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9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2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4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5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6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8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87" r:id="rId9"/>
    <p:sldMasterId id="2147484099" r:id="rId10"/>
    <p:sldMasterId id="2147484281" r:id="rId11"/>
    <p:sldMasterId id="2147484522" r:id="rId12"/>
    <p:sldMasterId id="2147484571" r:id="rId13"/>
    <p:sldMasterId id="2147484777" r:id="rId14"/>
    <p:sldMasterId id="2147484837" r:id="rId15"/>
    <p:sldMasterId id="2147484849" r:id="rId16"/>
    <p:sldMasterId id="2147484861" r:id="rId17"/>
    <p:sldMasterId id="2147484873" r:id="rId18"/>
    <p:sldMasterId id="2147484969" r:id="rId19"/>
    <p:sldMasterId id="2147485410" r:id="rId20"/>
    <p:sldMasterId id="2147485520" r:id="rId21"/>
    <p:sldMasterId id="2147485532" r:id="rId22"/>
    <p:sldMasterId id="2147485665" r:id="rId23"/>
    <p:sldMasterId id="2147485714" r:id="rId24"/>
    <p:sldMasterId id="2147486472" r:id="rId25"/>
    <p:sldMasterId id="2147486594" r:id="rId26"/>
    <p:sldMasterId id="2147487120" r:id="rId27"/>
    <p:sldMasterId id="2147487194" r:id="rId28"/>
    <p:sldMasterId id="2147487206" r:id="rId29"/>
  </p:sldMasterIdLst>
  <p:notesMasterIdLst>
    <p:notesMasterId r:id="rId92"/>
  </p:notesMasterIdLst>
  <p:handoutMasterIdLst>
    <p:handoutMasterId r:id="rId93"/>
  </p:handoutMasterIdLst>
  <p:sldIdLst>
    <p:sldId id="722" r:id="rId30"/>
    <p:sldId id="6554" r:id="rId31"/>
    <p:sldId id="441" r:id="rId32"/>
    <p:sldId id="3172" r:id="rId33"/>
    <p:sldId id="3173" r:id="rId34"/>
    <p:sldId id="282" r:id="rId35"/>
    <p:sldId id="6581" r:id="rId36"/>
    <p:sldId id="3183" r:id="rId37"/>
    <p:sldId id="6628" r:id="rId38"/>
    <p:sldId id="6629" r:id="rId39"/>
    <p:sldId id="6630" r:id="rId40"/>
    <p:sldId id="6631" r:id="rId41"/>
    <p:sldId id="6602" r:id="rId42"/>
    <p:sldId id="6632" r:id="rId43"/>
    <p:sldId id="446" r:id="rId44"/>
    <p:sldId id="449" r:id="rId45"/>
    <p:sldId id="316" r:id="rId46"/>
    <p:sldId id="341" r:id="rId47"/>
    <p:sldId id="294" r:id="rId48"/>
    <p:sldId id="347" r:id="rId49"/>
    <p:sldId id="451" r:id="rId50"/>
    <p:sldId id="377" r:id="rId51"/>
    <p:sldId id="6637" r:id="rId52"/>
    <p:sldId id="318" r:id="rId53"/>
    <p:sldId id="6638" r:id="rId54"/>
    <p:sldId id="351" r:id="rId55"/>
    <p:sldId id="6125" r:id="rId56"/>
    <p:sldId id="476" r:id="rId57"/>
    <p:sldId id="480" r:id="rId58"/>
    <p:sldId id="6126" r:id="rId59"/>
    <p:sldId id="354" r:id="rId60"/>
    <p:sldId id="6127" r:id="rId61"/>
    <p:sldId id="359" r:id="rId62"/>
    <p:sldId id="376" r:id="rId63"/>
    <p:sldId id="6635" r:id="rId64"/>
    <p:sldId id="370" r:id="rId65"/>
    <p:sldId id="320" r:id="rId66"/>
    <p:sldId id="321" r:id="rId67"/>
    <p:sldId id="322" r:id="rId68"/>
    <p:sldId id="323" r:id="rId69"/>
    <p:sldId id="324" r:id="rId70"/>
    <p:sldId id="325" r:id="rId71"/>
    <p:sldId id="327" r:id="rId72"/>
    <p:sldId id="328" r:id="rId73"/>
    <p:sldId id="61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6640" r:id="rId85"/>
    <p:sldId id="6129" r:id="rId86"/>
    <p:sldId id="6130" r:id="rId87"/>
    <p:sldId id="6131" r:id="rId88"/>
    <p:sldId id="6546" r:id="rId89"/>
    <p:sldId id="6627" r:id="rId90"/>
    <p:sldId id="6641" r:id="rId9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CC9900"/>
    <a:srgbClr val="00B050"/>
    <a:srgbClr val="00B0F0"/>
    <a:srgbClr val="000000"/>
    <a:srgbClr val="0070C0"/>
    <a:srgbClr val="0096FF"/>
    <a:srgbClr val="0000FF"/>
    <a:srgbClr val="FF9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05" autoAdjust="0"/>
    <p:restoredTop sz="95739" autoAdjust="0"/>
  </p:normalViewPr>
  <p:slideViewPr>
    <p:cSldViewPr>
      <p:cViewPr varScale="1">
        <p:scale>
          <a:sx n="125" d="100"/>
          <a:sy n="125" d="100"/>
        </p:scale>
        <p:origin x="5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1.xml"/><Relationship Id="rId95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slide" Target="slides/slide62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6" Type="http://schemas.openxmlformats.org/officeDocument/2006/relationships/slide" Target="slides/slide47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66" Type="http://schemas.openxmlformats.org/officeDocument/2006/relationships/slide" Target="slides/slide37.xml"/><Relationship Id="rId87" Type="http://schemas.openxmlformats.org/officeDocument/2006/relationships/slide" Target="slides/slide58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56" Type="http://schemas.openxmlformats.org/officeDocument/2006/relationships/slide" Target="slides/slide27.xml"/><Relationship Id="rId77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11/26/22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E82DFE-E98A-254F-BFEC-3824591F846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85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0751ED66-052F-F345-A866-5D9267BEF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7DDF5-C42C-4C43-AFC1-C054C587D8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9B272A-7862-5246-B92D-650FA9ED5C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EAD5BDE-EBA0-8B46-A345-E988A62A2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60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F704-0392-374E-9548-FE28CBDE16B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8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F704-0392-374E-9548-FE28CBDE16B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6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E82DFE-E98A-254F-BFEC-3824591F846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4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0751ED66-052F-F345-A866-5D9267BEF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7DDF5-C42C-4C43-AFC1-C054C587D8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9B272A-7862-5246-B92D-650FA9ED5C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EAD5BDE-EBA0-8B46-A345-E988A62A2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15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F704-0392-374E-9548-FE28CBDE16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60644-4EFD-4AF6-93FF-77C38B012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12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60644-4EFD-4AF6-93FF-77C38B012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0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E625C-04B1-491E-B00F-224B143061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65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0751ED66-052F-F345-A866-5D9267BEF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7DDF5-C42C-4C43-AFC1-C054C587D8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9B272A-7862-5246-B92D-650FA9ED5C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EAD5BDE-EBA0-8B46-A345-E988A62A2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14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0751ED66-052F-F345-A866-5D9267BEF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7DDF5-C42C-4C43-AFC1-C054C587D8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9B272A-7862-5246-B92D-650FA9ED5C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EAD5BDE-EBA0-8B46-A345-E988A62A2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25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4075113" cy="457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524000"/>
            <a:ext cx="4076700" cy="457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F1D0F-8B88-45CA-9B90-3774E834A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99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72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5">
            <a:extLst>
              <a:ext uri="{FF2B5EF4-FFF2-40B4-BE49-F238E27FC236}">
                <a16:creationId xmlns:a16="http://schemas.microsoft.com/office/drawing/2014/main" id="{38DFFC52-436B-2049-BC66-9FF2A94A4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7848600" cy="2286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Dr. Juan Gómez Luna</a:t>
            </a:r>
          </a:p>
          <a:p>
            <a:pPr marL="0" indent="0" algn="ctr" eaLnBrk="1" hangingPunct="1">
              <a:buNone/>
            </a:pP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Prof. </a:t>
            </a:r>
            <a:r>
              <a:rPr lang="en-US" altLang="en-US" sz="2800" dirty="0" err="1">
                <a:solidFill>
                  <a:srgbClr val="003399"/>
                </a:solidFill>
                <a:ea typeface="ＭＳ Ｐゴシック" panose="020B0600070205080204" pitchFamily="34" charset="-128"/>
              </a:rPr>
              <a:t>Onur</a:t>
            </a: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ea typeface="ＭＳ Ｐゴシック" panose="020B0600070205080204" pitchFamily="34" charset="-128"/>
              </a:rPr>
              <a:t>Mutlu</a:t>
            </a:r>
            <a:endParaRPr lang="en-US" altLang="en-US" sz="28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ETH Zürich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Fall 2022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28 November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458200" cy="2209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P&amp;S Heterogeneous Systems</a:t>
            </a:r>
            <a:br>
              <a:rPr lang="en-US" sz="1600" b="1" dirty="0">
                <a:solidFill>
                  <a:srgbClr val="C00000"/>
                </a:solidFill>
              </a:rPr>
            </a:br>
            <a:r>
              <a:rPr lang="en-US" dirty="0"/>
              <a:t>Advanced Tiling </a:t>
            </a:r>
            <a:br>
              <a:rPr lang="en-US" dirty="0"/>
            </a:br>
            <a:r>
              <a:rPr lang="en-US" dirty="0"/>
              <a:t>for Matrix Multiplication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used for audio processing</a:t>
            </a:r>
          </a:p>
          <a:p>
            <a:r>
              <a:rPr lang="en-US" dirty="0"/>
              <a:t>Mask size is usually </a:t>
            </a:r>
            <a:r>
              <a:rPr lang="en-US" dirty="0">
                <a:solidFill>
                  <a:srgbClr val="0070C0"/>
                </a:solidFill>
              </a:rPr>
              <a:t>an odd number of elements </a:t>
            </a:r>
            <a:r>
              <a:rPr lang="en-US" dirty="0"/>
              <a:t>for symmetry (5 in this example)</a:t>
            </a:r>
          </a:p>
          <a:p>
            <a:r>
              <a:rPr lang="en-US" dirty="0"/>
              <a:t>Calculation of P[2]: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66B84C-C0B6-5849-B5BA-A41513E4F591}"/>
              </a:ext>
            </a:extLst>
          </p:cNvPr>
          <p:cNvGrpSpPr/>
          <p:nvPr/>
        </p:nvGrpSpPr>
        <p:grpSpPr>
          <a:xfrm>
            <a:off x="3391597" y="5492080"/>
            <a:ext cx="2286000" cy="457200"/>
            <a:chOff x="3391597" y="5492080"/>
            <a:chExt cx="2286000" cy="45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125DFC-D87B-F449-B6A4-C1CFD1CCF233}"/>
                </a:ext>
              </a:extLst>
            </p:cNvPr>
            <p:cNvSpPr/>
            <p:nvPr/>
          </p:nvSpPr>
          <p:spPr bwMode="auto">
            <a:xfrm>
              <a:off x="33915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7A75C7-98C6-6F43-A91C-3E187D285F78}"/>
                </a:ext>
              </a:extLst>
            </p:cNvPr>
            <p:cNvSpPr/>
            <p:nvPr/>
          </p:nvSpPr>
          <p:spPr bwMode="auto">
            <a:xfrm>
              <a:off x="38487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3B3B81-5D5B-0B45-833E-3CDA1BF5CC2A}"/>
                </a:ext>
              </a:extLst>
            </p:cNvPr>
            <p:cNvSpPr/>
            <p:nvPr/>
          </p:nvSpPr>
          <p:spPr bwMode="auto">
            <a:xfrm>
              <a:off x="4305997" y="5492080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955B58-D621-3046-9CD5-ACB86651801A}"/>
                </a:ext>
              </a:extLst>
            </p:cNvPr>
            <p:cNvSpPr/>
            <p:nvPr/>
          </p:nvSpPr>
          <p:spPr bwMode="auto">
            <a:xfrm>
              <a:off x="47631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260E6F-63BB-B24C-9492-5BF807E65055}"/>
                </a:ext>
              </a:extLst>
            </p:cNvPr>
            <p:cNvSpPr/>
            <p:nvPr/>
          </p:nvSpPr>
          <p:spPr bwMode="auto">
            <a:xfrm>
              <a:off x="52203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F37141-09E8-DD44-B5AA-E181B7515024}"/>
              </a:ext>
            </a:extLst>
          </p:cNvPr>
          <p:cNvCxnSpPr/>
          <p:nvPr/>
        </p:nvCxnSpPr>
        <p:spPr bwMode="auto">
          <a:xfrm>
            <a:off x="2261297" y="5785767"/>
            <a:ext cx="838200" cy="127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22E455-FCF4-9249-B910-8AE61696671E}"/>
              </a:ext>
            </a:extLst>
          </p:cNvPr>
          <p:cNvCxnSpPr/>
          <p:nvPr/>
        </p:nvCxnSpPr>
        <p:spPr bwMode="auto">
          <a:xfrm flipV="1">
            <a:off x="5905622" y="3992786"/>
            <a:ext cx="874713" cy="166846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5A9CD1E-D863-7E41-B74C-6F31E5B2D906}"/>
              </a:ext>
            </a:extLst>
          </p:cNvPr>
          <p:cNvCxnSpPr/>
          <p:nvPr/>
        </p:nvCxnSpPr>
        <p:spPr bwMode="auto">
          <a:xfrm>
            <a:off x="1907285" y="3998242"/>
            <a:ext cx="1268412" cy="149383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3550D24-2F40-9641-A2D0-40A1B6D0FA39}"/>
              </a:ext>
            </a:extLst>
          </p:cNvPr>
          <p:cNvGrpSpPr/>
          <p:nvPr/>
        </p:nvGrpSpPr>
        <p:grpSpPr>
          <a:xfrm>
            <a:off x="709867" y="2996952"/>
            <a:ext cx="3678012" cy="828253"/>
            <a:chOff x="709867" y="2996952"/>
            <a:chExt cx="3678012" cy="828253"/>
          </a:xfrm>
        </p:grpSpPr>
        <p:sp>
          <p:nvSpPr>
            <p:cNvPr id="20" name="TextBox 136">
              <a:extLst>
                <a:ext uri="{FF2B5EF4-FFF2-40B4-BE49-F238E27FC236}">
                  <a16:creationId xmlns:a16="http://schemas.microsoft.com/office/drawing/2014/main" id="{EFED48BA-DE27-2D4A-B6AC-93427BA42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880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N[0]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6BA930-8922-6341-92EC-61E42DB42DE4}"/>
                </a:ext>
              </a:extLst>
            </p:cNvPr>
            <p:cNvSpPr/>
            <p:nvPr/>
          </p:nvSpPr>
          <p:spPr bwMode="auto">
            <a:xfrm>
              <a:off x="1118297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D73F50-FB98-C742-BFE1-FC729C959DFE}"/>
                </a:ext>
              </a:extLst>
            </p:cNvPr>
            <p:cNvSpPr/>
            <p:nvPr/>
          </p:nvSpPr>
          <p:spPr bwMode="auto">
            <a:xfrm>
              <a:off x="1580789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0A8E206-C721-A246-A9A7-696ED281CD0F}"/>
                </a:ext>
              </a:extLst>
            </p:cNvPr>
            <p:cNvSpPr/>
            <p:nvPr/>
          </p:nvSpPr>
          <p:spPr bwMode="auto">
            <a:xfrm>
              <a:off x="2043281" y="3368005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FAA7FF-2322-8E42-8430-96087CD1FCF8}"/>
                </a:ext>
              </a:extLst>
            </p:cNvPr>
            <p:cNvSpPr/>
            <p:nvPr/>
          </p:nvSpPr>
          <p:spPr bwMode="auto">
            <a:xfrm>
              <a:off x="2505773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4071DA-A9EE-9446-8795-8D9933A6DC86}"/>
                </a:ext>
              </a:extLst>
            </p:cNvPr>
            <p:cNvSpPr/>
            <p:nvPr/>
          </p:nvSpPr>
          <p:spPr bwMode="auto">
            <a:xfrm>
              <a:off x="2968265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2D46F8D-F985-8844-BECD-75C8FD54AE91}"/>
                </a:ext>
              </a:extLst>
            </p:cNvPr>
            <p:cNvSpPr/>
            <p:nvPr/>
          </p:nvSpPr>
          <p:spPr bwMode="auto">
            <a:xfrm>
              <a:off x="3430757" y="3368005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E72763-7CF5-0E40-AD66-0ED059F269C3}"/>
                </a:ext>
              </a:extLst>
            </p:cNvPr>
            <p:cNvSpPr/>
            <p:nvPr/>
          </p:nvSpPr>
          <p:spPr bwMode="auto">
            <a:xfrm>
              <a:off x="3893247" y="3368005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7" name="TextBox 136">
              <a:extLst>
                <a:ext uri="{FF2B5EF4-FFF2-40B4-BE49-F238E27FC236}">
                  <a16:creationId xmlns:a16="http://schemas.microsoft.com/office/drawing/2014/main" id="{A59C0125-B84C-D34A-9461-12EE1D177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9737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N[3]</a:t>
              </a:r>
            </a:p>
          </p:txBody>
        </p:sp>
        <p:sp>
          <p:nvSpPr>
            <p:cNvPr id="38" name="TextBox 136">
              <a:extLst>
                <a:ext uri="{FF2B5EF4-FFF2-40B4-BE49-F238E27FC236}">
                  <a16:creationId xmlns:a16="http://schemas.microsoft.com/office/drawing/2014/main" id="{62E301CB-08AE-A243-873E-993A0878D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303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N[1]</a:t>
              </a:r>
            </a:p>
          </p:txBody>
        </p:sp>
        <p:sp>
          <p:nvSpPr>
            <p:cNvPr id="39" name="TextBox 136">
              <a:extLst>
                <a:ext uri="{FF2B5EF4-FFF2-40B4-BE49-F238E27FC236}">
                  <a16:creationId xmlns:a16="http://schemas.microsoft.com/office/drawing/2014/main" id="{D92CA51E-4172-C24A-AD9C-2EC56E90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726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N[2]</a:t>
              </a:r>
            </a:p>
          </p:txBody>
        </p:sp>
        <p:sp>
          <p:nvSpPr>
            <p:cNvPr id="40" name="TextBox 136">
              <a:extLst>
                <a:ext uri="{FF2B5EF4-FFF2-40B4-BE49-F238E27FC236}">
                  <a16:creationId xmlns:a16="http://schemas.microsoft.com/office/drawing/2014/main" id="{3F4FD03D-F696-9C42-9749-474473300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173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N[5]</a:t>
              </a:r>
            </a:p>
          </p:txBody>
        </p:sp>
        <p:sp>
          <p:nvSpPr>
            <p:cNvPr id="41" name="TextBox 136">
              <a:extLst>
                <a:ext uri="{FF2B5EF4-FFF2-40B4-BE49-F238E27FC236}">
                  <a16:creationId xmlns:a16="http://schemas.microsoft.com/office/drawing/2014/main" id="{56F3D2B0-C01D-9C42-B5AF-5A5958031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161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N[4]</a:t>
              </a:r>
            </a:p>
          </p:txBody>
        </p:sp>
        <p:sp>
          <p:nvSpPr>
            <p:cNvPr id="42" name="TextBox 136">
              <a:extLst>
                <a:ext uri="{FF2B5EF4-FFF2-40B4-BE49-F238E27FC236}">
                  <a16:creationId xmlns:a16="http://schemas.microsoft.com/office/drawing/2014/main" id="{8A35500B-B60B-184C-BD74-C02C6357E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597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N[6]</a:t>
              </a:r>
            </a:p>
          </p:txBody>
        </p:sp>
        <p:sp>
          <p:nvSpPr>
            <p:cNvPr id="55" name="TextBox 137">
              <a:extLst>
                <a:ext uri="{FF2B5EF4-FFF2-40B4-BE49-F238E27FC236}">
                  <a16:creationId xmlns:a16="http://schemas.microsoft.com/office/drawing/2014/main" id="{94745754-AFD7-FB47-993A-3410F6A25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867" y="2996952"/>
              <a:ext cx="3818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6BA0B6-3168-3947-8407-3FBF8CF1C704}"/>
              </a:ext>
            </a:extLst>
          </p:cNvPr>
          <p:cNvGrpSpPr/>
          <p:nvPr/>
        </p:nvGrpSpPr>
        <p:grpSpPr>
          <a:xfrm>
            <a:off x="160952" y="5235997"/>
            <a:ext cx="2010871" cy="713283"/>
            <a:chOff x="160952" y="5235997"/>
            <a:chExt cx="2010871" cy="7132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90B717-DA3F-6C48-9C04-DBA2EEC8B1ED}"/>
                </a:ext>
              </a:extLst>
            </p:cNvPr>
            <p:cNvSpPr/>
            <p:nvPr/>
          </p:nvSpPr>
          <p:spPr bwMode="auto">
            <a:xfrm>
              <a:off x="5797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2DF5FF-5E0C-CA46-AB4F-F702207881BD}"/>
                </a:ext>
              </a:extLst>
            </p:cNvPr>
            <p:cNvSpPr/>
            <p:nvPr/>
          </p:nvSpPr>
          <p:spPr bwMode="auto">
            <a:xfrm>
              <a:off x="8845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31305C-2933-1047-B6AF-BB79C34287E9}"/>
                </a:ext>
              </a:extLst>
            </p:cNvPr>
            <p:cNvSpPr/>
            <p:nvPr/>
          </p:nvSpPr>
          <p:spPr bwMode="auto">
            <a:xfrm>
              <a:off x="1189308" y="5644480"/>
              <a:ext cx="304800" cy="3048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ED2D20-6916-BF45-9BCC-5A19E8090F57}"/>
                </a:ext>
              </a:extLst>
            </p:cNvPr>
            <p:cNvSpPr/>
            <p:nvPr/>
          </p:nvSpPr>
          <p:spPr bwMode="auto">
            <a:xfrm>
              <a:off x="14941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CE39D0-E3B5-3947-8E19-7B9D15AF72A6}"/>
                </a:ext>
              </a:extLst>
            </p:cNvPr>
            <p:cNvSpPr/>
            <p:nvPr/>
          </p:nvSpPr>
          <p:spPr bwMode="auto">
            <a:xfrm>
              <a:off x="17989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3" name="TextBox 136">
              <a:extLst>
                <a:ext uri="{FF2B5EF4-FFF2-40B4-BE49-F238E27FC236}">
                  <a16:creationId xmlns:a16="http://schemas.microsoft.com/office/drawing/2014/main" id="{BE492FEB-D623-774D-9B0F-59FD260E1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544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M[0]</a:t>
              </a:r>
            </a:p>
          </p:txBody>
        </p:sp>
        <p:sp>
          <p:nvSpPr>
            <p:cNvPr id="44" name="TextBox 136">
              <a:extLst>
                <a:ext uri="{FF2B5EF4-FFF2-40B4-BE49-F238E27FC236}">
                  <a16:creationId xmlns:a16="http://schemas.microsoft.com/office/drawing/2014/main" id="{E613BABA-5AB6-9A48-8142-F0A055843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871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M[3]</a:t>
              </a:r>
            </a:p>
          </p:txBody>
        </p:sp>
        <p:sp>
          <p:nvSpPr>
            <p:cNvPr id="45" name="TextBox 136">
              <a:extLst>
                <a:ext uri="{FF2B5EF4-FFF2-40B4-BE49-F238E27FC236}">
                  <a16:creationId xmlns:a16="http://schemas.microsoft.com/office/drawing/2014/main" id="{EB6A5D1C-D7F4-594C-BDC8-55044AC99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320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M[1]</a:t>
              </a:r>
            </a:p>
          </p:txBody>
        </p:sp>
        <p:sp>
          <p:nvSpPr>
            <p:cNvPr id="46" name="TextBox 136">
              <a:extLst>
                <a:ext uri="{FF2B5EF4-FFF2-40B4-BE49-F238E27FC236}">
                  <a16:creationId xmlns:a16="http://schemas.microsoft.com/office/drawing/2014/main" id="{316A5A9B-AD66-8C47-ADB2-57EFE85DF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095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M[2]</a:t>
              </a:r>
            </a:p>
          </p:txBody>
        </p:sp>
        <p:sp>
          <p:nvSpPr>
            <p:cNvPr id="47" name="TextBox 136">
              <a:extLst>
                <a:ext uri="{FF2B5EF4-FFF2-40B4-BE49-F238E27FC236}">
                  <a16:creationId xmlns:a16="http://schemas.microsoft.com/office/drawing/2014/main" id="{7E400EE5-ACDA-A54C-9499-C829C6EF3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647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M[4]</a:t>
              </a:r>
            </a:p>
          </p:txBody>
        </p:sp>
        <p:sp>
          <p:nvSpPr>
            <p:cNvPr id="56" name="TextBox 137">
              <a:extLst>
                <a:ext uri="{FF2B5EF4-FFF2-40B4-BE49-F238E27FC236}">
                  <a16:creationId xmlns:a16="http://schemas.microsoft.com/office/drawing/2014/main" id="{38EBC76D-426B-D04E-9C59-AF53460B8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52" y="5235997"/>
              <a:ext cx="3978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895186-32CB-7140-B809-BD49457E33BC}"/>
              </a:ext>
            </a:extLst>
          </p:cNvPr>
          <p:cNvGrpSpPr/>
          <p:nvPr/>
        </p:nvGrpSpPr>
        <p:grpSpPr>
          <a:xfrm>
            <a:off x="5268167" y="2996952"/>
            <a:ext cx="3624313" cy="864765"/>
            <a:chOff x="5268167" y="2996952"/>
            <a:chExt cx="3624313" cy="864765"/>
          </a:xfrm>
        </p:grpSpPr>
        <p:sp>
          <p:nvSpPr>
            <p:cNvPr id="21" name="TextBox 137">
              <a:extLst>
                <a:ext uri="{FF2B5EF4-FFF2-40B4-BE49-F238E27FC236}">
                  <a16:creationId xmlns:a16="http://schemas.microsoft.com/office/drawing/2014/main" id="{B2EF5628-46D4-8043-9AD4-DB57043B3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167" y="2996952"/>
              <a:ext cx="3529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18B871-37CA-A44B-A3CD-381D88A42C6C}"/>
                </a:ext>
              </a:extLst>
            </p:cNvPr>
            <p:cNvSpPr/>
            <p:nvPr/>
          </p:nvSpPr>
          <p:spPr bwMode="auto">
            <a:xfrm>
              <a:off x="56680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28CF28-2C1F-4944-AB46-BBF7123EC3CC}"/>
                </a:ext>
              </a:extLst>
            </p:cNvPr>
            <p:cNvSpPr/>
            <p:nvPr/>
          </p:nvSpPr>
          <p:spPr bwMode="auto">
            <a:xfrm>
              <a:off x="61252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3F7271-971F-B546-91A9-91B4A6EDE4F1}"/>
                </a:ext>
              </a:extLst>
            </p:cNvPr>
            <p:cNvSpPr/>
            <p:nvPr/>
          </p:nvSpPr>
          <p:spPr bwMode="auto">
            <a:xfrm>
              <a:off x="70396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250733-01CF-8A4E-B0E8-3C7899472D9F}"/>
                </a:ext>
              </a:extLst>
            </p:cNvPr>
            <p:cNvSpPr/>
            <p:nvPr/>
          </p:nvSpPr>
          <p:spPr bwMode="auto">
            <a:xfrm>
              <a:off x="74968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1B6821-95C8-AB44-A1D3-39AFA17854F3}"/>
                </a:ext>
              </a:extLst>
            </p:cNvPr>
            <p:cNvSpPr/>
            <p:nvPr/>
          </p:nvSpPr>
          <p:spPr bwMode="auto">
            <a:xfrm>
              <a:off x="79540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BFF528-3A4F-4045-A749-B97C7BDC1DF4}"/>
                </a:ext>
              </a:extLst>
            </p:cNvPr>
            <p:cNvSpPr/>
            <p:nvPr/>
          </p:nvSpPr>
          <p:spPr bwMode="auto">
            <a:xfrm>
              <a:off x="84112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8" name="TextBox 136">
              <a:extLst>
                <a:ext uri="{FF2B5EF4-FFF2-40B4-BE49-F238E27FC236}">
                  <a16:creationId xmlns:a16="http://schemas.microsoft.com/office/drawing/2014/main" id="{7C6D47D3-272F-1F49-A654-F13BC83C6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2637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P[0]</a:t>
              </a:r>
            </a:p>
          </p:txBody>
        </p:sp>
        <p:sp>
          <p:nvSpPr>
            <p:cNvPr id="49" name="TextBox 136">
              <a:extLst>
                <a:ext uri="{FF2B5EF4-FFF2-40B4-BE49-F238E27FC236}">
                  <a16:creationId xmlns:a16="http://schemas.microsoft.com/office/drawing/2014/main" id="{97263AF7-7D7D-8A45-A412-E4EFF40B8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711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P[3]</a:t>
              </a:r>
            </a:p>
          </p:txBody>
        </p:sp>
        <p:sp>
          <p:nvSpPr>
            <p:cNvPr id="50" name="TextBox 136">
              <a:extLst>
                <a:ext uri="{FF2B5EF4-FFF2-40B4-BE49-F238E27FC236}">
                  <a16:creationId xmlns:a16="http://schemas.microsoft.com/office/drawing/2014/main" id="{52790C9D-4C48-3745-AA5D-0F9853283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995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P[1]</a:t>
              </a:r>
            </a:p>
          </p:txBody>
        </p:sp>
        <p:sp>
          <p:nvSpPr>
            <p:cNvPr id="51" name="TextBox 136">
              <a:extLst>
                <a:ext uri="{FF2B5EF4-FFF2-40B4-BE49-F238E27FC236}">
                  <a16:creationId xmlns:a16="http://schemas.microsoft.com/office/drawing/2014/main" id="{25344B8C-0897-DF43-B291-7189DE3F4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9353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P[2]</a:t>
              </a:r>
            </a:p>
          </p:txBody>
        </p:sp>
        <p:sp>
          <p:nvSpPr>
            <p:cNvPr id="52" name="TextBox 136">
              <a:extLst>
                <a:ext uri="{FF2B5EF4-FFF2-40B4-BE49-F238E27FC236}">
                  <a16:creationId xmlns:a16="http://schemas.microsoft.com/office/drawing/2014/main" id="{3D90D43D-3279-9A4C-B7EE-21C31EAD6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9426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P[5]</a:t>
              </a:r>
            </a:p>
          </p:txBody>
        </p:sp>
        <p:sp>
          <p:nvSpPr>
            <p:cNvPr id="53" name="TextBox 136">
              <a:extLst>
                <a:ext uri="{FF2B5EF4-FFF2-40B4-BE49-F238E27FC236}">
                  <a16:creationId xmlns:a16="http://schemas.microsoft.com/office/drawing/2014/main" id="{F585A668-1739-EC4D-846E-1620CB8B9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6069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P[4]</a:t>
              </a:r>
            </a:p>
          </p:txBody>
        </p:sp>
        <p:sp>
          <p:nvSpPr>
            <p:cNvPr id="54" name="TextBox 136">
              <a:extLst>
                <a:ext uri="{FF2B5EF4-FFF2-40B4-BE49-F238E27FC236}">
                  <a16:creationId xmlns:a16="http://schemas.microsoft.com/office/drawing/2014/main" id="{88A72245-8A3F-7842-B20A-80766B0D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2786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P[6]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3447A1-E17C-DA43-BFCF-C623EDEB9AB2}"/>
                </a:ext>
              </a:extLst>
            </p:cNvPr>
            <p:cNvSpPr/>
            <p:nvPr/>
          </p:nvSpPr>
          <p:spPr bwMode="auto">
            <a:xfrm>
              <a:off x="6588224" y="3403848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F810A02-5BA2-6741-821B-5DEBC11DDE6C}"/>
              </a:ext>
            </a:extLst>
          </p:cNvPr>
          <p:cNvSpPr/>
          <p:nvPr/>
        </p:nvSpPr>
        <p:spPr bwMode="auto">
          <a:xfrm>
            <a:off x="6586937" y="3403972"/>
            <a:ext cx="4572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1D62B3-553B-5640-ACC8-454297B8403F}"/>
              </a:ext>
            </a:extLst>
          </p:cNvPr>
          <p:cNvSpPr txBox="1"/>
          <p:nvPr/>
        </p:nvSpPr>
        <p:spPr>
          <a:xfrm>
            <a:off x="3851920" y="5949280"/>
            <a:ext cx="141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Partial products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AF5397-5CD9-6D43-9FA8-BC7C904EE4F0}"/>
              </a:ext>
            </a:extLst>
          </p:cNvPr>
          <p:cNvSpPr txBox="1"/>
          <p:nvPr/>
        </p:nvSpPr>
        <p:spPr>
          <a:xfrm>
            <a:off x="6353872" y="4769768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Sum</a:t>
            </a:r>
          </a:p>
        </p:txBody>
      </p:sp>
      <p:sp>
        <p:nvSpPr>
          <p:cNvPr id="65" name="CuadroTexto 26">
            <a:extLst>
              <a:ext uri="{FF2B5EF4-FFF2-40B4-BE49-F238E27FC236}">
                <a16:creationId xmlns:a16="http://schemas.microsoft.com/office/drawing/2014/main" id="{4F7451A3-E80C-3B46-B4F2-123E7A8BF6CA}"/>
              </a:ext>
            </a:extLst>
          </p:cNvPr>
          <p:cNvSpPr txBox="1"/>
          <p:nvPr/>
        </p:nvSpPr>
        <p:spPr>
          <a:xfrm>
            <a:off x="228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Kirk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1E2D8-4FE7-3C4E-9839-415A4DA4D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0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7FA7-98D5-41FF-94B6-7CB4DFB6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Convolution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390DB-E8A9-453A-855A-6B2B006D0F8B}"/>
              </a:ext>
            </a:extLst>
          </p:cNvPr>
          <p:cNvSpPr txBox="1"/>
          <p:nvPr/>
        </p:nvSpPr>
        <p:spPr>
          <a:xfrm>
            <a:off x="845095" y="1241467"/>
            <a:ext cx="124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Input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53B62-D2EC-44ED-86FB-AA3E460FE52A}"/>
              </a:ext>
            </a:extLst>
          </p:cNvPr>
          <p:cNvSpPr txBox="1"/>
          <p:nvPr/>
        </p:nvSpPr>
        <p:spPr>
          <a:xfrm>
            <a:off x="3957457" y="1571443"/>
            <a:ext cx="124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CNN filter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46528-4985-4016-99E3-54C0971FB57D}"/>
              </a:ext>
            </a:extLst>
          </p:cNvPr>
          <p:cNvSpPr txBox="1"/>
          <p:nvPr/>
        </p:nvSpPr>
        <p:spPr>
          <a:xfrm>
            <a:off x="7164288" y="1198493"/>
            <a:ext cx="124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Output Layer</a:t>
            </a:r>
          </a:p>
        </p:txBody>
      </p:sp>
      <p:sp>
        <p:nvSpPr>
          <p:cNvPr id="10" name="CuadroTexto 26">
            <a:extLst>
              <a:ext uri="{FF2B5EF4-FFF2-40B4-BE49-F238E27FC236}">
                <a16:creationId xmlns:a16="http://schemas.microsoft.com/office/drawing/2014/main" id="{F66B2C7D-3E44-E941-90E0-9E7CBE2EB0AC}"/>
              </a:ext>
            </a:extLst>
          </p:cNvPr>
          <p:cNvSpPr txBox="1"/>
          <p:nvPr/>
        </p:nvSpPr>
        <p:spPr>
          <a:xfrm>
            <a:off x="228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Kirk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9FAA276-F070-FA43-B358-26D8FA4C78D0}"/>
              </a:ext>
            </a:extLst>
          </p:cNvPr>
          <p:cNvSpPr/>
          <p:nvPr/>
        </p:nvSpPr>
        <p:spPr bwMode="auto">
          <a:xfrm>
            <a:off x="3548366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A4645AB-2F71-8044-8E92-FBC204D61833}"/>
              </a:ext>
            </a:extLst>
          </p:cNvPr>
          <p:cNvSpPr/>
          <p:nvPr/>
        </p:nvSpPr>
        <p:spPr bwMode="auto">
          <a:xfrm>
            <a:off x="3746471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1F1C9F7-3BFD-054A-A818-AD54E0FE825F}"/>
              </a:ext>
            </a:extLst>
          </p:cNvPr>
          <p:cNvSpPr/>
          <p:nvPr/>
        </p:nvSpPr>
        <p:spPr bwMode="auto">
          <a:xfrm>
            <a:off x="3940534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060885E-3A69-BC46-B191-15DF1781D1FF}"/>
              </a:ext>
            </a:extLst>
          </p:cNvPr>
          <p:cNvSpPr/>
          <p:nvPr/>
        </p:nvSpPr>
        <p:spPr bwMode="auto">
          <a:xfrm>
            <a:off x="4130554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50ECA38-F02D-5343-B140-40C6B6B59AE8}"/>
              </a:ext>
            </a:extLst>
          </p:cNvPr>
          <p:cNvSpPr/>
          <p:nvPr/>
        </p:nvSpPr>
        <p:spPr bwMode="auto">
          <a:xfrm>
            <a:off x="4324616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F7D9DBA-B5F5-044F-9156-40EC8BF0AC20}"/>
              </a:ext>
            </a:extLst>
          </p:cNvPr>
          <p:cNvSpPr/>
          <p:nvPr/>
        </p:nvSpPr>
        <p:spPr bwMode="auto">
          <a:xfrm>
            <a:off x="3548366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D07F71D-333E-2245-8188-94625ACBE867}"/>
              </a:ext>
            </a:extLst>
          </p:cNvPr>
          <p:cNvSpPr/>
          <p:nvPr/>
        </p:nvSpPr>
        <p:spPr bwMode="auto">
          <a:xfrm>
            <a:off x="3746471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1E74DFB-5EB6-5744-8350-4F1822A87B7F}"/>
              </a:ext>
            </a:extLst>
          </p:cNvPr>
          <p:cNvSpPr/>
          <p:nvPr/>
        </p:nvSpPr>
        <p:spPr bwMode="auto">
          <a:xfrm>
            <a:off x="3939523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440AE55-AC32-7042-9FC8-873E4E2B32C4}"/>
              </a:ext>
            </a:extLst>
          </p:cNvPr>
          <p:cNvSpPr/>
          <p:nvPr/>
        </p:nvSpPr>
        <p:spPr bwMode="auto">
          <a:xfrm>
            <a:off x="4130554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79B41AD-8AA7-CF4E-8094-B690DB27F69E}"/>
              </a:ext>
            </a:extLst>
          </p:cNvPr>
          <p:cNvSpPr/>
          <p:nvPr/>
        </p:nvSpPr>
        <p:spPr bwMode="auto">
          <a:xfrm>
            <a:off x="4324616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D62B0E5-6670-0042-8DD6-ADDF11863BF1}"/>
              </a:ext>
            </a:extLst>
          </p:cNvPr>
          <p:cNvSpPr/>
          <p:nvPr/>
        </p:nvSpPr>
        <p:spPr bwMode="auto">
          <a:xfrm>
            <a:off x="3548366" y="2727589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590FF14-3610-CC46-8956-DBF3C082E2B0}"/>
              </a:ext>
            </a:extLst>
          </p:cNvPr>
          <p:cNvSpPr/>
          <p:nvPr/>
        </p:nvSpPr>
        <p:spPr bwMode="auto">
          <a:xfrm>
            <a:off x="3746471" y="2727589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BD44691-5DFA-7042-B573-5F7748E1B174}"/>
              </a:ext>
            </a:extLst>
          </p:cNvPr>
          <p:cNvSpPr/>
          <p:nvPr/>
        </p:nvSpPr>
        <p:spPr bwMode="auto">
          <a:xfrm>
            <a:off x="3936491" y="2727589"/>
            <a:ext cx="194063" cy="186379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B76057F-9F05-084B-B4A0-816337CD5222}"/>
              </a:ext>
            </a:extLst>
          </p:cNvPr>
          <p:cNvSpPr/>
          <p:nvPr/>
        </p:nvSpPr>
        <p:spPr bwMode="auto">
          <a:xfrm>
            <a:off x="4134596" y="2727589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CE4B4D3-D302-A04A-89C1-614CFAB078DF}"/>
              </a:ext>
            </a:extLst>
          </p:cNvPr>
          <p:cNvSpPr/>
          <p:nvPr/>
        </p:nvSpPr>
        <p:spPr bwMode="auto">
          <a:xfrm>
            <a:off x="4324616" y="2727589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A1A2EE7-86D7-EC49-9E70-2AEF65635D31}"/>
              </a:ext>
            </a:extLst>
          </p:cNvPr>
          <p:cNvSpPr/>
          <p:nvPr/>
        </p:nvSpPr>
        <p:spPr bwMode="auto">
          <a:xfrm>
            <a:off x="3548366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1459019-0F0E-F942-9E34-4D9E35FF9C0B}"/>
              </a:ext>
            </a:extLst>
          </p:cNvPr>
          <p:cNvSpPr/>
          <p:nvPr/>
        </p:nvSpPr>
        <p:spPr bwMode="auto">
          <a:xfrm>
            <a:off x="3746471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45EC189-651E-784B-84AE-E85515906A68}"/>
              </a:ext>
            </a:extLst>
          </p:cNvPr>
          <p:cNvSpPr/>
          <p:nvPr/>
        </p:nvSpPr>
        <p:spPr bwMode="auto">
          <a:xfrm>
            <a:off x="3936491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469885C-5680-D447-AA05-7D72C527A7A7}"/>
              </a:ext>
            </a:extLst>
          </p:cNvPr>
          <p:cNvSpPr/>
          <p:nvPr/>
        </p:nvSpPr>
        <p:spPr bwMode="auto">
          <a:xfrm>
            <a:off x="4134596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C8785F5-B3EC-6B44-B672-7984B5F9836E}"/>
              </a:ext>
            </a:extLst>
          </p:cNvPr>
          <p:cNvSpPr/>
          <p:nvPr/>
        </p:nvSpPr>
        <p:spPr bwMode="auto">
          <a:xfrm>
            <a:off x="4324616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18400DB-C030-5C41-B341-733DFD6C4E1D}"/>
              </a:ext>
            </a:extLst>
          </p:cNvPr>
          <p:cNvSpPr/>
          <p:nvPr/>
        </p:nvSpPr>
        <p:spPr bwMode="auto">
          <a:xfrm>
            <a:off x="3548366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27683BA-F1E1-B241-9865-CAC4E7F64242}"/>
              </a:ext>
            </a:extLst>
          </p:cNvPr>
          <p:cNvSpPr/>
          <p:nvPr/>
        </p:nvSpPr>
        <p:spPr bwMode="auto">
          <a:xfrm>
            <a:off x="3746471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071F193-FCA8-8B4F-A67F-68D568E3DCE7}"/>
              </a:ext>
            </a:extLst>
          </p:cNvPr>
          <p:cNvSpPr/>
          <p:nvPr/>
        </p:nvSpPr>
        <p:spPr bwMode="auto">
          <a:xfrm>
            <a:off x="3936491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A1F70F6-ECAB-3D4C-9D34-4E4E1F183E93}"/>
              </a:ext>
            </a:extLst>
          </p:cNvPr>
          <p:cNvSpPr/>
          <p:nvPr/>
        </p:nvSpPr>
        <p:spPr bwMode="auto">
          <a:xfrm>
            <a:off x="4134596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B3935C3-43BF-2A44-A857-1E0856CB22F3}"/>
              </a:ext>
            </a:extLst>
          </p:cNvPr>
          <p:cNvSpPr/>
          <p:nvPr/>
        </p:nvSpPr>
        <p:spPr bwMode="auto">
          <a:xfrm>
            <a:off x="4324616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4233A76-81C3-BC4D-B010-C298582C15EA}"/>
              </a:ext>
            </a:extLst>
          </p:cNvPr>
          <p:cNvSpPr/>
          <p:nvPr/>
        </p:nvSpPr>
        <p:spPr bwMode="auto">
          <a:xfrm>
            <a:off x="4644008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3B4F962-0680-364C-B52F-00ACD9FD7F27}"/>
              </a:ext>
            </a:extLst>
          </p:cNvPr>
          <p:cNvSpPr/>
          <p:nvPr/>
        </p:nvSpPr>
        <p:spPr bwMode="auto">
          <a:xfrm>
            <a:off x="4935102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124C682-AAA7-B74E-AE5A-6528D9EFE421}"/>
              </a:ext>
            </a:extLst>
          </p:cNvPr>
          <p:cNvSpPr/>
          <p:nvPr/>
        </p:nvSpPr>
        <p:spPr bwMode="auto">
          <a:xfrm>
            <a:off x="5220131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15BB703-8D2F-6040-9F74-F2E28DDA5DBD}"/>
              </a:ext>
            </a:extLst>
          </p:cNvPr>
          <p:cNvSpPr/>
          <p:nvPr/>
        </p:nvSpPr>
        <p:spPr bwMode="auto">
          <a:xfrm>
            <a:off x="5517289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1FA2622-B470-F34B-8CB0-0595A31E54B9}"/>
              </a:ext>
            </a:extLst>
          </p:cNvPr>
          <p:cNvSpPr/>
          <p:nvPr/>
        </p:nvSpPr>
        <p:spPr bwMode="auto">
          <a:xfrm>
            <a:off x="5808383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1BAC775-8430-804A-ADE6-AAE84DB5287E}"/>
              </a:ext>
            </a:extLst>
          </p:cNvPr>
          <p:cNvSpPr/>
          <p:nvPr/>
        </p:nvSpPr>
        <p:spPr bwMode="auto">
          <a:xfrm>
            <a:off x="4644008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D418DEE-08EB-4C44-8C3E-6F5B9CD4D490}"/>
              </a:ext>
            </a:extLst>
          </p:cNvPr>
          <p:cNvSpPr/>
          <p:nvPr/>
        </p:nvSpPr>
        <p:spPr bwMode="auto">
          <a:xfrm>
            <a:off x="4935102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F68C922-91CF-6E4D-B982-08E80A47294B}"/>
              </a:ext>
            </a:extLst>
          </p:cNvPr>
          <p:cNvSpPr/>
          <p:nvPr/>
        </p:nvSpPr>
        <p:spPr bwMode="auto">
          <a:xfrm>
            <a:off x="5219121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98CC516-BA73-D446-ADEF-41B1DB7B3BB4}"/>
              </a:ext>
            </a:extLst>
          </p:cNvPr>
          <p:cNvSpPr/>
          <p:nvPr/>
        </p:nvSpPr>
        <p:spPr bwMode="auto">
          <a:xfrm>
            <a:off x="5517289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6348FEA-DC25-0640-8756-FD5F8931D3DF}"/>
              </a:ext>
            </a:extLst>
          </p:cNvPr>
          <p:cNvSpPr/>
          <p:nvPr/>
        </p:nvSpPr>
        <p:spPr bwMode="auto">
          <a:xfrm>
            <a:off x="5808383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36535C4-4273-7149-8C63-F502E07FF819}"/>
              </a:ext>
            </a:extLst>
          </p:cNvPr>
          <p:cNvSpPr/>
          <p:nvPr/>
        </p:nvSpPr>
        <p:spPr bwMode="auto">
          <a:xfrm>
            <a:off x="4644008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A38BB340-6D5D-B94F-B30D-3446735E63D6}"/>
              </a:ext>
            </a:extLst>
          </p:cNvPr>
          <p:cNvSpPr/>
          <p:nvPr/>
        </p:nvSpPr>
        <p:spPr bwMode="auto">
          <a:xfrm>
            <a:off x="4935102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74A8879-54B3-AE4F-8592-FC11464ECB8A}"/>
              </a:ext>
            </a:extLst>
          </p:cNvPr>
          <p:cNvSpPr/>
          <p:nvPr/>
        </p:nvSpPr>
        <p:spPr bwMode="auto">
          <a:xfrm>
            <a:off x="5220131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969A5B4-30B3-A74A-8A7B-19FC32A30DD3}"/>
              </a:ext>
            </a:extLst>
          </p:cNvPr>
          <p:cNvSpPr/>
          <p:nvPr/>
        </p:nvSpPr>
        <p:spPr bwMode="auto">
          <a:xfrm>
            <a:off x="5517289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896E493-24B5-9B41-90CE-6648FA6505A1}"/>
              </a:ext>
            </a:extLst>
          </p:cNvPr>
          <p:cNvSpPr/>
          <p:nvPr/>
        </p:nvSpPr>
        <p:spPr bwMode="auto">
          <a:xfrm>
            <a:off x="5808383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0E321FD-594E-574A-A272-731449611270}"/>
              </a:ext>
            </a:extLst>
          </p:cNvPr>
          <p:cNvSpPr/>
          <p:nvPr/>
        </p:nvSpPr>
        <p:spPr bwMode="auto">
          <a:xfrm>
            <a:off x="4644008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C34335F-4CF2-684D-92D1-4ACBF13416B0}"/>
              </a:ext>
            </a:extLst>
          </p:cNvPr>
          <p:cNvSpPr/>
          <p:nvPr/>
        </p:nvSpPr>
        <p:spPr bwMode="auto">
          <a:xfrm>
            <a:off x="4935102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86B5ACD-4EB3-F645-921D-264B2EC236EA}"/>
              </a:ext>
            </a:extLst>
          </p:cNvPr>
          <p:cNvSpPr/>
          <p:nvPr/>
        </p:nvSpPr>
        <p:spPr bwMode="auto">
          <a:xfrm>
            <a:off x="5220131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DA3BA49-CFB8-7040-B8C4-D987DA053CE4}"/>
              </a:ext>
            </a:extLst>
          </p:cNvPr>
          <p:cNvSpPr/>
          <p:nvPr/>
        </p:nvSpPr>
        <p:spPr bwMode="auto">
          <a:xfrm>
            <a:off x="5517289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DB901E1-F533-B64B-A424-58030B443FC5}"/>
              </a:ext>
            </a:extLst>
          </p:cNvPr>
          <p:cNvSpPr/>
          <p:nvPr/>
        </p:nvSpPr>
        <p:spPr bwMode="auto">
          <a:xfrm>
            <a:off x="5808383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BD384EC-AA13-6745-A4A5-F1B96A754E3A}"/>
              </a:ext>
            </a:extLst>
          </p:cNvPr>
          <p:cNvSpPr/>
          <p:nvPr/>
        </p:nvSpPr>
        <p:spPr bwMode="auto">
          <a:xfrm>
            <a:off x="4644008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E832401F-6DA4-E04E-A709-967BAC7EC3A8}"/>
              </a:ext>
            </a:extLst>
          </p:cNvPr>
          <p:cNvSpPr/>
          <p:nvPr/>
        </p:nvSpPr>
        <p:spPr bwMode="auto">
          <a:xfrm>
            <a:off x="4935102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A3EF166-349C-134C-87B6-B7CEF03EB537}"/>
              </a:ext>
            </a:extLst>
          </p:cNvPr>
          <p:cNvSpPr/>
          <p:nvPr/>
        </p:nvSpPr>
        <p:spPr bwMode="auto">
          <a:xfrm>
            <a:off x="5220131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DD48AC1-E27E-3845-8ED7-38642303E817}"/>
              </a:ext>
            </a:extLst>
          </p:cNvPr>
          <p:cNvSpPr/>
          <p:nvPr/>
        </p:nvSpPr>
        <p:spPr bwMode="auto">
          <a:xfrm>
            <a:off x="5517289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3CA4604-B8D4-4049-820D-93E88A63072A}"/>
              </a:ext>
            </a:extLst>
          </p:cNvPr>
          <p:cNvSpPr/>
          <p:nvPr/>
        </p:nvSpPr>
        <p:spPr bwMode="auto">
          <a:xfrm>
            <a:off x="5808383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11CAB238-5F6F-834C-B4F4-0FE9530BDD53}"/>
              </a:ext>
            </a:extLst>
          </p:cNvPr>
          <p:cNvCxnSpPr>
            <a:cxnSpLocks/>
          </p:cNvCxnSpPr>
          <p:nvPr/>
        </p:nvCxnSpPr>
        <p:spPr bwMode="auto">
          <a:xfrm>
            <a:off x="2627784" y="3793272"/>
            <a:ext cx="1906116" cy="942993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135">
            <a:extLst>
              <a:ext uri="{FF2B5EF4-FFF2-40B4-BE49-F238E27FC236}">
                <a16:creationId xmlns:a16="http://schemas.microsoft.com/office/drawing/2014/main" id="{EB683CB5-95BA-D045-B88B-890EE7E2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060848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16" name="TextBox 136">
            <a:extLst>
              <a:ext uri="{FF2B5EF4-FFF2-40B4-BE49-F238E27FC236}">
                <a16:creationId xmlns:a16="http://schemas.microsoft.com/office/drawing/2014/main" id="{99D0F202-9C26-2A47-9114-06C511B1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8" y="170080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7" name="TextBox 137">
            <a:extLst>
              <a:ext uri="{FF2B5EF4-FFF2-40B4-BE49-F238E27FC236}">
                <a16:creationId xmlns:a16="http://schemas.microsoft.com/office/drawing/2014/main" id="{26487472-0A4D-854D-85C1-E9CFA1E60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1628800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A66B893-5D18-3D4E-8BF0-52CA31E1336D}"/>
              </a:ext>
            </a:extLst>
          </p:cNvPr>
          <p:cNvSpPr/>
          <p:nvPr/>
        </p:nvSpPr>
        <p:spPr bwMode="auto">
          <a:xfrm>
            <a:off x="454197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C82EC59-4200-824E-8434-BAD5341B796A}"/>
              </a:ext>
            </a:extLst>
          </p:cNvPr>
          <p:cNvSpPr/>
          <p:nvPr/>
        </p:nvSpPr>
        <p:spPr bwMode="auto">
          <a:xfrm>
            <a:off x="745291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75E39FC-F72F-0C46-92D1-11364522FBA5}"/>
              </a:ext>
            </a:extLst>
          </p:cNvPr>
          <p:cNvSpPr/>
          <p:nvPr/>
        </p:nvSpPr>
        <p:spPr bwMode="auto">
          <a:xfrm>
            <a:off x="1030320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C9F2FA7-6E24-614F-87D3-1FB4655F7129}"/>
              </a:ext>
            </a:extLst>
          </p:cNvPr>
          <p:cNvSpPr/>
          <p:nvPr/>
        </p:nvSpPr>
        <p:spPr bwMode="auto">
          <a:xfrm>
            <a:off x="1327478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373DF51-7A75-794B-80C5-BD41B6374173}"/>
              </a:ext>
            </a:extLst>
          </p:cNvPr>
          <p:cNvSpPr/>
          <p:nvPr/>
        </p:nvSpPr>
        <p:spPr bwMode="auto">
          <a:xfrm>
            <a:off x="1618572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77F9466-0986-C547-AA00-6B6B3CFDF9C3}"/>
              </a:ext>
            </a:extLst>
          </p:cNvPr>
          <p:cNvSpPr/>
          <p:nvPr/>
        </p:nvSpPr>
        <p:spPr bwMode="auto">
          <a:xfrm>
            <a:off x="1906634" y="198578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C7714B8-E888-4749-BD98-7AD53BD5B42B}"/>
              </a:ext>
            </a:extLst>
          </p:cNvPr>
          <p:cNvSpPr/>
          <p:nvPr/>
        </p:nvSpPr>
        <p:spPr bwMode="auto">
          <a:xfrm>
            <a:off x="2192674" y="1985789"/>
            <a:ext cx="291094" cy="2630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7C3F575-C53A-C742-A9B8-0ED157F93767}"/>
              </a:ext>
            </a:extLst>
          </p:cNvPr>
          <p:cNvSpPr/>
          <p:nvPr/>
        </p:nvSpPr>
        <p:spPr bwMode="auto">
          <a:xfrm>
            <a:off x="454197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9B38C7E-C483-B642-B6C9-996333EDB4F6}"/>
              </a:ext>
            </a:extLst>
          </p:cNvPr>
          <p:cNvSpPr/>
          <p:nvPr/>
        </p:nvSpPr>
        <p:spPr bwMode="auto">
          <a:xfrm>
            <a:off x="745291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23EAEC-B50A-6B47-A71F-68AE302E4315}"/>
              </a:ext>
            </a:extLst>
          </p:cNvPr>
          <p:cNvSpPr/>
          <p:nvPr/>
        </p:nvSpPr>
        <p:spPr bwMode="auto">
          <a:xfrm>
            <a:off x="1030320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1E29FF8-B98A-A441-8C31-BB06C68934AB}"/>
              </a:ext>
            </a:extLst>
          </p:cNvPr>
          <p:cNvSpPr/>
          <p:nvPr/>
        </p:nvSpPr>
        <p:spPr bwMode="auto">
          <a:xfrm>
            <a:off x="1327478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554551B-10D4-2C4C-94F8-DFDA4E9C70F8}"/>
              </a:ext>
            </a:extLst>
          </p:cNvPr>
          <p:cNvSpPr/>
          <p:nvPr/>
        </p:nvSpPr>
        <p:spPr bwMode="auto">
          <a:xfrm>
            <a:off x="1618572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07B0899-652D-244B-8299-A5E79B0D5DEB}"/>
              </a:ext>
            </a:extLst>
          </p:cNvPr>
          <p:cNvSpPr/>
          <p:nvPr/>
        </p:nvSpPr>
        <p:spPr bwMode="auto">
          <a:xfrm>
            <a:off x="1906634" y="22488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3224ACF-EF89-B346-989D-44B1D522C786}"/>
              </a:ext>
            </a:extLst>
          </p:cNvPr>
          <p:cNvSpPr/>
          <p:nvPr/>
        </p:nvSpPr>
        <p:spPr bwMode="auto">
          <a:xfrm>
            <a:off x="2191663" y="224885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118F71B-E59F-3148-AB89-C74D55EFDE50}"/>
              </a:ext>
            </a:extLst>
          </p:cNvPr>
          <p:cNvSpPr/>
          <p:nvPr/>
        </p:nvSpPr>
        <p:spPr bwMode="auto">
          <a:xfrm>
            <a:off x="454197" y="25361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A165C99E-FB53-1949-B44E-9498AE360EE0}"/>
              </a:ext>
            </a:extLst>
          </p:cNvPr>
          <p:cNvSpPr/>
          <p:nvPr/>
        </p:nvSpPr>
        <p:spPr bwMode="auto">
          <a:xfrm>
            <a:off x="745291" y="25361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A4FDE971-4A4F-C041-8661-CA5FE6DCDF5A}"/>
              </a:ext>
            </a:extLst>
          </p:cNvPr>
          <p:cNvSpPr/>
          <p:nvPr/>
        </p:nvSpPr>
        <p:spPr bwMode="auto">
          <a:xfrm>
            <a:off x="1030320" y="2536188"/>
            <a:ext cx="291094" cy="279568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613EB1E-5CB8-4243-BA78-1089AF5D1A12}"/>
              </a:ext>
            </a:extLst>
          </p:cNvPr>
          <p:cNvSpPr/>
          <p:nvPr/>
        </p:nvSpPr>
        <p:spPr bwMode="auto">
          <a:xfrm>
            <a:off x="1327478" y="25361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5D0FC9C-E1B4-C947-AB4E-2CF78E9721C9}"/>
              </a:ext>
            </a:extLst>
          </p:cNvPr>
          <p:cNvSpPr/>
          <p:nvPr/>
        </p:nvSpPr>
        <p:spPr bwMode="auto">
          <a:xfrm>
            <a:off x="1618572" y="25361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B82CF95-868E-534F-A900-E33903AFFC87}"/>
              </a:ext>
            </a:extLst>
          </p:cNvPr>
          <p:cNvSpPr/>
          <p:nvPr/>
        </p:nvSpPr>
        <p:spPr bwMode="auto">
          <a:xfrm>
            <a:off x="1906634" y="25361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F1753D64-2A5D-084E-BB23-8088E4CA0B5C}"/>
              </a:ext>
            </a:extLst>
          </p:cNvPr>
          <p:cNvSpPr/>
          <p:nvPr/>
        </p:nvSpPr>
        <p:spPr bwMode="auto">
          <a:xfrm>
            <a:off x="2191663" y="2536188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3F95D42-B0FA-5840-8151-A998460C532A}"/>
              </a:ext>
            </a:extLst>
          </p:cNvPr>
          <p:cNvSpPr/>
          <p:nvPr/>
        </p:nvSpPr>
        <p:spPr bwMode="auto">
          <a:xfrm>
            <a:off x="454197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1056425-A3C3-9348-803B-4D3026972527}"/>
              </a:ext>
            </a:extLst>
          </p:cNvPr>
          <p:cNvSpPr/>
          <p:nvPr/>
        </p:nvSpPr>
        <p:spPr bwMode="auto">
          <a:xfrm>
            <a:off x="745291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375CA995-8726-8A47-ACFE-94DAAF4723E2}"/>
              </a:ext>
            </a:extLst>
          </p:cNvPr>
          <p:cNvSpPr/>
          <p:nvPr/>
        </p:nvSpPr>
        <p:spPr bwMode="auto">
          <a:xfrm>
            <a:off x="1030320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09EA774-8F4E-CA4A-9D87-6C3E83040BC8}"/>
              </a:ext>
            </a:extLst>
          </p:cNvPr>
          <p:cNvSpPr/>
          <p:nvPr/>
        </p:nvSpPr>
        <p:spPr bwMode="auto">
          <a:xfrm>
            <a:off x="1327478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A1726AA-F630-ED43-9DDA-32F493440F30}"/>
              </a:ext>
            </a:extLst>
          </p:cNvPr>
          <p:cNvSpPr/>
          <p:nvPr/>
        </p:nvSpPr>
        <p:spPr bwMode="auto">
          <a:xfrm>
            <a:off x="1618572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5CF5411-A0B5-074A-980D-80C090581883}"/>
              </a:ext>
            </a:extLst>
          </p:cNvPr>
          <p:cNvSpPr/>
          <p:nvPr/>
        </p:nvSpPr>
        <p:spPr bwMode="auto">
          <a:xfrm>
            <a:off x="1906634" y="280701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E4FA7C24-40DF-914E-83B2-D6D268CCE10D}"/>
              </a:ext>
            </a:extLst>
          </p:cNvPr>
          <p:cNvSpPr/>
          <p:nvPr/>
        </p:nvSpPr>
        <p:spPr bwMode="auto">
          <a:xfrm>
            <a:off x="2191663" y="2807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8854C57-02D7-CA4E-A747-573CD2F3972E}"/>
              </a:ext>
            </a:extLst>
          </p:cNvPr>
          <p:cNvSpPr/>
          <p:nvPr/>
        </p:nvSpPr>
        <p:spPr bwMode="auto">
          <a:xfrm>
            <a:off x="454197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557518A-FBCC-E642-AF26-3D045445BE8F}"/>
              </a:ext>
            </a:extLst>
          </p:cNvPr>
          <p:cNvSpPr/>
          <p:nvPr/>
        </p:nvSpPr>
        <p:spPr bwMode="auto">
          <a:xfrm>
            <a:off x="745291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8DDA2F7-F89C-924B-A2FA-5007BB9A65EF}"/>
              </a:ext>
            </a:extLst>
          </p:cNvPr>
          <p:cNvSpPr/>
          <p:nvPr/>
        </p:nvSpPr>
        <p:spPr bwMode="auto">
          <a:xfrm>
            <a:off x="1030320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A2071F7-125B-0A48-B4DD-5D9E1BFB99FD}"/>
              </a:ext>
            </a:extLst>
          </p:cNvPr>
          <p:cNvSpPr/>
          <p:nvPr/>
        </p:nvSpPr>
        <p:spPr bwMode="auto">
          <a:xfrm>
            <a:off x="1327478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C7791FA-8957-1345-9961-341594283BCD}"/>
              </a:ext>
            </a:extLst>
          </p:cNvPr>
          <p:cNvSpPr/>
          <p:nvPr/>
        </p:nvSpPr>
        <p:spPr bwMode="auto">
          <a:xfrm>
            <a:off x="1618572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4411573F-3F30-694F-A15A-C8805618FF50}"/>
              </a:ext>
            </a:extLst>
          </p:cNvPr>
          <p:cNvSpPr/>
          <p:nvPr/>
        </p:nvSpPr>
        <p:spPr bwMode="auto">
          <a:xfrm>
            <a:off x="1906634" y="309532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2C73521-8462-904D-88A0-65EB23A9C1E4}"/>
              </a:ext>
            </a:extLst>
          </p:cNvPr>
          <p:cNvSpPr/>
          <p:nvPr/>
        </p:nvSpPr>
        <p:spPr bwMode="auto">
          <a:xfrm>
            <a:off x="2192674" y="3095324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B339D0E-E04D-794B-8DFE-0057E4305AC4}"/>
              </a:ext>
            </a:extLst>
          </p:cNvPr>
          <p:cNvSpPr/>
          <p:nvPr/>
        </p:nvSpPr>
        <p:spPr bwMode="auto">
          <a:xfrm>
            <a:off x="454197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11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9D72E1C-9DC3-2A4A-A1A1-CC54DA94BA66}"/>
              </a:ext>
            </a:extLst>
          </p:cNvPr>
          <p:cNvSpPr/>
          <p:nvPr/>
        </p:nvSpPr>
        <p:spPr bwMode="auto">
          <a:xfrm>
            <a:off x="745291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658C8F5-FB9D-D740-BE62-A6A9858CEBFC}"/>
              </a:ext>
            </a:extLst>
          </p:cNvPr>
          <p:cNvSpPr/>
          <p:nvPr/>
        </p:nvSpPr>
        <p:spPr bwMode="auto">
          <a:xfrm>
            <a:off x="1030320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BE38BA1-F2FE-FC4F-8B28-4CFE006393CF}"/>
              </a:ext>
            </a:extLst>
          </p:cNvPr>
          <p:cNvSpPr/>
          <p:nvPr/>
        </p:nvSpPr>
        <p:spPr bwMode="auto">
          <a:xfrm>
            <a:off x="1327478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9A6348B-489D-8A46-B639-EE9D67049C30}"/>
              </a:ext>
            </a:extLst>
          </p:cNvPr>
          <p:cNvSpPr/>
          <p:nvPr/>
        </p:nvSpPr>
        <p:spPr bwMode="auto">
          <a:xfrm>
            <a:off x="1618572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61AB00B-78AA-0242-AB51-AD815779523F}"/>
              </a:ext>
            </a:extLst>
          </p:cNvPr>
          <p:cNvSpPr/>
          <p:nvPr/>
        </p:nvSpPr>
        <p:spPr bwMode="auto">
          <a:xfrm>
            <a:off x="1906634" y="3374892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A2C4AF13-6FB2-F943-A474-FA477F067BF3}"/>
              </a:ext>
            </a:extLst>
          </p:cNvPr>
          <p:cNvSpPr/>
          <p:nvPr/>
        </p:nvSpPr>
        <p:spPr bwMode="auto">
          <a:xfrm>
            <a:off x="2192674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CA29B34-991E-8548-A62B-A853A9554D79}"/>
              </a:ext>
            </a:extLst>
          </p:cNvPr>
          <p:cNvSpPr/>
          <p:nvPr/>
        </p:nvSpPr>
        <p:spPr bwMode="auto">
          <a:xfrm>
            <a:off x="453186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BC503AF-F37B-964E-BB36-D2FB0221301B}"/>
              </a:ext>
            </a:extLst>
          </p:cNvPr>
          <p:cNvSpPr/>
          <p:nvPr/>
        </p:nvSpPr>
        <p:spPr bwMode="auto">
          <a:xfrm>
            <a:off x="750345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F24D6095-F03A-3146-AE26-ABC8623F6E07}"/>
              </a:ext>
            </a:extLst>
          </p:cNvPr>
          <p:cNvSpPr/>
          <p:nvPr/>
        </p:nvSpPr>
        <p:spPr bwMode="auto">
          <a:xfrm>
            <a:off x="1035373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6B78D906-0BE3-0040-80E9-D84657C8C2F8}"/>
              </a:ext>
            </a:extLst>
          </p:cNvPr>
          <p:cNvSpPr/>
          <p:nvPr/>
        </p:nvSpPr>
        <p:spPr bwMode="auto">
          <a:xfrm>
            <a:off x="1323436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86EF543A-8146-1E4C-82B7-C0FE9E5581BB}"/>
              </a:ext>
            </a:extLst>
          </p:cNvPr>
          <p:cNvSpPr/>
          <p:nvPr/>
        </p:nvSpPr>
        <p:spPr bwMode="auto">
          <a:xfrm>
            <a:off x="1614529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BA302B69-DD8C-1949-9E35-0D738A874495}"/>
              </a:ext>
            </a:extLst>
          </p:cNvPr>
          <p:cNvSpPr/>
          <p:nvPr/>
        </p:nvSpPr>
        <p:spPr bwMode="auto">
          <a:xfrm>
            <a:off x="1901580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05824467-8098-3F4A-896E-D249557A807E}"/>
              </a:ext>
            </a:extLst>
          </p:cNvPr>
          <p:cNvSpPr/>
          <p:nvPr/>
        </p:nvSpPr>
        <p:spPr bwMode="auto">
          <a:xfrm>
            <a:off x="2187620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A39B154D-1767-8343-856E-7DB737E34EAA}"/>
              </a:ext>
            </a:extLst>
          </p:cNvPr>
          <p:cNvCxnSpPr>
            <a:cxnSpLocks/>
          </p:cNvCxnSpPr>
          <p:nvPr/>
        </p:nvCxnSpPr>
        <p:spPr bwMode="auto">
          <a:xfrm>
            <a:off x="4283968" y="3356992"/>
            <a:ext cx="651134" cy="108982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Rectangle 267">
            <a:extLst>
              <a:ext uri="{FF2B5EF4-FFF2-40B4-BE49-F238E27FC236}">
                <a16:creationId xmlns:a16="http://schemas.microsoft.com/office/drawing/2014/main" id="{181E8500-1FBC-AE47-930C-9B78D8F92410}"/>
              </a:ext>
            </a:extLst>
          </p:cNvPr>
          <p:cNvSpPr/>
          <p:nvPr/>
        </p:nvSpPr>
        <p:spPr bwMode="auto">
          <a:xfrm>
            <a:off x="6276879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FDA94954-EA3E-8647-A501-F329528C2FF9}"/>
              </a:ext>
            </a:extLst>
          </p:cNvPr>
          <p:cNvSpPr/>
          <p:nvPr/>
        </p:nvSpPr>
        <p:spPr bwMode="auto">
          <a:xfrm>
            <a:off x="6567973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3EA89BA-667F-0749-9705-038732D521F5}"/>
              </a:ext>
            </a:extLst>
          </p:cNvPr>
          <p:cNvSpPr/>
          <p:nvPr/>
        </p:nvSpPr>
        <p:spPr bwMode="auto">
          <a:xfrm>
            <a:off x="6853002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407F11C-DED6-4647-A7F8-C64469C62A6D}"/>
              </a:ext>
            </a:extLst>
          </p:cNvPr>
          <p:cNvSpPr/>
          <p:nvPr/>
        </p:nvSpPr>
        <p:spPr bwMode="auto">
          <a:xfrm>
            <a:off x="7150160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0FAEC486-BF39-E94E-87A7-0B694A4E23F0}"/>
              </a:ext>
            </a:extLst>
          </p:cNvPr>
          <p:cNvSpPr/>
          <p:nvPr/>
        </p:nvSpPr>
        <p:spPr bwMode="auto">
          <a:xfrm>
            <a:off x="7441254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3AF3E748-BC73-4346-BFA9-848AAC95EE65}"/>
              </a:ext>
            </a:extLst>
          </p:cNvPr>
          <p:cNvSpPr/>
          <p:nvPr/>
        </p:nvSpPr>
        <p:spPr bwMode="auto">
          <a:xfrm>
            <a:off x="7738412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DB3ECFB-AFB2-EF4A-929C-10792F78BB89}"/>
              </a:ext>
            </a:extLst>
          </p:cNvPr>
          <p:cNvSpPr/>
          <p:nvPr/>
        </p:nvSpPr>
        <p:spPr bwMode="auto">
          <a:xfrm>
            <a:off x="8042645" y="1904485"/>
            <a:ext cx="291094" cy="2630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38EE8E3A-1D59-CD47-9A24-8848FF59B6B5}"/>
              </a:ext>
            </a:extLst>
          </p:cNvPr>
          <p:cNvSpPr/>
          <p:nvPr/>
        </p:nvSpPr>
        <p:spPr bwMode="auto">
          <a:xfrm>
            <a:off x="6275868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A93700A9-EDD3-564C-B86B-EBB41011A566}"/>
              </a:ext>
            </a:extLst>
          </p:cNvPr>
          <p:cNvSpPr/>
          <p:nvPr/>
        </p:nvSpPr>
        <p:spPr bwMode="auto">
          <a:xfrm>
            <a:off x="6566961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0C87F99C-9091-FE41-9A96-CB0339BD545C}"/>
              </a:ext>
            </a:extLst>
          </p:cNvPr>
          <p:cNvSpPr/>
          <p:nvPr/>
        </p:nvSpPr>
        <p:spPr bwMode="auto">
          <a:xfrm>
            <a:off x="6851991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4F3B3C2-A2FF-8E48-BB2D-AEF07F771F13}"/>
              </a:ext>
            </a:extLst>
          </p:cNvPr>
          <p:cNvSpPr/>
          <p:nvPr/>
        </p:nvSpPr>
        <p:spPr bwMode="auto">
          <a:xfrm>
            <a:off x="7149149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67BE6A5-5522-2141-A9E5-B0B34873E672}"/>
              </a:ext>
            </a:extLst>
          </p:cNvPr>
          <p:cNvSpPr/>
          <p:nvPr/>
        </p:nvSpPr>
        <p:spPr bwMode="auto">
          <a:xfrm>
            <a:off x="7440243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708A66F-3674-7A42-8851-2262C7A5C2BF}"/>
              </a:ext>
            </a:extLst>
          </p:cNvPr>
          <p:cNvSpPr/>
          <p:nvPr/>
        </p:nvSpPr>
        <p:spPr bwMode="auto">
          <a:xfrm>
            <a:off x="7737401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E92FA0D-355D-2A40-A442-6669DF96B797}"/>
              </a:ext>
            </a:extLst>
          </p:cNvPr>
          <p:cNvSpPr/>
          <p:nvPr/>
        </p:nvSpPr>
        <p:spPr bwMode="auto">
          <a:xfrm>
            <a:off x="8042645" y="2167550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7F585260-2CA1-1441-86C8-BA69DDAAF2B8}"/>
              </a:ext>
            </a:extLst>
          </p:cNvPr>
          <p:cNvSpPr/>
          <p:nvPr/>
        </p:nvSpPr>
        <p:spPr bwMode="auto">
          <a:xfrm>
            <a:off x="6275868" y="2454883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B6414518-5C8E-DB4D-AD87-34C126410ABC}"/>
              </a:ext>
            </a:extLst>
          </p:cNvPr>
          <p:cNvSpPr/>
          <p:nvPr/>
        </p:nvSpPr>
        <p:spPr bwMode="auto">
          <a:xfrm>
            <a:off x="6566961" y="2454883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3DB6B241-6DF5-9546-813E-E7279BDA2C90}"/>
              </a:ext>
            </a:extLst>
          </p:cNvPr>
          <p:cNvSpPr/>
          <p:nvPr/>
        </p:nvSpPr>
        <p:spPr bwMode="auto">
          <a:xfrm>
            <a:off x="6851991" y="2454883"/>
            <a:ext cx="291094" cy="279568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321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A0CE4E46-A241-7247-B152-65B42410DF54}"/>
              </a:ext>
            </a:extLst>
          </p:cNvPr>
          <p:cNvSpPr/>
          <p:nvPr/>
        </p:nvSpPr>
        <p:spPr bwMode="auto">
          <a:xfrm>
            <a:off x="7149149" y="2454883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3CC529F9-ED00-584D-8F6E-519607C47549}"/>
              </a:ext>
            </a:extLst>
          </p:cNvPr>
          <p:cNvSpPr/>
          <p:nvPr/>
        </p:nvSpPr>
        <p:spPr bwMode="auto">
          <a:xfrm>
            <a:off x="7440243" y="2454883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BAEBFABC-478A-8448-8A76-8BED95A413E4}"/>
              </a:ext>
            </a:extLst>
          </p:cNvPr>
          <p:cNvSpPr/>
          <p:nvPr/>
        </p:nvSpPr>
        <p:spPr bwMode="auto">
          <a:xfrm>
            <a:off x="7737401" y="2454883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731EA11A-4B1F-F143-A897-873841462F85}"/>
              </a:ext>
            </a:extLst>
          </p:cNvPr>
          <p:cNvSpPr/>
          <p:nvPr/>
        </p:nvSpPr>
        <p:spPr bwMode="auto">
          <a:xfrm>
            <a:off x="8042645" y="2454883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CCC1DEEA-927B-EA43-99BB-3160F2A918B1}"/>
              </a:ext>
            </a:extLst>
          </p:cNvPr>
          <p:cNvSpPr/>
          <p:nvPr/>
        </p:nvSpPr>
        <p:spPr bwMode="auto">
          <a:xfrm>
            <a:off x="6275868" y="272668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36B1E6EC-D754-084E-A357-B555EC998E47}"/>
              </a:ext>
            </a:extLst>
          </p:cNvPr>
          <p:cNvSpPr/>
          <p:nvPr/>
        </p:nvSpPr>
        <p:spPr bwMode="auto">
          <a:xfrm>
            <a:off x="6566961" y="272668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95FAEA34-0090-6C49-A6BB-FF5920FD8F7B}"/>
              </a:ext>
            </a:extLst>
          </p:cNvPr>
          <p:cNvSpPr/>
          <p:nvPr/>
        </p:nvSpPr>
        <p:spPr bwMode="auto">
          <a:xfrm>
            <a:off x="6851991" y="272668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607652AF-4DB1-3946-B447-903ED2F63443}"/>
              </a:ext>
            </a:extLst>
          </p:cNvPr>
          <p:cNvSpPr/>
          <p:nvPr/>
        </p:nvSpPr>
        <p:spPr bwMode="auto">
          <a:xfrm>
            <a:off x="7149149" y="272668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8B39D081-221D-1444-9D0C-BD3FE0F269D1}"/>
              </a:ext>
            </a:extLst>
          </p:cNvPr>
          <p:cNvSpPr/>
          <p:nvPr/>
        </p:nvSpPr>
        <p:spPr bwMode="auto">
          <a:xfrm>
            <a:off x="7440243" y="272668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2F70F0A-521A-2D41-ADFC-AB3AF361C67E}"/>
              </a:ext>
            </a:extLst>
          </p:cNvPr>
          <p:cNvSpPr/>
          <p:nvPr/>
        </p:nvSpPr>
        <p:spPr bwMode="auto">
          <a:xfrm>
            <a:off x="7737401" y="272668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97A2B506-D184-8B45-8002-738E306AC5A5}"/>
              </a:ext>
            </a:extLst>
          </p:cNvPr>
          <p:cNvSpPr/>
          <p:nvPr/>
        </p:nvSpPr>
        <p:spPr bwMode="auto">
          <a:xfrm>
            <a:off x="8042645" y="272668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7E49F731-33D9-3143-93C1-54246272C7D6}"/>
              </a:ext>
            </a:extLst>
          </p:cNvPr>
          <p:cNvSpPr/>
          <p:nvPr/>
        </p:nvSpPr>
        <p:spPr bwMode="auto">
          <a:xfrm>
            <a:off x="6276879" y="301401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E688D9F1-4A3B-1F49-BE6D-9CA5500CE792}"/>
              </a:ext>
            </a:extLst>
          </p:cNvPr>
          <p:cNvSpPr/>
          <p:nvPr/>
        </p:nvSpPr>
        <p:spPr bwMode="auto">
          <a:xfrm>
            <a:off x="6567973" y="301401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8E856561-B7E5-F142-84D1-8BB29BF79662}"/>
              </a:ext>
            </a:extLst>
          </p:cNvPr>
          <p:cNvSpPr/>
          <p:nvPr/>
        </p:nvSpPr>
        <p:spPr bwMode="auto">
          <a:xfrm>
            <a:off x="6853002" y="3014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E2687C7C-1CF1-3745-9783-5B5B31D52365}"/>
              </a:ext>
            </a:extLst>
          </p:cNvPr>
          <p:cNvSpPr/>
          <p:nvPr/>
        </p:nvSpPr>
        <p:spPr bwMode="auto">
          <a:xfrm>
            <a:off x="7150160" y="3014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31EE07DD-8D63-2448-98DB-12DE0D241C9F}"/>
              </a:ext>
            </a:extLst>
          </p:cNvPr>
          <p:cNvSpPr/>
          <p:nvPr/>
        </p:nvSpPr>
        <p:spPr bwMode="auto">
          <a:xfrm>
            <a:off x="7441254" y="3014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766FB4F-16BF-444E-BD61-B161B40BA759}"/>
              </a:ext>
            </a:extLst>
          </p:cNvPr>
          <p:cNvSpPr/>
          <p:nvPr/>
        </p:nvSpPr>
        <p:spPr bwMode="auto">
          <a:xfrm>
            <a:off x="7738412" y="301401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05CEBFD1-4BB4-BB4E-8B67-7EE33002BCC7}"/>
              </a:ext>
            </a:extLst>
          </p:cNvPr>
          <p:cNvSpPr/>
          <p:nvPr/>
        </p:nvSpPr>
        <p:spPr bwMode="auto">
          <a:xfrm>
            <a:off x="8042645" y="3014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25735B8-600D-0D4E-874A-449E1391E343}"/>
              </a:ext>
            </a:extLst>
          </p:cNvPr>
          <p:cNvSpPr/>
          <p:nvPr/>
        </p:nvSpPr>
        <p:spPr bwMode="auto">
          <a:xfrm>
            <a:off x="6276879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473E818B-968C-FE40-B943-0BD23E8588E2}"/>
              </a:ext>
            </a:extLst>
          </p:cNvPr>
          <p:cNvSpPr/>
          <p:nvPr/>
        </p:nvSpPr>
        <p:spPr bwMode="auto">
          <a:xfrm>
            <a:off x="6567973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90D5C2D1-D86E-014F-AA69-A51B37CFC2A9}"/>
              </a:ext>
            </a:extLst>
          </p:cNvPr>
          <p:cNvSpPr/>
          <p:nvPr/>
        </p:nvSpPr>
        <p:spPr bwMode="auto">
          <a:xfrm>
            <a:off x="6853002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7064B79E-2007-4843-87C2-5CAF127489B5}"/>
              </a:ext>
            </a:extLst>
          </p:cNvPr>
          <p:cNvSpPr/>
          <p:nvPr/>
        </p:nvSpPr>
        <p:spPr bwMode="auto">
          <a:xfrm>
            <a:off x="7150160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66D612DA-E197-964F-AA86-D447F618DA39}"/>
              </a:ext>
            </a:extLst>
          </p:cNvPr>
          <p:cNvSpPr/>
          <p:nvPr/>
        </p:nvSpPr>
        <p:spPr bwMode="auto">
          <a:xfrm>
            <a:off x="7441254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537B7D3-4509-324F-91C0-CB4601EEACF2}"/>
              </a:ext>
            </a:extLst>
          </p:cNvPr>
          <p:cNvSpPr/>
          <p:nvPr/>
        </p:nvSpPr>
        <p:spPr bwMode="auto">
          <a:xfrm>
            <a:off x="7738412" y="3293587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B545510B-3A7B-504F-8AA8-F785564F292F}"/>
              </a:ext>
            </a:extLst>
          </p:cNvPr>
          <p:cNvSpPr/>
          <p:nvPr/>
        </p:nvSpPr>
        <p:spPr bwMode="auto">
          <a:xfrm>
            <a:off x="8042645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D5A9002B-207F-BB4D-AF5E-C76A36487910}"/>
              </a:ext>
            </a:extLst>
          </p:cNvPr>
          <p:cNvSpPr/>
          <p:nvPr/>
        </p:nvSpPr>
        <p:spPr bwMode="auto">
          <a:xfrm>
            <a:off x="6275868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0BA40B65-18EC-8F44-BC91-1769ECC969CE}"/>
              </a:ext>
            </a:extLst>
          </p:cNvPr>
          <p:cNvSpPr/>
          <p:nvPr/>
        </p:nvSpPr>
        <p:spPr bwMode="auto">
          <a:xfrm>
            <a:off x="6573026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4C1ECDC3-7EFB-8C47-9659-B1400D271FEB}"/>
              </a:ext>
            </a:extLst>
          </p:cNvPr>
          <p:cNvSpPr/>
          <p:nvPr/>
        </p:nvSpPr>
        <p:spPr bwMode="auto">
          <a:xfrm>
            <a:off x="6858055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CE6CFF9-C3EF-284D-8EA6-061216DD8322}"/>
              </a:ext>
            </a:extLst>
          </p:cNvPr>
          <p:cNvSpPr/>
          <p:nvPr/>
        </p:nvSpPr>
        <p:spPr bwMode="auto">
          <a:xfrm>
            <a:off x="7155213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94BE7B88-6057-0D4F-94AE-1B79F41F235E}"/>
              </a:ext>
            </a:extLst>
          </p:cNvPr>
          <p:cNvSpPr/>
          <p:nvPr/>
        </p:nvSpPr>
        <p:spPr bwMode="auto">
          <a:xfrm>
            <a:off x="7446307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5921B11-7B46-2946-8A82-05A62D8009FF}"/>
              </a:ext>
            </a:extLst>
          </p:cNvPr>
          <p:cNvSpPr/>
          <p:nvPr/>
        </p:nvSpPr>
        <p:spPr bwMode="auto">
          <a:xfrm>
            <a:off x="7743465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5A33253A-E105-E748-8605-DD0B04B87624}"/>
              </a:ext>
            </a:extLst>
          </p:cNvPr>
          <p:cNvSpPr/>
          <p:nvPr/>
        </p:nvSpPr>
        <p:spPr bwMode="auto">
          <a:xfrm>
            <a:off x="8047699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8B29D090-8894-C245-8FCA-3ADCAC0FEC8C}"/>
              </a:ext>
            </a:extLst>
          </p:cNvPr>
          <p:cNvCxnSpPr>
            <a:cxnSpLocks/>
          </p:cNvCxnSpPr>
          <p:nvPr/>
        </p:nvCxnSpPr>
        <p:spPr bwMode="auto">
          <a:xfrm flipV="1">
            <a:off x="6275868" y="3979534"/>
            <a:ext cx="874292" cy="84475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172FC10E-1C90-1344-827D-07658ECBCCC4}"/>
              </a:ext>
            </a:extLst>
          </p:cNvPr>
          <p:cNvSpPr txBox="1"/>
          <p:nvPr/>
        </p:nvSpPr>
        <p:spPr>
          <a:xfrm>
            <a:off x="3131840" y="4921423"/>
            <a:ext cx="141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Partial products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A1531C4-C4EA-FD4C-9545-9DFF2817C77F}"/>
              </a:ext>
            </a:extLst>
          </p:cNvPr>
          <p:cNvSpPr txBox="1"/>
          <p:nvPr/>
        </p:nvSpPr>
        <p:spPr>
          <a:xfrm>
            <a:off x="6700013" y="444681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45631-CC45-A747-9FC1-395FD0D300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5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69A6A117-B8D5-504C-8881-42785F56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08050"/>
          </a:xfrm>
        </p:spPr>
        <p:txBody>
          <a:bodyPr anchor="ctr"/>
          <a:lstStyle/>
          <a:p>
            <a:r>
              <a:rPr lang="en-US" sz="3200" dirty="0">
                <a:ea typeface="Arial"/>
                <a:cs typeface="Arial"/>
                <a:sym typeface="Arial"/>
              </a:rPr>
              <a:t>Implementing a Convolutional Layer </a:t>
            </a:r>
            <a:br>
              <a:rPr lang="en-US" sz="3200" dirty="0">
                <a:ea typeface="Arial"/>
                <a:cs typeface="Arial"/>
                <a:sym typeface="Arial"/>
              </a:rPr>
            </a:br>
            <a:r>
              <a:rPr lang="en-US" sz="3200" dirty="0">
                <a:ea typeface="Arial"/>
                <a:cs typeface="Arial"/>
                <a:sym typeface="Arial"/>
              </a:rPr>
              <a:t>with Matrix Multiplication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2B7D0-5B72-1445-A114-FB97DEC0A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70" y="990600"/>
            <a:ext cx="502406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973" y="6499227"/>
            <a:ext cx="2085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Reproduced from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8B96A-8B93-CA44-B928-F6BCDFA96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9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>
            <a:extLst>
              <a:ext uri="{FF2B5EF4-FFF2-40B4-BE49-F238E27FC236}">
                <a16:creationId xmlns:a16="http://schemas.microsoft.com/office/drawing/2014/main" id="{6C599EA8-303B-8F44-B67E-1E9A7D6B83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1747838"/>
            <a:ext cx="8428037" cy="995362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Efficient CNN on GPU</a:t>
            </a:r>
          </a:p>
        </p:txBody>
      </p:sp>
      <p:sp>
        <p:nvSpPr>
          <p:cNvPr id="81922" name="Rectangle 5">
            <a:extLst>
              <a:ext uri="{FF2B5EF4-FFF2-40B4-BE49-F238E27FC236}">
                <a16:creationId xmlns:a16="http://schemas.microsoft.com/office/drawing/2014/main" id="{EB66DB82-34C1-994A-A27C-C184C7C5BD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73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1C60AB47-9E77-4F0E-B03A-DACD68D7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0389"/>
            <a:ext cx="8904203" cy="26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290C10-F9F6-4F61-A8AD-A8EA06FE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56D50DD-E479-4C46-97C8-F81DA5E6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1512168"/>
          </a:xfrm>
        </p:spPr>
        <p:txBody>
          <a:bodyPr>
            <a:noAutofit/>
          </a:bodyPr>
          <a:lstStyle/>
          <a:p>
            <a:r>
              <a:rPr lang="en-US" dirty="0"/>
              <a:t>Neural network with Convolutional layers (combined with other types)</a:t>
            </a:r>
          </a:p>
          <a:p>
            <a:r>
              <a:rPr lang="en-US" dirty="0"/>
              <a:t>Example: LeNet-5, CNN for Hand-Written Digit Recognition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7EC5F-D356-7544-B6BE-868058AD0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C9F6C-7D88-CC42-BD16-CB3D77B71022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427611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1C60AB47-9E77-4F0E-B03A-DACD68D7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4284"/>
            <a:ext cx="8904203" cy="26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290C10-F9F6-4F61-A8AD-A8EA06FE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0"/>
            <a:ext cx="8783107" cy="908720"/>
          </a:xfrm>
        </p:spPr>
        <p:txBody>
          <a:bodyPr/>
          <a:lstStyle/>
          <a:p>
            <a:r>
              <a:rPr lang="en-US" sz="3200" dirty="0"/>
              <a:t>LeNet-5: CNN for Hand-Written Digit Recognition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51520" y="1916832"/>
            <a:ext cx="3168352" cy="3816424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16BEB-1299-42B9-A88B-A150FFA2DB04}"/>
              </a:ext>
            </a:extLst>
          </p:cNvPr>
          <p:cNvSpPr/>
          <p:nvPr/>
        </p:nvSpPr>
        <p:spPr bwMode="auto">
          <a:xfrm>
            <a:off x="1179461" y="451661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016BEB-1299-42B9-A88B-A150FFA2DB04}"/>
              </a:ext>
            </a:extLst>
          </p:cNvPr>
          <p:cNvSpPr/>
          <p:nvPr/>
        </p:nvSpPr>
        <p:spPr bwMode="auto">
          <a:xfrm>
            <a:off x="1685808" y="451661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6BEB-1299-42B9-A88B-A150FFA2DB04}"/>
              </a:ext>
            </a:extLst>
          </p:cNvPr>
          <p:cNvSpPr/>
          <p:nvPr/>
        </p:nvSpPr>
        <p:spPr bwMode="auto">
          <a:xfrm>
            <a:off x="2192674" y="451661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C6196-A18A-4BB0-9043-E3390AF38A8C}"/>
              </a:ext>
            </a:extLst>
          </p:cNvPr>
          <p:cNvSpPr txBox="1"/>
          <p:nvPr/>
        </p:nvSpPr>
        <p:spPr>
          <a:xfrm>
            <a:off x="799659" y="5301208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 filters of 5x5 pixels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016BEB-1299-42B9-A88B-A150FFA2DB04}"/>
              </a:ext>
            </a:extLst>
          </p:cNvPr>
          <p:cNvSpPr/>
          <p:nvPr/>
        </p:nvSpPr>
        <p:spPr bwMode="auto">
          <a:xfrm>
            <a:off x="1181638" y="4948661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16BEB-1299-42B9-A88B-A150FFA2DB04}"/>
              </a:ext>
            </a:extLst>
          </p:cNvPr>
          <p:cNvSpPr/>
          <p:nvPr/>
        </p:nvSpPr>
        <p:spPr bwMode="auto">
          <a:xfrm>
            <a:off x="1687985" y="4948661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16BEB-1299-42B9-A88B-A150FFA2DB04}"/>
              </a:ext>
            </a:extLst>
          </p:cNvPr>
          <p:cNvSpPr/>
          <p:nvPr/>
        </p:nvSpPr>
        <p:spPr bwMode="auto">
          <a:xfrm>
            <a:off x="2194851" y="4948661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EBB17-F199-F844-87D5-26F464E12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A26C3-1DBA-1F42-AE63-6CFA466F6426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53934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1C60AB47-9E77-4F0E-B03A-DACD68D7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4284"/>
            <a:ext cx="8904203" cy="26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290C10-F9F6-4F61-A8AD-A8EA06FE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0"/>
            <a:ext cx="8904203" cy="908720"/>
          </a:xfrm>
        </p:spPr>
        <p:txBody>
          <a:bodyPr/>
          <a:lstStyle/>
          <a:p>
            <a:r>
              <a:rPr lang="en-US" sz="3200" dirty="0"/>
              <a:t>LeNet-5: CNN for Hand-Written Digit Recognition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94890" y="1916832"/>
            <a:ext cx="2501246" cy="3816424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C6196-A18A-4BB0-9043-E3390AF38A8C}"/>
              </a:ext>
            </a:extLst>
          </p:cNvPr>
          <p:cNvSpPr txBox="1"/>
          <p:nvPr/>
        </p:nvSpPr>
        <p:spPr>
          <a:xfrm>
            <a:off x="3319048" y="5373216"/>
            <a:ext cx="2549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96 (6x16) filters of 5x5 </a:t>
            </a:r>
            <a:r>
              <a:rPr lang="en-US" sz="1600" dirty="0" err="1"/>
              <a:t>px</a:t>
            </a:r>
            <a:r>
              <a:rPr lang="en-US" sz="1600" dirty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09439" y="4509120"/>
            <a:ext cx="530870" cy="534957"/>
            <a:chOff x="3374890" y="4460051"/>
            <a:chExt cx="530870" cy="534957"/>
          </a:xfrm>
          <a:solidFill>
            <a:srgbClr val="00B0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374890" y="4460051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419872" y="4513624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472786" y="4557947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517768" y="4611520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569684" y="4660896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614666" y="4714469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34938" y="4509120"/>
            <a:ext cx="530870" cy="534957"/>
            <a:chOff x="3374890" y="4460051"/>
            <a:chExt cx="530870" cy="534957"/>
          </a:xfrm>
          <a:solidFill>
            <a:srgbClr val="00B0F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374890" y="4460051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419872" y="4513624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472786" y="4557947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517768" y="4611520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569684" y="4660896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614666" y="4714469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49242" y="4509120"/>
            <a:ext cx="530870" cy="534957"/>
            <a:chOff x="3374890" y="4460051"/>
            <a:chExt cx="530870" cy="534957"/>
          </a:xfrm>
          <a:solidFill>
            <a:srgbClr val="00B0F0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374890" y="4460051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419872" y="4513624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472786" y="4557947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517768" y="4611520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569684" y="4660896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4016BEB-1299-42B9-A88B-A150FFA2DB04}"/>
                </a:ext>
              </a:extLst>
            </p:cNvPr>
            <p:cNvSpPr/>
            <p:nvPr/>
          </p:nvSpPr>
          <p:spPr bwMode="auto">
            <a:xfrm>
              <a:off x="3614666" y="4714469"/>
              <a:ext cx="291094" cy="28053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30C6196-A18A-4BB0-9043-E3390AF38A8C}"/>
              </a:ext>
            </a:extLst>
          </p:cNvPr>
          <p:cNvSpPr txBox="1"/>
          <p:nvPr/>
        </p:nvSpPr>
        <p:spPr>
          <a:xfrm>
            <a:off x="4861754" y="5010850"/>
            <a:ext cx="2774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0C6196-A18A-4BB0-9043-E3390AF38A8C}"/>
              </a:ext>
            </a:extLst>
          </p:cNvPr>
          <p:cNvSpPr txBox="1"/>
          <p:nvPr/>
        </p:nvSpPr>
        <p:spPr>
          <a:xfrm>
            <a:off x="5868144" y="4581128"/>
            <a:ext cx="297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filters are used in groups of 6 (# of input feature maps)</a:t>
            </a:r>
          </a:p>
          <a:p>
            <a:endParaRPr lang="en-US" sz="1600" dirty="0"/>
          </a:p>
          <a:p>
            <a:r>
              <a:rPr lang="en-US" sz="1600" dirty="0"/>
              <a:t>3D convolution of a 14x14x6 pixels input with 16 filters of 5x5x6 pixels each.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9DD5B-10A9-3B47-8902-0B1AF6185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A7633A-3371-B244-BB74-BD0B109FA69B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235849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52B7D0-5B72-1445-A114-FB97DEC0A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21"/>
          <a:stretch/>
        </p:blipFill>
        <p:spPr>
          <a:xfrm>
            <a:off x="27601" y="1268760"/>
            <a:ext cx="9008895" cy="4816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223720" cy="908720"/>
          </a:xfrm>
        </p:spPr>
        <p:txBody>
          <a:bodyPr/>
          <a:lstStyle/>
          <a:p>
            <a:r>
              <a:rPr lang="en-US" sz="3200" dirty="0"/>
              <a:t>Example of the Forward Path of a Convolutional Layer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A8055-649A-4853-9CBA-521D1946D152}"/>
              </a:ext>
            </a:extLst>
          </p:cNvPr>
          <p:cNvSpPr txBox="1"/>
          <p:nvPr/>
        </p:nvSpPr>
        <p:spPr>
          <a:xfrm>
            <a:off x="6825507" y="5661248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</a:t>
            </a:r>
            <a:r>
              <a:rPr lang="en-US" baseline="-25000" dirty="0"/>
              <a:t>1 </a:t>
            </a:r>
            <a:r>
              <a:rPr lang="en-US" dirty="0"/>
              <a:t>x N</a:t>
            </a:r>
            <a:r>
              <a:rPr lang="en-US" baseline="-25000" dirty="0"/>
              <a:t>2</a:t>
            </a:r>
            <a:r>
              <a:rPr lang="en-US" dirty="0"/>
              <a:t>) pixels 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C6196-A18A-4BB0-9043-E3390AF38A8C}"/>
              </a:ext>
            </a:extLst>
          </p:cNvPr>
          <p:cNvSpPr txBox="1"/>
          <p:nvPr/>
        </p:nvSpPr>
        <p:spPr>
          <a:xfrm>
            <a:off x="6804248" y="407707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</a:t>
            </a:r>
            <a:r>
              <a:rPr lang="en-US" baseline="-25000" dirty="0"/>
              <a:t>1 </a:t>
            </a:r>
            <a:r>
              <a:rPr lang="en-US" dirty="0"/>
              <a:t>x K</a:t>
            </a:r>
            <a:r>
              <a:rPr lang="en-US" baseline="-25000" dirty="0"/>
              <a:t>2</a:t>
            </a:r>
            <a:r>
              <a:rPr lang="en-US" dirty="0"/>
              <a:t>) pixels each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E8F07-71EE-411B-A24F-46C51AA1184A}"/>
              </a:ext>
            </a:extLst>
          </p:cNvPr>
          <p:cNvSpPr txBox="1"/>
          <p:nvPr/>
        </p:nvSpPr>
        <p:spPr>
          <a:xfrm>
            <a:off x="6300192" y="2060848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((N</a:t>
            </a:r>
            <a:r>
              <a:rPr lang="en-US" baseline="-25000" dirty="0"/>
              <a:t>1 </a:t>
            </a:r>
            <a:r>
              <a:rPr lang="en-US" dirty="0"/>
              <a:t>- K</a:t>
            </a:r>
            <a:r>
              <a:rPr lang="en-US" baseline="-25000" dirty="0"/>
              <a:t>1</a:t>
            </a:r>
            <a:r>
              <a:rPr lang="en-US" dirty="0"/>
              <a:t>+1) x (N</a:t>
            </a:r>
            <a:r>
              <a:rPr lang="en-US" baseline="-25000" dirty="0"/>
              <a:t>2 </a:t>
            </a:r>
            <a:r>
              <a:rPr lang="en-US" dirty="0"/>
              <a:t>- K</a:t>
            </a:r>
            <a:r>
              <a:rPr lang="en-US" baseline="-25000" dirty="0"/>
              <a:t>2</a:t>
            </a:r>
            <a:r>
              <a:rPr lang="en-US" dirty="0"/>
              <a:t>+1))</a:t>
            </a:r>
          </a:p>
          <a:p>
            <a:pPr algn="ctr"/>
            <a:r>
              <a:rPr lang="en-US" dirty="0"/>
              <a:t>pixels each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C3E98-7DDC-4543-AFA1-4F0CF0E0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A7077-2B78-4FB5-8F56-24239751AEF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DFF4A-1D03-F84C-8A9B-9092BF28C26B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140418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in a Convolution Layer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08720"/>
            <a:ext cx="8587680" cy="51125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All output feature map pixels can be calculated in parallel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Launch a single kernel to calculate all pixels of all output feature maps</a:t>
            </a:r>
          </a:p>
          <a:p>
            <a:pPr lvl="1"/>
            <a:r>
              <a:rPr lang="en-US" dirty="0"/>
              <a:t>Each thread block calculates a tile of output feature map pixels</a:t>
            </a:r>
          </a:p>
          <a:p>
            <a:pPr lvl="1"/>
            <a:r>
              <a:rPr lang="en-US" dirty="0"/>
              <a:t>Essentially a collection of summation of 2D tiled convolutions</a:t>
            </a:r>
          </a:p>
          <a:p>
            <a:pPr lvl="1"/>
            <a:endParaRPr lang="en-US" dirty="0"/>
          </a:p>
          <a:p>
            <a:r>
              <a:rPr lang="en-US" sz="2200" dirty="0"/>
              <a:t>See Kirk, </a:t>
            </a:r>
            <a:r>
              <a:rPr lang="en-US" sz="2200" dirty="0" err="1"/>
              <a:t>Hwu</a:t>
            </a:r>
            <a:r>
              <a:rPr lang="en-US" sz="2200" dirty="0"/>
              <a:t>, and El Hajj, PMPP 4</a:t>
            </a:r>
            <a:r>
              <a:rPr lang="en-US" sz="2200" baseline="30000" dirty="0"/>
              <a:t>th</a:t>
            </a:r>
            <a:r>
              <a:rPr lang="en-US" sz="2200" dirty="0"/>
              <a:t> Edition Chapter 16 for such a kernel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41AD1D-1278-4C48-9078-4550D030D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B4FD5-8C67-FE40-8FA7-5284E7450F31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10804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943ED4-99D7-49EA-95A7-FB07AAFB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possible Design of a Basic Kernel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10EEF-F7D5-43E0-9B79-A8F737F3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Each block computes a tile of output pixels</a:t>
            </a:r>
          </a:p>
          <a:p>
            <a:pPr lvl="1"/>
            <a:r>
              <a:rPr lang="en-US" dirty="0"/>
              <a:t>TILE_WIDTH pixels in each dimension</a:t>
            </a:r>
          </a:p>
          <a:p>
            <a:pPr lvl="1"/>
            <a:endParaRPr lang="en-US" sz="2400" dirty="0"/>
          </a:p>
          <a:p>
            <a:r>
              <a:rPr lang="en-US" dirty="0"/>
              <a:t>Thread Blocks Grid</a:t>
            </a:r>
          </a:p>
          <a:p>
            <a:pPr lvl="1"/>
            <a:r>
              <a:rPr lang="en-US" dirty="0"/>
              <a:t>The X dimension maps to the M output feature maps</a:t>
            </a:r>
          </a:p>
          <a:p>
            <a:pPr lvl="1"/>
            <a:r>
              <a:rPr lang="en-US" dirty="0"/>
              <a:t>The Y dimension maps to the tiles in the output feature maps (linearization)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CBE1E-0F8E-3F4A-A054-82ECCB900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541F3-FDBA-044B-8372-6B23ADDCD0A2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23089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>
            <a:extLst>
              <a:ext uri="{FF2B5EF4-FFF2-40B4-BE49-F238E27FC236}">
                <a16:creationId xmlns:a16="http://schemas.microsoft.com/office/drawing/2014/main" id="{6C599EA8-303B-8F44-B67E-1E9A7D6B83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1747838"/>
            <a:ext cx="8428037" cy="995362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Parallel Patterns</a:t>
            </a:r>
          </a:p>
        </p:txBody>
      </p:sp>
      <p:sp>
        <p:nvSpPr>
          <p:cNvPr id="81922" name="Rectangle 5">
            <a:extLst>
              <a:ext uri="{FF2B5EF4-FFF2-40B4-BE49-F238E27FC236}">
                <a16:creationId xmlns:a16="http://schemas.microsoft.com/office/drawing/2014/main" id="{EB66DB82-34C1-994A-A27C-C184C7C5BD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85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" b="3351"/>
          <a:stretch/>
        </p:blipFill>
        <p:spPr bwMode="auto">
          <a:xfrm>
            <a:off x="830557" y="4077072"/>
            <a:ext cx="7845899" cy="224530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3312368"/>
          </a:xfrm>
        </p:spPr>
        <p:txBody>
          <a:bodyPr>
            <a:normAutofit/>
          </a:bodyPr>
          <a:lstStyle/>
          <a:p>
            <a:r>
              <a:rPr lang="en-US" dirty="0"/>
              <a:t>The amount of </a:t>
            </a:r>
            <a:r>
              <a:rPr lang="en-US" dirty="0">
                <a:solidFill>
                  <a:srgbClr val="0070C0"/>
                </a:solidFill>
              </a:rPr>
              <a:t>parallelism is quite high </a:t>
            </a:r>
            <a:r>
              <a:rPr lang="en-US" dirty="0"/>
              <a:t>as long as the total number of pixels across all output feature maps is large</a:t>
            </a:r>
          </a:p>
          <a:p>
            <a:pPr lvl="1"/>
            <a:r>
              <a:rPr lang="en-US" dirty="0"/>
              <a:t>For early stages, there are </a:t>
            </a:r>
            <a:r>
              <a:rPr lang="en-US" dirty="0">
                <a:solidFill>
                  <a:srgbClr val="7030A0"/>
                </a:solidFill>
              </a:rPr>
              <a:t>fewer but larger </a:t>
            </a:r>
            <a:r>
              <a:rPr lang="en-US" dirty="0"/>
              <a:t>output feature maps (large Y dimension)</a:t>
            </a:r>
          </a:p>
          <a:p>
            <a:pPr lvl="1"/>
            <a:r>
              <a:rPr lang="en-US" dirty="0"/>
              <a:t>For later stages, there are </a:t>
            </a:r>
            <a:r>
              <a:rPr lang="en-US" dirty="0">
                <a:solidFill>
                  <a:srgbClr val="C00000"/>
                </a:solidFill>
              </a:rPr>
              <a:t>more but smaller </a:t>
            </a:r>
            <a:r>
              <a:rPr lang="en-US" dirty="0"/>
              <a:t>output feature maps (large X dimension)</a:t>
            </a:r>
          </a:p>
          <a:p>
            <a:pPr lvl="1"/>
            <a:r>
              <a:rPr lang="en-US" dirty="0"/>
              <a:t>This scheme keeps the </a:t>
            </a:r>
            <a:r>
              <a:rPr lang="en-US" dirty="0">
                <a:solidFill>
                  <a:srgbClr val="00B050"/>
                </a:solidFill>
              </a:rPr>
              <a:t>total number of threads stable across the stages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EC0C-1148-D148-94DC-C48078FD9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D08DD-C480-314A-B0DC-348AD77D843E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40488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47525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Each input tile is loaded from global memory multiple times</a:t>
            </a:r>
            <a:r>
              <a:rPr lang="en-US" dirty="0"/>
              <a:t> (by multiple blocks), once for each block that calculates the output tile that requires the input tile</a:t>
            </a:r>
          </a:p>
          <a:p>
            <a:pPr lvl="1"/>
            <a:r>
              <a:rPr lang="en-US" dirty="0"/>
              <a:t>Not very efficient in global memory bandwidth</a:t>
            </a:r>
          </a:p>
          <a:p>
            <a:pPr lvl="1"/>
            <a:r>
              <a:rPr lang="en-US" dirty="0"/>
              <a:t>This becomes more of a problem when the output feature maps become small (and increase in number)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B33D2-91F7-1045-84A6-AA0427082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20A8F-5232-734E-8554-33BC72C09326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2050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DA9F-9159-4686-B6AC-6ED0F33B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layers are the </a:t>
            </a:r>
            <a:r>
              <a:rPr lang="en-US" dirty="0">
                <a:solidFill>
                  <a:srgbClr val="C00000"/>
                </a:solidFill>
              </a:rPr>
              <a:t>compute intensive </a:t>
            </a:r>
            <a:r>
              <a:rPr lang="en-US" dirty="0"/>
              <a:t>parts of a CNN</a:t>
            </a:r>
          </a:p>
          <a:p>
            <a:endParaRPr lang="en-US" dirty="0"/>
          </a:p>
          <a:p>
            <a:r>
              <a:rPr lang="en-US" dirty="0"/>
              <a:t>GPUs have extremely </a:t>
            </a:r>
            <a:r>
              <a:rPr lang="en-US" dirty="0">
                <a:solidFill>
                  <a:srgbClr val="0070C0"/>
                </a:solidFill>
              </a:rPr>
              <a:t>high-performance implementations of matrix multiplications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Tiling techniques for matrix multiplication </a:t>
            </a:r>
            <a:r>
              <a:rPr lang="en-US" dirty="0"/>
              <a:t>naturally reuse input features across output feature maps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Converting convolutions </a:t>
            </a:r>
            <a:r>
              <a:rPr lang="en-US" dirty="0"/>
              <a:t>in a convolution layer </a:t>
            </a:r>
            <a:r>
              <a:rPr lang="en-US" dirty="0">
                <a:solidFill>
                  <a:srgbClr val="00B050"/>
                </a:solidFill>
              </a:rPr>
              <a:t>to a matrix multiplication </a:t>
            </a:r>
            <a:r>
              <a:rPr lang="en-US" dirty="0"/>
              <a:t>helps to keep the level of parallelism stable across CNN layers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60CBC8-1D62-7E49-A3B6-C27163199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2662B4-8324-A54E-974D-1325FBD6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Reducing Convolution Layers </a:t>
            </a:r>
            <a:br>
              <a:rPr lang="en-US" sz="3200" dirty="0"/>
            </a:br>
            <a:r>
              <a:rPr lang="en-US" sz="3200" dirty="0"/>
              <a:t>to Matrix Multiplications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D8745-BBB0-D149-9B56-39FF4A483D27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37731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69A6A117-B8D5-504C-8881-42785F56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08050"/>
          </a:xfrm>
        </p:spPr>
        <p:txBody>
          <a:bodyPr anchor="ctr"/>
          <a:lstStyle/>
          <a:p>
            <a:r>
              <a:rPr lang="en-US" sz="3200" dirty="0">
                <a:ea typeface="Arial"/>
                <a:cs typeface="Arial"/>
                <a:sym typeface="Arial"/>
              </a:rPr>
              <a:t>Implementing a Convolutional Layer </a:t>
            </a:r>
            <a:br>
              <a:rPr lang="en-US" sz="3200" dirty="0">
                <a:ea typeface="Arial"/>
                <a:cs typeface="Arial"/>
                <a:sym typeface="Arial"/>
              </a:rPr>
            </a:br>
            <a:r>
              <a:rPr lang="en-US" sz="3200" dirty="0">
                <a:ea typeface="Arial"/>
                <a:cs typeface="Arial"/>
                <a:sym typeface="Arial"/>
              </a:rPr>
              <a:t>with Matrix Multiplication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2B7D0-5B72-1445-A114-FB97DEC0A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70" y="990600"/>
            <a:ext cx="502406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973" y="6499227"/>
            <a:ext cx="2085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Reproduced from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8B96A-8B93-CA44-B928-F6BCDFA96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55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C Function that Generates “Unrolled” X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980728"/>
            <a:ext cx="89393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unroll(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X,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X_unroll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  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– K + 1;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  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W – K + 1;    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   </a:t>
            </a:r>
            <a:r>
              <a:rPr lang="en-US" sz="16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= 0; c &lt; C;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r>
              <a:rPr lang="en-US" sz="1600" dirty="0">
                <a:solidFill>
                  <a:srgbClr val="9DC3E6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// beginning row index of the section for channel C input feature</a:t>
            </a:r>
          </a:p>
          <a:p>
            <a:r>
              <a:rPr lang="en-US" sz="1600" dirty="0">
                <a:solidFill>
                  <a:srgbClr val="9DC3E6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// map in the unrolled matrix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    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w_base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 * (K*K);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     </a:t>
            </a:r>
            <a:r>
              <a:rPr lang="en-US" sz="16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0; p &lt; K; p++) 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       </a:t>
            </a:r>
            <a:r>
              <a:rPr lang="en-US" sz="16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0; q &lt; K; q++) {  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        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h_unroll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w_base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p*K + q;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         </a:t>
            </a:r>
            <a:r>
              <a:rPr lang="en-US" sz="16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 = 0; h &lt; 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h++)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          </a:t>
            </a:r>
            <a:r>
              <a:rPr lang="en-US" sz="16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= 0; w &lt;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w ++) {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           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w_unroll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*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w;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           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X_unroll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h_unroll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w_unroll</a:t>
            </a: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X(c, h + p, w + q); 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          }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        }</a:t>
            </a:r>
          </a:p>
          <a:p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      }</a:t>
            </a:r>
          </a:p>
          <a:p>
            <a:pPr marL="342900" indent="-342900">
              <a:buAutoNum type="arabicPlain" startAt="16"/>
            </a:pP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342900" indent="-342900">
              <a:buAutoNum type="arabicPlain" startAt="16"/>
            </a:pP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</a:p>
          <a:p>
            <a:pPr marL="342900" indent="-342900">
              <a:buAutoNum type="arabicPlain" startAt="16"/>
            </a:pPr>
            <a:r>
              <a:rPr lang="en-US" sz="16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1600" dirty="0">
              <a:effectLst/>
              <a:latin typeface="Courier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C277F-A82E-7747-A6D8-628223921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A7077-2B78-4FB5-8F56-24239751AEF0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A1B64-8FC2-284B-8409-47C1D600CBEA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2157284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69A6A117-B8D5-504C-8881-42785F56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08050"/>
          </a:xfrm>
        </p:spPr>
        <p:txBody>
          <a:bodyPr anchor="ctr"/>
          <a:lstStyle/>
          <a:p>
            <a:r>
              <a:rPr lang="en-US" sz="3200" dirty="0">
                <a:ea typeface="Arial"/>
                <a:cs typeface="Arial"/>
                <a:sym typeface="Arial"/>
              </a:rPr>
              <a:t>Implementing a Convolutional Layer </a:t>
            </a:r>
            <a:br>
              <a:rPr lang="en-US" sz="3200" dirty="0">
                <a:ea typeface="Arial"/>
                <a:cs typeface="Arial"/>
                <a:sym typeface="Arial"/>
              </a:rPr>
            </a:br>
            <a:r>
              <a:rPr lang="en-US" sz="3200" dirty="0">
                <a:ea typeface="Arial"/>
                <a:cs typeface="Arial"/>
                <a:sym typeface="Arial"/>
              </a:rPr>
              <a:t>with Matrix Multiplication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2B7D0-5B72-1445-A114-FB97DEC0A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2" y="990600"/>
            <a:ext cx="5024060" cy="5867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8B96A-8B93-CA44-B928-F6BCDFA96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91276-1F26-CE45-9407-3C2C4A4C5ED8}"/>
              </a:ext>
            </a:extLst>
          </p:cNvPr>
          <p:cNvSpPr txBox="1"/>
          <p:nvPr/>
        </p:nvSpPr>
        <p:spPr>
          <a:xfrm>
            <a:off x="1880196" y="3469466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C =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39514-AB89-B747-AC3C-025AD69FC185}"/>
              </a:ext>
            </a:extLst>
          </p:cNvPr>
          <p:cNvSpPr/>
          <p:nvPr/>
        </p:nvSpPr>
        <p:spPr>
          <a:xfrm>
            <a:off x="5182220" y="1139070"/>
            <a:ext cx="39617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unroll(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X,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– K + 1;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W – K + 1;   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 c = 0; c &lt; C;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r>
              <a:rPr lang="en-US" sz="1000" dirty="0">
                <a:solidFill>
                  <a:srgbClr val="9DC3E6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beginning row index of the section for channel </a:t>
            </a:r>
          </a:p>
          <a:p>
            <a:r>
              <a:rPr lang="en-US" sz="1000" dirty="0">
                <a:solidFill>
                  <a:srgbClr val="9DC3E6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 input feature map in the unrolled matrix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    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w_base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 * (K*K);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 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0; p &lt; K; p++)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   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0; q &lt; K; q++) { 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     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w_base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p*K + q;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     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 = 0; h &lt; 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h++)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      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= 0; w &lt;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w ++) {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        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*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w;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           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X(c, h + p, w + q);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          }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        }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      }</a:t>
            </a:r>
          </a:p>
          <a:p>
            <a:pPr marL="342900" indent="-342900">
              <a:buAutoNum type="arabicPlain" startAt="16"/>
            </a:pP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342900" indent="-342900">
              <a:buAutoNum type="arabicPlain" startAt="16"/>
            </a:pP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</a:p>
          <a:p>
            <a:pPr marL="342900" indent="-342900">
              <a:buAutoNum type="arabicPlain" startAt="16"/>
            </a:pP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1000" dirty="0">
              <a:effectLst/>
              <a:latin typeface="Courier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FD01B-3D0F-C941-A54B-84E4A17C9E6D}"/>
              </a:ext>
            </a:extLst>
          </p:cNvPr>
          <p:cNvSpPr txBox="1"/>
          <p:nvPr/>
        </p:nvSpPr>
        <p:spPr>
          <a:xfrm>
            <a:off x="4211589" y="252539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K*K=2*2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E25D1-73F3-9E48-B5A8-9DA5CEE7C9B3}"/>
              </a:ext>
            </a:extLst>
          </p:cNvPr>
          <p:cNvSpPr txBox="1"/>
          <p:nvPr/>
        </p:nvSpPr>
        <p:spPr>
          <a:xfrm>
            <a:off x="3639190" y="1413023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 pitchFamily="2" charset="0"/>
              </a:rPr>
              <a:t>H_out</a:t>
            </a:r>
            <a:r>
              <a:rPr lang="en-US" sz="1400" dirty="0">
                <a:latin typeface="Courier" pitchFamily="2" charset="0"/>
              </a:rPr>
              <a:t>=</a:t>
            </a:r>
            <a:r>
              <a:rPr lang="en-US" sz="1400" dirty="0" err="1">
                <a:latin typeface="Courier" pitchFamily="2" charset="0"/>
              </a:rPr>
              <a:t>W_out</a:t>
            </a:r>
            <a:r>
              <a:rPr lang="en-US" sz="1400" dirty="0">
                <a:latin typeface="Courier" pitchFamily="2" charset="0"/>
              </a:rPr>
              <a:t>=2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62781-7ECC-1146-A711-1F2C54D4215C}"/>
              </a:ext>
            </a:extLst>
          </p:cNvPr>
          <p:cNvCxnSpPr>
            <a:cxnSpLocks/>
          </p:cNvCxnSpPr>
          <p:nvPr/>
        </p:nvCxnSpPr>
        <p:spPr>
          <a:xfrm>
            <a:off x="1084085" y="3325461"/>
            <a:ext cx="1837791" cy="11414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627F34-DBD9-C84A-BBF9-85CCF4B3D932}"/>
              </a:ext>
            </a:extLst>
          </p:cNvPr>
          <p:cNvCxnSpPr>
            <a:cxnSpLocks/>
          </p:cNvCxnSpPr>
          <p:nvPr/>
        </p:nvCxnSpPr>
        <p:spPr>
          <a:xfrm flipH="1">
            <a:off x="2911366" y="3331779"/>
            <a:ext cx="441435" cy="23858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3E2FDF-AC28-DC42-8C26-AF159B51CA0D}"/>
              </a:ext>
            </a:extLst>
          </p:cNvPr>
          <p:cNvCxnSpPr>
            <a:cxnSpLocks/>
          </p:cNvCxnSpPr>
          <p:nvPr/>
        </p:nvCxnSpPr>
        <p:spPr>
          <a:xfrm>
            <a:off x="2220078" y="3324292"/>
            <a:ext cx="680777" cy="17732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4170" y="5532780"/>
          <a:ext cx="39632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69">
                  <a:extLst>
                    <a:ext uri="{9D8B030D-6E8A-4147-A177-3AD203B41FA5}">
                      <a16:colId xmlns:a16="http://schemas.microsoft.com/office/drawing/2014/main" val="1146997160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302253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06264671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297503166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24533678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205733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944491751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47059232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002742777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57556488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27557368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331903311"/>
                    </a:ext>
                  </a:extLst>
                </a:gridCol>
              </a:tblGrid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369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87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00293" y="990600"/>
          <a:ext cx="144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11357563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6810791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37548389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8644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8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8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0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8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3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41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7243518" y="288902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Input Feature </a:t>
            </a:r>
            <a:r>
              <a:rPr lang="en-US" dirty="0"/>
              <a:t>M</a:t>
            </a:r>
            <a:r>
              <a:rPr lang="en-US" dirty="0">
                <a:solidFill>
                  <a:schemeClr val="tx1"/>
                </a:solidFill>
              </a:rPr>
              <a:t>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5669" y="150355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9830" y="297928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9830" y="44958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3702" y="5075892"/>
            <a:ext cx="258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Convolution Filters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5427" y="5445224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5427" y="5836889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V="1">
            <a:off x="1849802" y="5589240"/>
            <a:ext cx="4191000" cy="1493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cxnSpLocks/>
          </p:cNvCxnSpPr>
          <p:nvPr/>
        </p:nvCxnSpPr>
        <p:spPr bwMode="auto">
          <a:xfrm>
            <a:off x="6444208" y="1005184"/>
            <a:ext cx="0" cy="448121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536" y="2240616"/>
            <a:ext cx="5640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Each product matrix element is an output feature map pixel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This inner product generates element 0 of output feature map 0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17180"/>
              </p:ext>
            </p:extLst>
          </p:nvPr>
        </p:nvGraphicFramePr>
        <p:xfrm>
          <a:off x="6200293" y="5527699"/>
          <a:ext cx="1447800" cy="61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72187137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01016126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683166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81762708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024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706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AE6C1DA-3396-2B46-A72F-45D7F47E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Matrix Multiplication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C35E4-23BA-684C-8DD4-796D9F010EC8}"/>
              </a:ext>
            </a:extLst>
          </p:cNvPr>
          <p:cNvSpPr txBox="1"/>
          <p:nvPr/>
        </p:nvSpPr>
        <p:spPr>
          <a:xfrm>
            <a:off x="7812360" y="5385990"/>
            <a:ext cx="1297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Output Feature Maps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6A5D78-3A72-4545-8B93-AB325382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A7077-2B78-4FB5-8F56-24239751AEF0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7A0A6B-B22A-9043-AC8B-858E29C8DC68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18829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4170" y="5532780"/>
          <a:ext cx="39632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69">
                  <a:extLst>
                    <a:ext uri="{9D8B030D-6E8A-4147-A177-3AD203B41FA5}">
                      <a16:colId xmlns:a16="http://schemas.microsoft.com/office/drawing/2014/main" val="1146997160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302253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06264671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297503166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24533678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205733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944491751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47059232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002742777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57556488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27557368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331903311"/>
                    </a:ext>
                  </a:extLst>
                </a:gridCol>
              </a:tblGrid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369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87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00293" y="990600"/>
          <a:ext cx="144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11357563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6810791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37548389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8644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8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8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0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8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3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41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7243518" y="288902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Input Feature </a:t>
            </a:r>
            <a:r>
              <a:rPr lang="en-US" dirty="0"/>
              <a:t>M</a:t>
            </a:r>
            <a:r>
              <a:rPr lang="en-US" dirty="0">
                <a:solidFill>
                  <a:schemeClr val="tx1"/>
                </a:solidFill>
              </a:rPr>
              <a:t>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5669" y="150355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9830" y="297928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9830" y="44958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3702" y="5075892"/>
            <a:ext cx="258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Convolution Filters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5427" y="5445224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5427" y="5836889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V="1">
            <a:off x="1849802" y="5589240"/>
            <a:ext cx="4191000" cy="1493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cxnSpLocks/>
          </p:cNvCxnSpPr>
          <p:nvPr/>
        </p:nvCxnSpPr>
        <p:spPr bwMode="auto">
          <a:xfrm>
            <a:off x="6444208" y="1005184"/>
            <a:ext cx="0" cy="448121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536" y="930200"/>
            <a:ext cx="5430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block calculates </a:t>
            </a:r>
            <a:r>
              <a:rPr lang="en-US" sz="2400" dirty="0">
                <a:solidFill>
                  <a:srgbClr val="7030A0"/>
                </a:solidFill>
              </a:rPr>
              <a:t>one 2x2 output tile </a:t>
            </a:r>
            <a:r>
              <a:rPr lang="en-US" sz="2400" dirty="0"/>
              <a:t>– 2 elements from each output map</a:t>
            </a:r>
          </a:p>
          <a:p>
            <a:endParaRPr lang="en-US" sz="2400" dirty="0"/>
          </a:p>
          <a:p>
            <a:r>
              <a:rPr lang="en-US" sz="2400" dirty="0"/>
              <a:t>Each block loads </a:t>
            </a:r>
            <a:r>
              <a:rPr lang="en-US" sz="2400" dirty="0">
                <a:solidFill>
                  <a:srgbClr val="FF9300"/>
                </a:solidFill>
              </a:rPr>
              <a:t>one 2x2 filter tile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one 2x2 input tile</a:t>
            </a:r>
            <a:r>
              <a:rPr lang="en-US" sz="2400" dirty="0"/>
              <a:t> into the shared memory and performs two dot product steps for all its 2x2 output elements</a:t>
            </a:r>
          </a:p>
          <a:p>
            <a:endParaRPr lang="en-US" sz="2400" dirty="0"/>
          </a:p>
          <a:p>
            <a:r>
              <a:rPr lang="en-US" sz="2400" dirty="0"/>
              <a:t>Each input element is </a:t>
            </a:r>
            <a:r>
              <a:rPr lang="en-US" sz="2400" dirty="0">
                <a:solidFill>
                  <a:srgbClr val="00B050"/>
                </a:solidFill>
              </a:rPr>
              <a:t>reused 2 times in the shared memory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00214"/>
              </p:ext>
            </p:extLst>
          </p:nvPr>
        </p:nvGraphicFramePr>
        <p:xfrm>
          <a:off x="6200293" y="5527699"/>
          <a:ext cx="1447800" cy="61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72187137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01016126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683166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81762708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024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706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AE6C1DA-3396-2B46-A72F-45D7F47E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Tiled Matrix Multiplication 2x2 Shared-Memory Tiling (Toy Example)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C35E4-23BA-684C-8DD4-796D9F010EC8}"/>
              </a:ext>
            </a:extLst>
          </p:cNvPr>
          <p:cNvSpPr txBox="1"/>
          <p:nvPr/>
        </p:nvSpPr>
        <p:spPr>
          <a:xfrm>
            <a:off x="7812360" y="5385990"/>
            <a:ext cx="1297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Output Feature Maps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92F382-5EF3-E140-8E47-C0BC86F96D9C}"/>
              </a:ext>
            </a:extLst>
          </p:cNvPr>
          <p:cNvSpPr/>
          <p:nvPr/>
        </p:nvSpPr>
        <p:spPr bwMode="auto">
          <a:xfrm>
            <a:off x="6206299" y="1016250"/>
            <a:ext cx="698400" cy="73634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9E782D-EE71-8242-9405-7E2723C1C81E}"/>
              </a:ext>
            </a:extLst>
          </p:cNvPr>
          <p:cNvSpPr/>
          <p:nvPr/>
        </p:nvSpPr>
        <p:spPr bwMode="auto">
          <a:xfrm>
            <a:off x="6958476" y="1016250"/>
            <a:ext cx="663598" cy="736349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3C1B1-7077-024F-B492-D19BF382A65D}"/>
              </a:ext>
            </a:extLst>
          </p:cNvPr>
          <p:cNvSpPr/>
          <p:nvPr/>
        </p:nvSpPr>
        <p:spPr bwMode="auto">
          <a:xfrm>
            <a:off x="6225441" y="5512050"/>
            <a:ext cx="698400" cy="63032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128609-8626-3045-ADD4-DA9519E913E1}"/>
              </a:ext>
            </a:extLst>
          </p:cNvPr>
          <p:cNvSpPr/>
          <p:nvPr/>
        </p:nvSpPr>
        <p:spPr bwMode="auto">
          <a:xfrm>
            <a:off x="6958476" y="5512050"/>
            <a:ext cx="682739" cy="630329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D2019A-EFBC-1A47-9873-232ECF0C1018}"/>
              </a:ext>
            </a:extLst>
          </p:cNvPr>
          <p:cNvSpPr/>
          <p:nvPr/>
        </p:nvSpPr>
        <p:spPr bwMode="auto">
          <a:xfrm>
            <a:off x="1886881" y="5532490"/>
            <a:ext cx="676822" cy="630329"/>
          </a:xfrm>
          <a:prstGeom prst="rect">
            <a:avLst/>
          </a:prstGeom>
          <a:noFill/>
          <a:ln w="5715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6DC26-AD80-4149-8C65-1996A38F6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A7077-2B78-4FB5-8F56-24239751AEF0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900618-F785-2D48-990F-7AD9EC40970B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6696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25767" y="3962507"/>
            <a:ext cx="91371" cy="2077284"/>
            <a:chOff x="4515210" y="3721867"/>
            <a:chExt cx="91371" cy="207728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1637" y="3721867"/>
              <a:ext cx="0" cy="207728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15210" y="4668176"/>
              <a:ext cx="9137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33452" y="3762417"/>
            <a:ext cx="2011680" cy="169277"/>
            <a:chOff x="4648200" y="3521102"/>
            <a:chExt cx="2011680" cy="169277"/>
          </a:xfrm>
        </p:grpSpPr>
        <p:cxnSp>
          <p:nvCxnSpPr>
            <p:cNvPr id="18" name="Straight Arrow Connector 17"/>
            <p:cNvCxnSpPr/>
            <p:nvPr/>
          </p:nvCxnSpPr>
          <p:spPr>
            <a:xfrm rot="16200000">
              <a:off x="5654040" y="2599901"/>
              <a:ext cx="0" cy="20116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17171" y="3521102"/>
              <a:ext cx="91372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649676" y="3954556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Tiled Matrix-Matrix Multiplication (I)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473197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252217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473197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25767" y="1668556"/>
            <a:ext cx="91372" cy="2077284"/>
            <a:chOff x="4513483" y="3721867"/>
            <a:chExt cx="91372" cy="207728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4545543" y="3721867"/>
              <a:ext cx="0" cy="207728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13483" y="4668176"/>
              <a:ext cx="91372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4120" y="3762417"/>
            <a:ext cx="2011680" cy="169277"/>
            <a:chOff x="4648200" y="3521102"/>
            <a:chExt cx="2011680" cy="169277"/>
          </a:xfrm>
        </p:grpSpPr>
        <p:cxnSp>
          <p:nvCxnSpPr>
            <p:cNvPr id="26" name="Straight Arrow Connector 25"/>
            <p:cNvCxnSpPr/>
            <p:nvPr/>
          </p:nvCxnSpPr>
          <p:spPr>
            <a:xfrm rot="16200000">
              <a:off x="5654040" y="2599901"/>
              <a:ext cx="0" cy="20116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17171" y="3521102"/>
              <a:ext cx="91372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646724" y="1688440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482644" y="3954556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4646724" y="1499279"/>
            <a:ext cx="2011680" cy="169277"/>
            <a:chOff x="4648200" y="3521102"/>
            <a:chExt cx="2011680" cy="169277"/>
          </a:xfrm>
        </p:grpSpPr>
        <p:cxnSp>
          <p:nvCxnSpPr>
            <p:cNvPr id="46" name="Straight Arrow Connector 45"/>
            <p:cNvCxnSpPr/>
            <p:nvPr/>
          </p:nvCxnSpPr>
          <p:spPr>
            <a:xfrm rot="16200000">
              <a:off x="5654040" y="2599901"/>
              <a:ext cx="0" cy="20116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17171" y="3521102"/>
              <a:ext cx="91372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41719" y="3962507"/>
            <a:ext cx="91371" cy="2077284"/>
            <a:chOff x="4515210" y="3721867"/>
            <a:chExt cx="91371" cy="2077284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561637" y="3721867"/>
              <a:ext cx="0" cy="207728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515210" y="4668176"/>
              <a:ext cx="9137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164288" y="2924944"/>
            <a:ext cx="19316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Step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Load the first tile of each input matrix to shared memory (each thread loads one element)</a:t>
            </a:r>
          </a:p>
        </p:txBody>
      </p:sp>
      <p:sp>
        <p:nvSpPr>
          <p:cNvPr id="31" name="TextBox 610">
            <a:extLst>
              <a:ext uri="{FF2B5EF4-FFF2-40B4-BE49-F238E27FC236}">
                <a16:creationId xmlns:a16="http://schemas.microsoft.com/office/drawing/2014/main" id="{A9969577-3015-2C4B-895B-7CEFC109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41584"/>
            <a:ext cx="1561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Izzat El Hajj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C967F-7377-FC4B-B85D-CB0CEA00A75B}"/>
              </a:ext>
            </a:extLst>
          </p:cNvPr>
          <p:cNvSpPr txBox="1"/>
          <p:nvPr/>
        </p:nvSpPr>
        <p:spPr>
          <a:xfrm>
            <a:off x="1331640" y="2413709"/>
            <a:ext cx="224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 = A x B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5BC4F237-A923-5548-BB5A-DE408FE3BE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7E7AE0-EC71-4D48-959A-8A23F1B03886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5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646724" y="1688440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649676" y="3954556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Tiled Matrix-Matrix Multiplication (II)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9049" y="2413709"/>
            <a:ext cx="346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</a:t>
            </a:r>
            <a:r>
              <a:rPr lang="en-US" sz="3600" baseline="-25000" dirty="0" err="1"/>
              <a:t>tile</a:t>
            </a:r>
            <a:r>
              <a:rPr lang="en-US" sz="3600" dirty="0"/>
              <a:t> = </a:t>
            </a:r>
            <a:r>
              <a:rPr lang="en-US" sz="3600" dirty="0" err="1"/>
              <a:t>A</a:t>
            </a:r>
            <a:r>
              <a:rPr lang="en-US" sz="3600" baseline="-25000" dirty="0" err="1"/>
              <a:t>tile</a:t>
            </a:r>
            <a:r>
              <a:rPr lang="en-US" sz="3600" dirty="0"/>
              <a:t> x </a:t>
            </a:r>
            <a:r>
              <a:rPr lang="en-US" sz="3600" dirty="0" err="1"/>
              <a:t>B</a:t>
            </a:r>
            <a:r>
              <a:rPr lang="en-US" sz="3600" baseline="-25000" dirty="0" err="1"/>
              <a:t>tile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03633" y="4731975"/>
            <a:ext cx="63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tile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78554" y="1750388"/>
            <a:ext cx="67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B</a:t>
            </a:r>
            <a:r>
              <a:rPr lang="en-US" sz="2400" baseline="-25000" dirty="0" err="1"/>
              <a:t>tile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78554" y="4762365"/>
            <a:ext cx="67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</a:t>
            </a:r>
            <a:r>
              <a:rPr lang="en-US" sz="2400" baseline="-25000" dirty="0" err="1"/>
              <a:t>tile</a:t>
            </a:r>
            <a:endParaRPr lang="en-US" sz="24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482644" y="3954556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7083061" y="2726918"/>
            <a:ext cx="2025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/>
              <a:t>Step 2:</a:t>
            </a:r>
            <a:r>
              <a:rPr lang="en-US" sz="2000" dirty="0"/>
              <a:t> Each thread computes its partial sum from the tiles in shared memory (threads wait for each other to finish)</a:t>
            </a:r>
          </a:p>
        </p:txBody>
      </p:sp>
      <p:sp>
        <p:nvSpPr>
          <p:cNvPr id="11" name="TextBox 610">
            <a:extLst>
              <a:ext uri="{FF2B5EF4-FFF2-40B4-BE49-F238E27FC236}">
                <a16:creationId xmlns:a16="http://schemas.microsoft.com/office/drawing/2014/main" id="{F7246574-211F-344F-B607-1830B663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41584"/>
            <a:ext cx="1561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Izzat El Hajj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1501FC7-C537-9F4B-841D-115457124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7E7AE0-EC71-4D48-959A-8A23F1B03886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8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472608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reduction</a:t>
            </a:r>
            <a:r>
              <a:rPr lang="en-US" dirty="0"/>
              <a:t> operation reduces a set of values to a single value</a:t>
            </a:r>
          </a:p>
          <a:p>
            <a:pPr lvl="1"/>
            <a:r>
              <a:rPr lang="en-US" dirty="0"/>
              <a:t>Sum, Product, Minimum, Maximum are examples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Properties of reduction</a:t>
            </a:r>
          </a:p>
          <a:p>
            <a:pPr lvl="1"/>
            <a:r>
              <a:rPr lang="en-US" dirty="0"/>
              <a:t>Associativity</a:t>
            </a:r>
          </a:p>
          <a:p>
            <a:pPr lvl="1"/>
            <a:r>
              <a:rPr lang="en-US" dirty="0"/>
              <a:t>Commutativity</a:t>
            </a:r>
          </a:p>
          <a:p>
            <a:pPr lvl="1"/>
            <a:r>
              <a:rPr lang="en-US" dirty="0"/>
              <a:t>Identity value</a:t>
            </a:r>
          </a:p>
          <a:p>
            <a:endParaRPr lang="en-US" dirty="0"/>
          </a:p>
          <a:p>
            <a:r>
              <a:rPr lang="en-US" dirty="0"/>
              <a:t>Reduction is a key primitive for parallel computing</a:t>
            </a:r>
          </a:p>
          <a:p>
            <a:pPr lvl="1"/>
            <a:r>
              <a:rPr lang="en-US" dirty="0"/>
              <a:t>E.g., MapReduce programming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96C64-3A8F-DE4C-B759-5AE7918E3328}"/>
              </a:ext>
            </a:extLst>
          </p:cNvPr>
          <p:cNvSpPr txBox="1"/>
          <p:nvPr/>
        </p:nvSpPr>
        <p:spPr>
          <a:xfrm>
            <a:off x="192954" y="6453336"/>
            <a:ext cx="6011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Dean and Ghemawat, “MapReduce: Simplified Data Processing of Large Clusters,” OSDI 2004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41FAE-F90E-9B43-90B8-CF2A4E2DD9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141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4170" y="5532780"/>
          <a:ext cx="39632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69">
                  <a:extLst>
                    <a:ext uri="{9D8B030D-6E8A-4147-A177-3AD203B41FA5}">
                      <a16:colId xmlns:a16="http://schemas.microsoft.com/office/drawing/2014/main" val="1146997160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302253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06264671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297503166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24533678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205733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944491751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47059232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002742777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57556488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27557368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331903311"/>
                    </a:ext>
                  </a:extLst>
                </a:gridCol>
              </a:tblGrid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369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87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00293" y="990600"/>
          <a:ext cx="144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11357563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6810791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37548389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8644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8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8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0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8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3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41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7243518" y="288902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Input Feature </a:t>
            </a:r>
            <a:r>
              <a:rPr lang="en-US" dirty="0"/>
              <a:t>M</a:t>
            </a:r>
            <a:r>
              <a:rPr lang="en-US" dirty="0">
                <a:solidFill>
                  <a:schemeClr val="tx1"/>
                </a:solidFill>
              </a:rPr>
              <a:t>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5669" y="150355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9830" y="297928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9830" y="44958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3702" y="5075892"/>
            <a:ext cx="258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Convolution Filters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5427" y="5445224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5427" y="5836889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V="1">
            <a:off x="1849802" y="5589240"/>
            <a:ext cx="4191000" cy="1493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cxnSpLocks/>
          </p:cNvCxnSpPr>
          <p:nvPr/>
        </p:nvCxnSpPr>
        <p:spPr bwMode="auto">
          <a:xfrm>
            <a:off x="6444208" y="1005184"/>
            <a:ext cx="0" cy="448121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536" y="930200"/>
            <a:ext cx="5430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block calculates </a:t>
            </a:r>
            <a:r>
              <a:rPr lang="en-US" sz="2400" dirty="0">
                <a:solidFill>
                  <a:srgbClr val="7030A0"/>
                </a:solidFill>
              </a:rPr>
              <a:t>one 2x4 output tile </a:t>
            </a:r>
            <a:r>
              <a:rPr lang="en-US" sz="2400" dirty="0"/>
              <a:t>– 4 elements from each output map</a:t>
            </a:r>
          </a:p>
          <a:p>
            <a:endParaRPr lang="en-US" sz="2400" dirty="0"/>
          </a:p>
          <a:p>
            <a:r>
              <a:rPr lang="en-US" sz="2400" dirty="0"/>
              <a:t>Each block loads </a:t>
            </a:r>
            <a:r>
              <a:rPr lang="en-US" sz="2400" dirty="0">
                <a:solidFill>
                  <a:srgbClr val="FF9300"/>
                </a:solidFill>
              </a:rPr>
              <a:t>one 2x2 filter tile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one 2x4 input tile </a:t>
            </a:r>
            <a:r>
              <a:rPr lang="en-US" sz="2400" dirty="0"/>
              <a:t>into the shared memory and performs two dot-product steps for all its 2x4 output elements</a:t>
            </a:r>
          </a:p>
          <a:p>
            <a:endParaRPr lang="en-US" sz="2400" dirty="0"/>
          </a:p>
          <a:p>
            <a:r>
              <a:rPr lang="en-US" sz="2400" dirty="0"/>
              <a:t>Each input element is </a:t>
            </a:r>
            <a:r>
              <a:rPr lang="en-US" sz="2400" dirty="0">
                <a:solidFill>
                  <a:srgbClr val="00B050"/>
                </a:solidFill>
              </a:rPr>
              <a:t>reused 2 (or 4 for filters) times in the shared memory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24145"/>
              </p:ext>
            </p:extLst>
          </p:nvPr>
        </p:nvGraphicFramePr>
        <p:xfrm>
          <a:off x="6200293" y="5527699"/>
          <a:ext cx="1447800" cy="61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72187137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01016126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683166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81762708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024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706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AE6C1DA-3396-2B46-A72F-45D7F47E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Tiled Matrix Multiplication 2x4 Shared-Memory Tiling (Another Toy Example)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C35E4-23BA-684C-8DD4-796D9F010EC8}"/>
              </a:ext>
            </a:extLst>
          </p:cNvPr>
          <p:cNvSpPr txBox="1"/>
          <p:nvPr/>
        </p:nvSpPr>
        <p:spPr>
          <a:xfrm>
            <a:off x="7812360" y="5385990"/>
            <a:ext cx="1297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Output Feature Maps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92F382-5EF3-E140-8E47-C0BC86F96D9C}"/>
              </a:ext>
            </a:extLst>
          </p:cNvPr>
          <p:cNvSpPr/>
          <p:nvPr/>
        </p:nvSpPr>
        <p:spPr bwMode="auto">
          <a:xfrm>
            <a:off x="6206298" y="1016250"/>
            <a:ext cx="1441789" cy="73634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3C1B1-7077-024F-B492-D19BF382A65D}"/>
              </a:ext>
            </a:extLst>
          </p:cNvPr>
          <p:cNvSpPr/>
          <p:nvPr/>
        </p:nvSpPr>
        <p:spPr bwMode="auto">
          <a:xfrm>
            <a:off x="6225440" y="5512050"/>
            <a:ext cx="1422637" cy="63032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D2019A-EFBC-1A47-9873-232ECF0C1018}"/>
              </a:ext>
            </a:extLst>
          </p:cNvPr>
          <p:cNvSpPr/>
          <p:nvPr/>
        </p:nvSpPr>
        <p:spPr bwMode="auto">
          <a:xfrm>
            <a:off x="1886881" y="5532490"/>
            <a:ext cx="676822" cy="630329"/>
          </a:xfrm>
          <a:prstGeom prst="rect">
            <a:avLst/>
          </a:prstGeom>
          <a:noFill/>
          <a:ln w="5715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EEE3C-86BD-1B48-B661-179C1EAD7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A7077-2B78-4FB5-8F56-24239751AEF0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74540-BE61-2D4A-9817-A6417BB64E7D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5985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Analysis of Efficiency: Total Input Replication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Each output map element requires its own replicated K*K input feature map elements</a:t>
            </a:r>
          </a:p>
          <a:p>
            <a:pPr lvl="1"/>
            <a:r>
              <a:rPr lang="en-US" dirty="0"/>
              <a:t>Not replicated for different output feature maps</a:t>
            </a:r>
          </a:p>
          <a:p>
            <a:pPr lvl="1"/>
            <a:r>
              <a:rPr lang="en-US" dirty="0"/>
              <a:t>There are </a:t>
            </a:r>
            <a:r>
              <a:rPr lang="en-US" dirty="0" err="1"/>
              <a:t>H_out</a:t>
            </a:r>
            <a:r>
              <a:rPr lang="en-US" dirty="0"/>
              <a:t> * </a:t>
            </a:r>
            <a:r>
              <a:rPr lang="en-US" dirty="0" err="1"/>
              <a:t>W_out</a:t>
            </a:r>
            <a:r>
              <a:rPr lang="en-US" dirty="0"/>
              <a:t>  output feature map elements</a:t>
            </a:r>
          </a:p>
          <a:p>
            <a:pPr lvl="1"/>
            <a:r>
              <a:rPr lang="en-US" dirty="0"/>
              <a:t>Each requires K * K replicated input feature map elements</a:t>
            </a:r>
          </a:p>
          <a:p>
            <a:pPr lvl="1"/>
            <a:r>
              <a:rPr lang="en-US" dirty="0"/>
              <a:t>So, the total number of input elements after replication is </a:t>
            </a:r>
            <a:r>
              <a:rPr lang="en-US" dirty="0" err="1"/>
              <a:t>H_out</a:t>
            </a:r>
            <a:r>
              <a:rPr lang="en-US" dirty="0"/>
              <a:t> * </a:t>
            </a:r>
            <a:r>
              <a:rPr lang="en-US" dirty="0" err="1"/>
              <a:t>W_out</a:t>
            </a:r>
            <a:r>
              <a:rPr lang="en-US" dirty="0"/>
              <a:t> * K * K times for each input feature map</a:t>
            </a:r>
          </a:p>
          <a:p>
            <a:pPr lvl="1"/>
            <a:r>
              <a:rPr lang="en-US" dirty="0"/>
              <a:t>The total number of elements in each original input feature map is (</a:t>
            </a:r>
            <a:r>
              <a:rPr lang="en-US" dirty="0" err="1"/>
              <a:t>H_out</a:t>
            </a:r>
            <a:r>
              <a:rPr lang="en-US" dirty="0"/>
              <a:t> + K - 1) * (</a:t>
            </a:r>
            <a:r>
              <a:rPr lang="en-US" dirty="0" err="1"/>
              <a:t>W_out</a:t>
            </a:r>
            <a:r>
              <a:rPr lang="en-US" dirty="0"/>
              <a:t> + K - 1)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89583E-F4DE-6A4A-A60F-1B2BE1CBDFD9}"/>
                  </a:ext>
                </a:extLst>
              </p:cNvPr>
              <p:cNvSpPr txBox="1"/>
              <p:nvPr/>
            </p:nvSpPr>
            <p:spPr>
              <a:xfrm>
                <a:off x="888675" y="5085184"/>
                <a:ext cx="7366651" cy="7258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 cap="flat">
                <a:solidFill>
                  <a:schemeClr val="tx1"/>
                </a:solidFill>
                <a:round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Expansion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sz="2200" b="0" i="0" dirty="0" smtClean="0"/>
                          <m:t>C</m:t>
                        </m:r>
                        <m:r>
                          <m:rPr>
                            <m:nor/>
                          </m:rPr>
                          <a:rPr lang="es-ES" sz="2200" b="0" i="0" dirty="0" smtClean="0"/>
                          <m:t> ∗ </m:t>
                        </m:r>
                        <m:r>
                          <m:rPr>
                            <m:nor/>
                          </m:rPr>
                          <a:rPr lang="en-US" sz="2200" dirty="0"/>
                          <m:t>H</m:t>
                        </m:r>
                        <m:r>
                          <m:rPr>
                            <m:nor/>
                          </m:rPr>
                          <a:rPr lang="en-US" sz="2200" dirty="0"/>
                          <m:t>_</m:t>
                        </m:r>
                        <m:r>
                          <m:rPr>
                            <m:nor/>
                          </m:rPr>
                          <a:rPr lang="en-US" sz="2200" dirty="0"/>
                          <m:t>out</m:t>
                        </m:r>
                        <m:r>
                          <m:rPr>
                            <m:nor/>
                          </m:rPr>
                          <a:rPr lang="en-US" sz="2200" dirty="0"/>
                          <m:t> ∗ </m:t>
                        </m:r>
                        <m:r>
                          <m:rPr>
                            <m:nor/>
                          </m:rPr>
                          <a:rPr lang="en-US" sz="2200" dirty="0"/>
                          <m:t>W</m:t>
                        </m:r>
                        <m:r>
                          <m:rPr>
                            <m:nor/>
                          </m:rPr>
                          <a:rPr lang="en-US" sz="2200" dirty="0"/>
                          <m:t>_</m:t>
                        </m:r>
                        <m:r>
                          <m:rPr>
                            <m:nor/>
                          </m:rPr>
                          <a:rPr lang="en-US" sz="2200" dirty="0"/>
                          <m:t>out</m:t>
                        </m:r>
                        <m:r>
                          <m:rPr>
                            <m:nor/>
                          </m:rPr>
                          <a:rPr lang="en-US" sz="2200" dirty="0"/>
                          <m:t> ∗ </m:t>
                        </m:r>
                        <m:r>
                          <m:rPr>
                            <m:nor/>
                          </m:rPr>
                          <a:rPr lang="en-US" sz="2200" dirty="0"/>
                          <m:t>K</m:t>
                        </m:r>
                        <m:r>
                          <m:rPr>
                            <m:nor/>
                          </m:rPr>
                          <a:rPr lang="en-US" sz="2200" dirty="0"/>
                          <m:t> ∗ </m:t>
                        </m:r>
                        <m:r>
                          <m:rPr>
                            <m:nor/>
                          </m:rPr>
                          <a:rPr lang="en-US" sz="2200" dirty="0"/>
                          <m:t>K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sz="2200" b="0" i="0" dirty="0" smtClean="0"/>
                          <m:t>C</m:t>
                        </m:r>
                        <m:r>
                          <m:rPr>
                            <m:nor/>
                          </m:rPr>
                          <a:rPr lang="es-ES" sz="2200" b="0" i="0" dirty="0" smtClean="0"/>
                          <m:t> ∗ </m:t>
                        </m:r>
                        <m:r>
                          <m:rPr>
                            <m:nor/>
                          </m:rPr>
                          <a:rPr lang="en-US" sz="2200" dirty="0"/>
                          <m:t>(</m:t>
                        </m:r>
                        <m:r>
                          <m:rPr>
                            <m:nor/>
                          </m:rPr>
                          <a:rPr lang="en-US" sz="2200" dirty="0"/>
                          <m:t>H</m:t>
                        </m:r>
                        <m:r>
                          <m:rPr>
                            <m:nor/>
                          </m:rPr>
                          <a:rPr lang="en-US" sz="2200" dirty="0"/>
                          <m:t>_</m:t>
                        </m:r>
                        <m:r>
                          <m:rPr>
                            <m:nor/>
                          </m:rPr>
                          <a:rPr lang="en-US" sz="2200" dirty="0"/>
                          <m:t>out</m:t>
                        </m:r>
                        <m:r>
                          <m:rPr>
                            <m:nor/>
                          </m:rPr>
                          <a:rPr lang="en-US" sz="2200" dirty="0"/>
                          <m:t> + </m:t>
                        </m:r>
                        <m:r>
                          <m:rPr>
                            <m:nor/>
                          </m:rPr>
                          <a:rPr lang="en-US" sz="2200" dirty="0"/>
                          <m:t>K</m:t>
                        </m:r>
                        <m:r>
                          <m:rPr>
                            <m:nor/>
                          </m:rPr>
                          <a:rPr lang="en-US" sz="2200" dirty="0"/>
                          <m:t> − 1) ∗ (</m:t>
                        </m:r>
                        <m:r>
                          <m:rPr>
                            <m:nor/>
                          </m:rPr>
                          <a:rPr lang="en-US" sz="2200" dirty="0"/>
                          <m:t>W</m:t>
                        </m:r>
                        <m:r>
                          <m:rPr>
                            <m:nor/>
                          </m:rPr>
                          <a:rPr lang="en-US" sz="2200" dirty="0"/>
                          <m:t>_</m:t>
                        </m:r>
                        <m:r>
                          <m:rPr>
                            <m:nor/>
                          </m:rPr>
                          <a:rPr lang="en-US" sz="2200" dirty="0"/>
                          <m:t>out</m:t>
                        </m:r>
                        <m:r>
                          <m:rPr>
                            <m:nor/>
                          </m:rPr>
                          <a:rPr lang="en-US" sz="2200" dirty="0"/>
                          <m:t> + </m:t>
                        </m:r>
                        <m:r>
                          <m:rPr>
                            <m:nor/>
                          </m:rPr>
                          <a:rPr lang="en-US" sz="2200" dirty="0"/>
                          <m:t>K</m:t>
                        </m:r>
                        <m:r>
                          <m:rPr>
                            <m:nor/>
                          </m:rPr>
                          <a:rPr lang="en-US" sz="2200" dirty="0"/>
                          <m:t> − 1)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89583E-F4DE-6A4A-A60F-1B2BE1CBD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75" y="5085184"/>
                <a:ext cx="7366651" cy="725840"/>
              </a:xfrm>
              <a:prstGeom prst="rect">
                <a:avLst/>
              </a:prstGeom>
              <a:blipFill>
                <a:blip r:embed="rId2"/>
                <a:stretch>
                  <a:fillRect l="-1029" t="-6667" r="-172" b="-10000"/>
                </a:stretch>
              </a:blipFill>
              <a:ln w="28575" cap="flat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DF247-369A-C646-A230-CC9084026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03029-A297-9D40-9E3D-08C84D91279D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38687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2B7D0-5B72-1445-A114-FB97DEC0A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600262" cy="53724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63B6345-2E06-7B46-BFE9-D828F352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99646" cy="908720"/>
          </a:xfrm>
        </p:spPr>
        <p:txBody>
          <a:bodyPr/>
          <a:lstStyle/>
          <a:p>
            <a:r>
              <a:rPr lang="en-US" sz="3400" dirty="0"/>
              <a:t>Analysis of Efficiency: Total Input Replication (II)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45ADD5C-5C36-AC4E-B253-510B34B16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/>
          <a:lstStyle/>
          <a:p>
            <a:r>
              <a:rPr lang="en-US" sz="2400" dirty="0" err="1"/>
              <a:t>H_out</a:t>
            </a:r>
            <a:r>
              <a:rPr lang="en-US" sz="2400" dirty="0"/>
              <a:t> = 2</a:t>
            </a:r>
          </a:p>
          <a:p>
            <a:r>
              <a:rPr lang="en-US" sz="2400" dirty="0" err="1"/>
              <a:t>W_out</a:t>
            </a:r>
            <a:r>
              <a:rPr lang="en-US" sz="2400" dirty="0"/>
              <a:t> = 2</a:t>
            </a:r>
          </a:p>
          <a:p>
            <a:r>
              <a:rPr lang="en-US" sz="2400" dirty="0"/>
              <a:t>K = 2</a:t>
            </a:r>
          </a:p>
          <a:p>
            <a:r>
              <a:rPr lang="en-US" sz="2400" dirty="0"/>
              <a:t>There are C=3 input maps (channels)</a:t>
            </a:r>
          </a:p>
          <a:p>
            <a:r>
              <a:rPr lang="en-US" sz="2400" dirty="0"/>
              <a:t>The total number of input elements in the replicated (“unrolled”) input matrix is 3*2*2*2*2</a:t>
            </a:r>
          </a:p>
          <a:p>
            <a:r>
              <a:rPr lang="en-US" sz="2400" dirty="0"/>
              <a:t>The </a:t>
            </a:r>
            <a:r>
              <a:rPr lang="en-US" dirty="0">
                <a:solidFill>
                  <a:srgbClr val="C00000"/>
                </a:solidFill>
              </a:rPr>
              <a:t>expansion ratio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(3*2*2*2*2)/(3*3*3) = 1.78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E7365-D13E-9344-A9FB-469605C4B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8F66E-9591-3842-8F78-9A7964B823C9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968058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Tiled Matrix Multiplication is More Stable in Matrix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filter-bank matrix is an M * C * K * K matrix</a:t>
            </a:r>
          </a:p>
          <a:p>
            <a:pPr lvl="1"/>
            <a:r>
              <a:rPr lang="en-US" dirty="0"/>
              <a:t>M is the number of output feature maps</a:t>
            </a:r>
          </a:p>
          <a:p>
            <a:r>
              <a:rPr lang="en-US" dirty="0"/>
              <a:t>The expanded input feature map matrix is a C * K * K * </a:t>
            </a:r>
            <a:r>
              <a:rPr lang="en-US" dirty="0" err="1"/>
              <a:t>H_out</a:t>
            </a:r>
            <a:r>
              <a:rPr lang="en-US" dirty="0"/>
              <a:t> * </a:t>
            </a:r>
            <a:r>
              <a:rPr lang="en-US" dirty="0" err="1"/>
              <a:t>W_out</a:t>
            </a:r>
            <a:r>
              <a:rPr lang="en-US" dirty="0"/>
              <a:t> matrix</a:t>
            </a:r>
          </a:p>
          <a:p>
            <a:r>
              <a:rPr lang="en-US" dirty="0">
                <a:solidFill>
                  <a:srgbClr val="0070C0"/>
                </a:solidFill>
              </a:rPr>
              <a:t>The sizes of the matrices depend on products of the parameters to the convolution, not the parameters themselves </a:t>
            </a:r>
          </a:p>
          <a:p>
            <a:r>
              <a:rPr lang="en-US" dirty="0"/>
              <a:t>For example, while </a:t>
            </a:r>
            <a:r>
              <a:rPr lang="en-US" dirty="0" err="1"/>
              <a:t>H_out</a:t>
            </a:r>
            <a:r>
              <a:rPr lang="en-US" dirty="0"/>
              <a:t> * </a:t>
            </a:r>
            <a:r>
              <a:rPr lang="en-US" dirty="0" err="1"/>
              <a:t>W_out</a:t>
            </a:r>
            <a:r>
              <a:rPr lang="en-US" dirty="0"/>
              <a:t> tends to decrease towards later stages of a CNN, C tends to increase at the same time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 amount of work for each kernel launch will remain large as we go to the later stages of the CNN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6A222-AEB8-B149-9B0C-463F3C34FA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2ADDC-DA1E-B348-8DDC-48333A3B67B7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25410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EB13-9DBE-42BD-B552-715E8EE8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807896" cy="908720"/>
          </a:xfrm>
        </p:spPr>
        <p:txBody>
          <a:bodyPr/>
          <a:lstStyle/>
          <a:p>
            <a:r>
              <a:rPr lang="en-US" sz="3200" dirty="0"/>
              <a:t>More Details of Unrolling the Input Feature Maps (X)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5B86B-FA6A-47C3-87B6-C9292A7E7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conversion from convolution to matrix multiplication </a:t>
            </a:r>
            <a:r>
              <a:rPr lang="en-US" dirty="0">
                <a:solidFill>
                  <a:srgbClr val="00B050"/>
                </a:solidFill>
              </a:rPr>
              <a:t>can be done during execution</a:t>
            </a:r>
          </a:p>
          <a:p>
            <a:pPr lvl="1"/>
            <a:r>
              <a:rPr lang="en-US" dirty="0"/>
              <a:t>The input feature maps are stored in their original form</a:t>
            </a:r>
          </a:p>
          <a:p>
            <a:pPr lvl="1"/>
            <a:r>
              <a:rPr lang="en-US" dirty="0"/>
              <a:t>The kernel that implements a convolution layer performs a </a:t>
            </a:r>
            <a:r>
              <a:rPr lang="en-US" dirty="0">
                <a:solidFill>
                  <a:srgbClr val="7030A0"/>
                </a:solidFill>
              </a:rPr>
              <a:t>tiled matrix multiplication on the conceptual unrolled input matrix</a:t>
            </a:r>
          </a:p>
          <a:p>
            <a:pPr lvl="1"/>
            <a:r>
              <a:rPr lang="en-US" dirty="0"/>
              <a:t>When loading each tile from the “unrolled input matrix”, the kernel </a:t>
            </a:r>
            <a:r>
              <a:rPr lang="en-US" dirty="0">
                <a:solidFill>
                  <a:srgbClr val="C00000"/>
                </a:solidFill>
              </a:rPr>
              <a:t>extracts the tile elements </a:t>
            </a:r>
            <a:r>
              <a:rPr lang="en-US" dirty="0"/>
              <a:t>from the original input feature maps based </a:t>
            </a:r>
            <a:r>
              <a:rPr lang="en-US" dirty="0">
                <a:solidFill>
                  <a:srgbClr val="C00000"/>
                </a:solidFill>
              </a:rPr>
              <a:t>on a mapping like that used in the C code</a:t>
            </a:r>
          </a:p>
          <a:p>
            <a:pPr lvl="1"/>
            <a:r>
              <a:rPr lang="en-US" dirty="0"/>
              <a:t>This way, there is </a:t>
            </a:r>
            <a:r>
              <a:rPr lang="en-US" dirty="0">
                <a:solidFill>
                  <a:srgbClr val="00B050"/>
                </a:solidFill>
              </a:rPr>
              <a:t>no preprocessing cost</a:t>
            </a:r>
            <a:r>
              <a:rPr lang="en-US" dirty="0"/>
              <a:t> and the input feature maps in the memory is </a:t>
            </a:r>
            <a:r>
              <a:rPr lang="en-US" dirty="0">
                <a:solidFill>
                  <a:srgbClr val="00B050"/>
                </a:solidFill>
              </a:rPr>
              <a:t>not expanded due to unrolling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17A1C-0909-7348-8E85-5736F8F39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D7AD6-6F4A-814E-9429-90B20F87D807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36127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>
            <a:extLst>
              <a:ext uri="{FF2B5EF4-FFF2-40B4-BE49-F238E27FC236}">
                <a16:creationId xmlns:a16="http://schemas.microsoft.com/office/drawing/2014/main" id="{6C599EA8-303B-8F44-B67E-1E9A7D6B83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1747838"/>
            <a:ext cx="8428037" cy="995362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Advanced Tiling Techniques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for Matrix Multiplication</a:t>
            </a:r>
          </a:p>
        </p:txBody>
      </p:sp>
      <p:sp>
        <p:nvSpPr>
          <p:cNvPr id="81922" name="Rectangle 5">
            <a:extLst>
              <a:ext uri="{FF2B5EF4-FFF2-40B4-BE49-F238E27FC236}">
                <a16:creationId xmlns:a16="http://schemas.microsoft.com/office/drawing/2014/main" id="{EB66DB82-34C1-994A-A27C-C184C7C5BD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828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F2111F-A113-AE4E-82BF-D33F79D5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</a:rPr>
              <a:t>Registers</a:t>
            </a:r>
            <a:r>
              <a:rPr lang="en-US" altLang="en-US" dirty="0"/>
              <a:t> are accessed at extremely high throughput but</a:t>
            </a:r>
          </a:p>
          <a:p>
            <a:pPr lvl="1"/>
            <a:r>
              <a:rPr lang="en-US" altLang="en-US" dirty="0"/>
              <a:t>Private to each thread </a:t>
            </a:r>
          </a:p>
          <a:p>
            <a:pPr lvl="1"/>
            <a:r>
              <a:rPr lang="en-US" altLang="en-US" dirty="0"/>
              <a:t>Register tiling needs thread coarsening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Shared memory </a:t>
            </a:r>
            <a:r>
              <a:rPr lang="en-US" altLang="en-US" dirty="0"/>
              <a:t>is accessed at lower throughput than registers but still much higher than global memory</a:t>
            </a:r>
          </a:p>
          <a:p>
            <a:pPr lvl="1"/>
            <a:r>
              <a:rPr lang="en-US" altLang="en-US" dirty="0"/>
              <a:t>Visible to all threads in a block</a:t>
            </a:r>
          </a:p>
          <a:p>
            <a:pPr lvl="1"/>
            <a:r>
              <a:rPr lang="en-US" altLang="en-US" dirty="0"/>
              <a:t>Does not need thread coarsening</a:t>
            </a:r>
          </a:p>
          <a:p>
            <a:pPr lvl="1"/>
            <a:r>
              <a:rPr lang="en-US" altLang="en-US" dirty="0"/>
              <a:t>Still needs to be first loaded into registers before used by compute units</a:t>
            </a:r>
          </a:p>
          <a:p>
            <a:r>
              <a:rPr lang="en-US" altLang="en-US" dirty="0"/>
              <a:t>We typically </a:t>
            </a:r>
            <a:r>
              <a:rPr lang="en-US" altLang="en-US" dirty="0">
                <a:solidFill>
                  <a:srgbClr val="7030A0"/>
                </a:solidFill>
              </a:rPr>
              <a:t>use both for tiling different dimensions of a multidimensional data</a:t>
            </a:r>
          </a:p>
          <a:p>
            <a:r>
              <a:rPr lang="en-US" altLang="en-US" dirty="0"/>
              <a:t>One can use registers even more aggressively with </a:t>
            </a:r>
            <a:r>
              <a:rPr lang="en-US" altLang="en-US" dirty="0">
                <a:solidFill>
                  <a:srgbClr val="C00000"/>
                </a:solidFill>
              </a:rPr>
              <a:t>warp programming and tensor cores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CED589-E124-2148-A897-3875DFEA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Joint Register and Shared-Memory Tiling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D94B3-CCF6-3B48-AE96-56F383CE5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40C7E-C64D-0E4B-B146-9238C7127DDD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D56C1482-6276-401C-9B6C-F0E025067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Data Reuse in Matrix Multiplication (Revisited)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BE6839-0D77-4A38-9260-4B308B73D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384" y="3647728"/>
            <a:ext cx="2647950" cy="2374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9CC02-3A88-475C-A92E-BD52EC79E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384" y="5028853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174" name="Straight Connector 5">
            <a:extLst>
              <a:ext uri="{FF2B5EF4-FFF2-40B4-BE49-F238E27FC236}">
                <a16:creationId xmlns:a16="http://schemas.microsoft.com/office/drawing/2014/main" id="{44BEF8AB-B208-4958-8A2A-4FFD35B190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569690" y="516934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Straight Connector 6">
            <a:extLst>
              <a:ext uri="{FF2B5EF4-FFF2-40B4-BE49-F238E27FC236}">
                <a16:creationId xmlns:a16="http://schemas.microsoft.com/office/drawing/2014/main" id="{E3681D13-1566-4F6C-8845-290CC0D3B9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77665" y="516299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Connector 7">
            <a:extLst>
              <a:ext uri="{FF2B5EF4-FFF2-40B4-BE49-F238E27FC236}">
                <a16:creationId xmlns:a16="http://schemas.microsoft.com/office/drawing/2014/main" id="{2A00F6B5-12B8-44BA-899E-BE25611D68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180878" y="516934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Connector 8">
            <a:extLst>
              <a:ext uri="{FF2B5EF4-FFF2-40B4-BE49-F238E27FC236}">
                <a16:creationId xmlns:a16="http://schemas.microsoft.com/office/drawing/2014/main" id="{FECF9DD0-AA4C-4B20-8B25-DE01F13206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87265" y="516299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Connector 9">
            <a:extLst>
              <a:ext uri="{FF2B5EF4-FFF2-40B4-BE49-F238E27FC236}">
                <a16:creationId xmlns:a16="http://schemas.microsoft.com/office/drawing/2014/main" id="{0BF1793D-1F29-4747-B6FB-5EC6238288B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03972" y="51812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Connector 10">
            <a:extLst>
              <a:ext uri="{FF2B5EF4-FFF2-40B4-BE49-F238E27FC236}">
                <a16:creationId xmlns:a16="http://schemas.microsoft.com/office/drawing/2014/main" id="{146CF648-5631-4FC3-B688-28AEC24619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10359" y="5174903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Straight Connector 11">
            <a:extLst>
              <a:ext uri="{FF2B5EF4-FFF2-40B4-BE49-F238E27FC236}">
                <a16:creationId xmlns:a16="http://schemas.microsoft.com/office/drawing/2014/main" id="{BAD57584-4786-40D8-B1E0-20DAC00F65B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13572" y="51812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Straight Connector 12">
            <a:extLst>
              <a:ext uri="{FF2B5EF4-FFF2-40B4-BE49-F238E27FC236}">
                <a16:creationId xmlns:a16="http://schemas.microsoft.com/office/drawing/2014/main" id="{583C0534-2451-4E86-B0AF-1D9883307C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21547" y="5174903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37C2D40-B770-4B60-9D7E-2D24C83EB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384" y="5016153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D57A2-5D40-4E73-ACAB-508C8A34D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980728"/>
            <a:ext cx="3240088" cy="2595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DE61DB-57BB-45BF-BBB6-6C44EAAA9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5019328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7185" name="Straight Connector 21">
            <a:extLst>
              <a:ext uri="{FF2B5EF4-FFF2-40B4-BE49-F238E27FC236}">
                <a16:creationId xmlns:a16="http://schemas.microsoft.com/office/drawing/2014/main" id="{0FB6B605-00AD-498F-BFCE-D507E7F54E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29659" y="516379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Straight Connector 22">
            <a:extLst>
              <a:ext uri="{FF2B5EF4-FFF2-40B4-BE49-F238E27FC236}">
                <a16:creationId xmlns:a16="http://schemas.microsoft.com/office/drawing/2014/main" id="{1A5A8338-A20F-4E7F-BB28-7CBA7ECA54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30490" y="516775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Straight Connector 23">
            <a:extLst>
              <a:ext uri="{FF2B5EF4-FFF2-40B4-BE49-F238E27FC236}">
                <a16:creationId xmlns:a16="http://schemas.microsoft.com/office/drawing/2014/main" id="{5117BC8A-5F87-40F7-B96C-7D9B7AE715C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43228" y="516775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B35EC-16E0-4262-B5A8-B3A053E55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547" y="5014565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58A1CA-AB52-4704-B2E7-B41E5350A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1285528"/>
            <a:ext cx="306388" cy="28098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21F577-29A1-4CC2-A393-7093ED75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980728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AF823F-4A9F-44D4-88C0-9B7CDE91A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622" y="5346353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192" name="Straight Connector 34">
            <a:extLst>
              <a:ext uri="{FF2B5EF4-FFF2-40B4-BE49-F238E27FC236}">
                <a16:creationId xmlns:a16="http://schemas.microsoft.com/office/drawing/2014/main" id="{7E741323-8F52-4EF3-88D4-9EC4BA30368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564928" y="548684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3" name="Straight Connector 35">
            <a:extLst>
              <a:ext uri="{FF2B5EF4-FFF2-40B4-BE49-F238E27FC236}">
                <a16:creationId xmlns:a16="http://schemas.microsoft.com/office/drawing/2014/main" id="{2E982F1A-00CF-4568-9973-C39E95B1BAA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72903" y="548049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4" name="Straight Connector 36">
            <a:extLst>
              <a:ext uri="{FF2B5EF4-FFF2-40B4-BE49-F238E27FC236}">
                <a16:creationId xmlns:a16="http://schemas.microsoft.com/office/drawing/2014/main" id="{6F5E102A-9799-4071-B85E-0B4ADC7C54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176115" y="548684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5" name="Straight Connector 37">
            <a:extLst>
              <a:ext uri="{FF2B5EF4-FFF2-40B4-BE49-F238E27FC236}">
                <a16:creationId xmlns:a16="http://schemas.microsoft.com/office/drawing/2014/main" id="{25029FFC-1586-48E8-BB4C-723B629101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82503" y="548049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6" name="Straight Connector 38">
            <a:extLst>
              <a:ext uri="{FF2B5EF4-FFF2-40B4-BE49-F238E27FC236}">
                <a16:creationId xmlns:a16="http://schemas.microsoft.com/office/drawing/2014/main" id="{DAE4AA27-C3B6-4708-A062-43899D1410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99209" y="54987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7" name="Straight Connector 39">
            <a:extLst>
              <a:ext uri="{FF2B5EF4-FFF2-40B4-BE49-F238E27FC236}">
                <a16:creationId xmlns:a16="http://schemas.microsoft.com/office/drawing/2014/main" id="{2C0C9124-CBB7-44B6-8955-617C1417FF1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05597" y="5492403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8" name="Straight Connector 40">
            <a:extLst>
              <a:ext uri="{FF2B5EF4-FFF2-40B4-BE49-F238E27FC236}">
                <a16:creationId xmlns:a16="http://schemas.microsoft.com/office/drawing/2014/main" id="{531B772D-37FD-4F10-BC07-528BEF47C3F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08809" y="54987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9" name="Straight Connector 41">
            <a:extLst>
              <a:ext uri="{FF2B5EF4-FFF2-40B4-BE49-F238E27FC236}">
                <a16:creationId xmlns:a16="http://schemas.microsoft.com/office/drawing/2014/main" id="{C75C24DC-D336-43CA-AD56-DF89E86944F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16784" y="5492403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53D49FE-403E-4C6A-970C-82F00D65E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622" y="5333653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388E7A-E853-4464-A508-AD3599B5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622" y="5659090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202" name="Straight Connector 44">
            <a:extLst>
              <a:ext uri="{FF2B5EF4-FFF2-40B4-BE49-F238E27FC236}">
                <a16:creationId xmlns:a16="http://schemas.microsoft.com/office/drawing/2014/main" id="{F22EB296-EFF1-4850-8614-7F485C65048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564928" y="57995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3" name="Straight Connector 45">
            <a:extLst>
              <a:ext uri="{FF2B5EF4-FFF2-40B4-BE49-F238E27FC236}">
                <a16:creationId xmlns:a16="http://schemas.microsoft.com/office/drawing/2014/main" id="{B11FDB2A-55A0-454B-BC03-5699085A38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73697" y="579402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4" name="Straight Connector 46">
            <a:extLst>
              <a:ext uri="{FF2B5EF4-FFF2-40B4-BE49-F238E27FC236}">
                <a16:creationId xmlns:a16="http://schemas.microsoft.com/office/drawing/2014/main" id="{3F398771-E08B-44C8-95D5-6F4D702246E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176115" y="57995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5" name="Straight Connector 47">
            <a:extLst>
              <a:ext uri="{FF2B5EF4-FFF2-40B4-BE49-F238E27FC236}">
                <a16:creationId xmlns:a16="http://schemas.microsoft.com/office/drawing/2014/main" id="{90C5416E-754F-4659-822F-6477E812A6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83297" y="579402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6" name="Straight Connector 48">
            <a:extLst>
              <a:ext uri="{FF2B5EF4-FFF2-40B4-BE49-F238E27FC236}">
                <a16:creationId xmlns:a16="http://schemas.microsoft.com/office/drawing/2014/main" id="{A88A6DDD-C47D-4619-8A86-16E3174FF15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98415" y="58122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7" name="Straight Connector 49">
            <a:extLst>
              <a:ext uri="{FF2B5EF4-FFF2-40B4-BE49-F238E27FC236}">
                <a16:creationId xmlns:a16="http://schemas.microsoft.com/office/drawing/2014/main" id="{8DF702AA-0CD6-4D0C-B4A7-F4BEC52D50A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04803" y="580593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8" name="Straight Connector 50">
            <a:extLst>
              <a:ext uri="{FF2B5EF4-FFF2-40B4-BE49-F238E27FC236}">
                <a16:creationId xmlns:a16="http://schemas.microsoft.com/office/drawing/2014/main" id="{A52E3025-C136-48A4-B44A-AFB21A17D31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08015" y="58122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9" name="Straight Connector 51">
            <a:extLst>
              <a:ext uri="{FF2B5EF4-FFF2-40B4-BE49-F238E27FC236}">
                <a16:creationId xmlns:a16="http://schemas.microsoft.com/office/drawing/2014/main" id="{A93C011D-92A6-4833-BB41-D60BDDC12F0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15990" y="580593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1F51D03-85D2-4007-AF87-99BA3920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622" y="5647978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07A2E0F-BD92-44F7-819E-EC065D1C3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559" y="5997228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212" name="Straight Connector 54">
            <a:extLst>
              <a:ext uri="{FF2B5EF4-FFF2-40B4-BE49-F238E27FC236}">
                <a16:creationId xmlns:a16="http://schemas.microsoft.com/office/drawing/2014/main" id="{7E7FF1BC-AB64-41F5-90F1-CC6FABEBB8C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574453" y="613772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3" name="Straight Connector 55">
            <a:extLst>
              <a:ext uri="{FF2B5EF4-FFF2-40B4-BE49-F238E27FC236}">
                <a16:creationId xmlns:a16="http://schemas.microsoft.com/office/drawing/2014/main" id="{451C0A7E-246C-4C6C-A71C-3EA74BD8A8D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81634" y="613216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4" name="Straight Connector 56">
            <a:extLst>
              <a:ext uri="{FF2B5EF4-FFF2-40B4-BE49-F238E27FC236}">
                <a16:creationId xmlns:a16="http://schemas.microsoft.com/office/drawing/2014/main" id="{23CEE7D7-87E1-4658-95DF-2CB2D905D0A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184053" y="613772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5" name="Straight Connector 57">
            <a:extLst>
              <a:ext uri="{FF2B5EF4-FFF2-40B4-BE49-F238E27FC236}">
                <a16:creationId xmlns:a16="http://schemas.microsoft.com/office/drawing/2014/main" id="{72FD94CA-1BAA-46F3-A1FF-085ABD09E1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91234" y="613216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6" name="Straight Connector 58">
            <a:extLst>
              <a:ext uri="{FF2B5EF4-FFF2-40B4-BE49-F238E27FC236}">
                <a16:creationId xmlns:a16="http://schemas.microsoft.com/office/drawing/2014/main" id="{AF8EAD31-1FB2-4AAA-882E-12CBED2F05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06353" y="615042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7" name="Straight Connector 59">
            <a:extLst>
              <a:ext uri="{FF2B5EF4-FFF2-40B4-BE49-F238E27FC236}">
                <a16:creationId xmlns:a16="http://schemas.microsoft.com/office/drawing/2014/main" id="{149518CD-86EC-4335-A232-660F669E98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14328" y="6144072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8" name="Straight Connector 60">
            <a:extLst>
              <a:ext uri="{FF2B5EF4-FFF2-40B4-BE49-F238E27FC236}">
                <a16:creationId xmlns:a16="http://schemas.microsoft.com/office/drawing/2014/main" id="{FA3AC153-7A84-4F3D-8D36-549196B7A18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17540" y="615042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9" name="Straight Connector 61">
            <a:extLst>
              <a:ext uri="{FF2B5EF4-FFF2-40B4-BE49-F238E27FC236}">
                <a16:creationId xmlns:a16="http://schemas.microsoft.com/office/drawing/2014/main" id="{98EACCB9-0948-48D0-8994-975AE8A95D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23928" y="6144072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1B36FC35-93A6-4060-8E55-9FB545E0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559" y="5986115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A84D50D-0A9D-4F1B-B7D6-9EA2949E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5324128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7222" name="Straight Connector 64">
            <a:extLst>
              <a:ext uri="{FF2B5EF4-FFF2-40B4-BE49-F238E27FC236}">
                <a16:creationId xmlns:a16="http://schemas.microsoft.com/office/drawing/2014/main" id="{6A007362-6EF7-4C04-BEE4-234522F08D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24103" y="548367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3" name="Straight Connector 65">
            <a:extLst>
              <a:ext uri="{FF2B5EF4-FFF2-40B4-BE49-F238E27FC236}">
                <a16:creationId xmlns:a16="http://schemas.microsoft.com/office/drawing/2014/main" id="{65E9D7EA-1C14-4288-A3C9-C315BBB00FB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24934" y="548764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4" name="Straight Connector 66">
            <a:extLst>
              <a:ext uri="{FF2B5EF4-FFF2-40B4-BE49-F238E27FC236}">
                <a16:creationId xmlns:a16="http://schemas.microsoft.com/office/drawing/2014/main" id="{28F3CEB5-3F15-42B0-84DF-4560AE4CD6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39259" y="548764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B93839C0-4DC3-4B8E-85A5-4D15B4965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5628928"/>
            <a:ext cx="1189038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7226" name="Straight Connector 68">
            <a:extLst>
              <a:ext uri="{FF2B5EF4-FFF2-40B4-BE49-F238E27FC236}">
                <a16:creationId xmlns:a16="http://schemas.microsoft.com/office/drawing/2014/main" id="{48A12E50-A438-4F49-9EFC-2B932C5E0D1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28865" y="57741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7" name="Straight Connector 69">
            <a:extLst>
              <a:ext uri="{FF2B5EF4-FFF2-40B4-BE49-F238E27FC236}">
                <a16:creationId xmlns:a16="http://schemas.microsoft.com/office/drawing/2014/main" id="{3CDD2023-7AC5-48D1-B902-034BA7D9708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29697" y="57781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8" name="Straight Connector 70">
            <a:extLst>
              <a:ext uri="{FF2B5EF4-FFF2-40B4-BE49-F238E27FC236}">
                <a16:creationId xmlns:a16="http://schemas.microsoft.com/office/drawing/2014/main" id="{6B7750A1-0641-48EC-8622-22DD08E22A0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44022" y="57781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88C8C331-2D6E-43D4-9541-43E46F220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722" y="5959128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7230" name="Straight Connector 72">
            <a:extLst>
              <a:ext uri="{FF2B5EF4-FFF2-40B4-BE49-F238E27FC236}">
                <a16:creationId xmlns:a16="http://schemas.microsoft.com/office/drawing/2014/main" id="{F04AC5D6-CFEC-456C-98BC-F7A16684122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36803" y="61043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1" name="Straight Connector 73">
            <a:extLst>
              <a:ext uri="{FF2B5EF4-FFF2-40B4-BE49-F238E27FC236}">
                <a16:creationId xmlns:a16="http://schemas.microsoft.com/office/drawing/2014/main" id="{990610CE-D48F-4655-AD31-81F10F9EFA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38428" y="610755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2" name="Straight Connector 74">
            <a:extLst>
              <a:ext uri="{FF2B5EF4-FFF2-40B4-BE49-F238E27FC236}">
                <a16:creationId xmlns:a16="http://schemas.microsoft.com/office/drawing/2014/main" id="{A8D36C50-4AEC-4A37-A37A-6109EFA713D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51165" y="610755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33" name="TextBox 75">
            <a:extLst>
              <a:ext uri="{FF2B5EF4-FFF2-40B4-BE49-F238E27FC236}">
                <a16:creationId xmlns:a16="http://schemas.microsoft.com/office/drawing/2014/main" id="{225324C4-6834-4EC1-AD7F-CD8AD24D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784" y="494312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T1</a:t>
            </a:r>
          </a:p>
        </p:txBody>
      </p:sp>
      <p:sp>
        <p:nvSpPr>
          <p:cNvPr id="7234" name="TextBox 76">
            <a:extLst>
              <a:ext uri="{FF2B5EF4-FFF2-40B4-BE49-F238E27FC236}">
                <a16:creationId xmlns:a16="http://schemas.microsoft.com/office/drawing/2014/main" id="{7EBEBF31-03A3-446E-8D5F-55136E88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672" y="5281265"/>
            <a:ext cx="221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E158739-E32F-4409-AB83-FC896388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1590328"/>
            <a:ext cx="306388" cy="28098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D59FF7E-8848-4F99-9197-AF581A8B7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5324128"/>
            <a:ext cx="304800" cy="28098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46BE31F-C01D-4997-9F21-39CFA224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547" y="56654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4A418D-4FD2-40CB-A58B-D611B55A2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547" y="59702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39" name="TextBox 75">
            <a:extLst>
              <a:ext uri="{FF2B5EF4-FFF2-40B4-BE49-F238E27FC236}">
                <a16:creationId xmlns:a16="http://schemas.microsoft.com/office/drawing/2014/main" id="{3E9A6E99-8353-4952-8C89-6DE0E464094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006205" y="2190403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Accessed by T1, T2, T3, T4</a:t>
            </a:r>
          </a:p>
        </p:txBody>
      </p:sp>
      <p:cxnSp>
        <p:nvCxnSpPr>
          <p:cNvPr id="7240" name="Straight Arrow Connector 87">
            <a:extLst>
              <a:ext uri="{FF2B5EF4-FFF2-40B4-BE49-F238E27FC236}">
                <a16:creationId xmlns:a16="http://schemas.microsoft.com/office/drawing/2014/main" id="{46A1A88C-7C1B-4E75-BE5D-E8780998AE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72385" y="2199927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1" name="Straight Arrow Connector 89">
            <a:extLst>
              <a:ext uri="{FF2B5EF4-FFF2-40B4-BE49-F238E27FC236}">
                <a16:creationId xmlns:a16="http://schemas.microsoft.com/office/drawing/2014/main" id="{FD633B33-DB4A-4010-8955-8A73886B31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57784" y="5171728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53804B55-CCE4-4E93-9F98-11B4C5C3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1895128"/>
            <a:ext cx="306388" cy="28098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FBA673E-3E59-4F48-9166-B04E9E90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2199928"/>
            <a:ext cx="306388" cy="28098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97BDDD3-38D4-4FE0-810A-A2DEE319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2504728"/>
            <a:ext cx="306388" cy="28098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F99BA80-D080-4710-AFFA-74747454B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84" y="2809528"/>
            <a:ext cx="306388" cy="28098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246" name="TextBox 75">
            <a:extLst>
              <a:ext uri="{FF2B5EF4-FFF2-40B4-BE49-F238E27FC236}">
                <a16:creationId xmlns:a16="http://schemas.microsoft.com/office/drawing/2014/main" id="{FD61619E-01DC-4F90-BC9D-F924218BD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784" y="555272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T3</a:t>
            </a:r>
          </a:p>
        </p:txBody>
      </p:sp>
      <p:sp>
        <p:nvSpPr>
          <p:cNvPr id="7247" name="TextBox 75">
            <a:extLst>
              <a:ext uri="{FF2B5EF4-FFF2-40B4-BE49-F238E27FC236}">
                <a16:creationId xmlns:a16="http://schemas.microsoft.com/office/drawing/2014/main" id="{649C5A1F-4654-4FAF-A1AB-56A3CFB8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784" y="585752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T4</a:t>
            </a:r>
          </a:p>
        </p:txBody>
      </p:sp>
      <p:cxnSp>
        <p:nvCxnSpPr>
          <p:cNvPr id="7248" name="Straight Arrow Connector 96">
            <a:extLst>
              <a:ext uri="{FF2B5EF4-FFF2-40B4-BE49-F238E27FC236}">
                <a16:creationId xmlns:a16="http://schemas.microsoft.com/office/drawing/2014/main" id="{C8953572-54AB-4120-B4B0-8EC908D7CF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57784" y="5481290"/>
            <a:ext cx="2286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9" name="Straight Arrow Connector 97">
            <a:extLst>
              <a:ext uri="{FF2B5EF4-FFF2-40B4-BE49-F238E27FC236}">
                <a16:creationId xmlns:a16="http://schemas.microsoft.com/office/drawing/2014/main" id="{95409174-37B5-4B4A-BA35-B2ED51CDCF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57784" y="5786090"/>
            <a:ext cx="2286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50" name="Straight Arrow Connector 98">
            <a:extLst>
              <a:ext uri="{FF2B5EF4-FFF2-40B4-BE49-F238E27FC236}">
                <a16:creationId xmlns:a16="http://schemas.microsoft.com/office/drawing/2014/main" id="{BB3B20B2-E40F-4AD3-B578-32DA01B0BF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57784" y="6090890"/>
            <a:ext cx="2286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52" name="TextBox 1">
            <a:extLst>
              <a:ext uri="{FF2B5EF4-FFF2-40B4-BE49-F238E27FC236}">
                <a16:creationId xmlns:a16="http://schemas.microsoft.com/office/drawing/2014/main" id="{A454321C-B086-46E4-B0E6-BD129DAAE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98290"/>
            <a:ext cx="3813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Reuse of column data in 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D3C20-BD41-D04B-BA3D-74220DD0A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A7077-2B78-4FB5-8F56-24239751AEF0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2B7055F-997C-624A-B5A1-B75C3C29ACAC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24AB-AFD9-402C-9529-DA592146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180" y="3575720"/>
            <a:ext cx="2647950" cy="2374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6152D-5521-4E08-B09B-D047837E5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180" y="495684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197" name="Straight Connector 5">
            <a:extLst>
              <a:ext uri="{FF2B5EF4-FFF2-40B4-BE49-F238E27FC236}">
                <a16:creationId xmlns:a16="http://schemas.microsoft.com/office/drawing/2014/main" id="{2BC64E69-B360-4067-8357-FBE387726F5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462486" y="509733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6">
            <a:extLst>
              <a:ext uri="{FF2B5EF4-FFF2-40B4-BE49-F238E27FC236}">
                <a16:creationId xmlns:a16="http://schemas.microsoft.com/office/drawing/2014/main" id="{B5D4D887-BE06-4022-B9FD-06388E8DEBB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770461" y="509098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Connector 7">
            <a:extLst>
              <a:ext uri="{FF2B5EF4-FFF2-40B4-BE49-F238E27FC236}">
                <a16:creationId xmlns:a16="http://schemas.microsoft.com/office/drawing/2014/main" id="{E27F4C86-6073-4E4B-81DE-B6B37B8836E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073674" y="509733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Straight Connector 8">
            <a:extLst>
              <a:ext uri="{FF2B5EF4-FFF2-40B4-BE49-F238E27FC236}">
                <a16:creationId xmlns:a16="http://schemas.microsoft.com/office/drawing/2014/main" id="{00CED615-0F9D-4E59-B614-0EFF5805405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80061" y="509098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Connector 9">
            <a:extLst>
              <a:ext uri="{FF2B5EF4-FFF2-40B4-BE49-F238E27FC236}">
                <a16:creationId xmlns:a16="http://schemas.microsoft.com/office/drawing/2014/main" id="{CFE857C0-5E4D-4082-89B2-BF0C221F7F2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96768" y="510924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Connector 10">
            <a:extLst>
              <a:ext uri="{FF2B5EF4-FFF2-40B4-BE49-F238E27FC236}">
                <a16:creationId xmlns:a16="http://schemas.microsoft.com/office/drawing/2014/main" id="{79E42066-594D-4029-85ED-F45D775A07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03155" y="510289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Straight Connector 11">
            <a:extLst>
              <a:ext uri="{FF2B5EF4-FFF2-40B4-BE49-F238E27FC236}">
                <a16:creationId xmlns:a16="http://schemas.microsoft.com/office/drawing/2014/main" id="{38F31E52-25D0-4C98-ACB9-F913B0C43E1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06368" y="510924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12">
            <a:extLst>
              <a:ext uri="{FF2B5EF4-FFF2-40B4-BE49-F238E27FC236}">
                <a16:creationId xmlns:a16="http://schemas.microsoft.com/office/drawing/2014/main" id="{9483EE41-96C6-4BFD-A6C1-D6FE78D8989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14343" y="510289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C62C9-F4BD-43E6-8CFA-87AFD8C17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180" y="4944145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8AE4CA-FD42-47F3-B4D3-B7DB4ED4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368" y="929358"/>
            <a:ext cx="3240087" cy="2743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789D67-DDF5-45EE-BAA6-F644C7EF8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4947320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8208" name="Straight Connector 21">
            <a:extLst>
              <a:ext uri="{FF2B5EF4-FFF2-40B4-BE49-F238E27FC236}">
                <a16:creationId xmlns:a16="http://schemas.microsoft.com/office/drawing/2014/main" id="{FD8B53EF-30CB-4A28-902D-E599453AB54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22455" y="509178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Straight Connector 22">
            <a:extLst>
              <a:ext uri="{FF2B5EF4-FFF2-40B4-BE49-F238E27FC236}">
                <a16:creationId xmlns:a16="http://schemas.microsoft.com/office/drawing/2014/main" id="{C7EA7D28-57DD-47BB-9550-062ADF6FD14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23286" y="509575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Connector 23">
            <a:extLst>
              <a:ext uri="{FF2B5EF4-FFF2-40B4-BE49-F238E27FC236}">
                <a16:creationId xmlns:a16="http://schemas.microsoft.com/office/drawing/2014/main" id="{61D46244-B031-4A2C-8896-47DA3B286BB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6024" y="509575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644936B-9B97-4E27-9A50-4F9D42D4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603338-C707-4E98-A568-22F112A7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90872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6524EE-BED5-439E-B232-11F7FEFE7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18" y="527434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16" name="Straight Connector 34">
            <a:extLst>
              <a:ext uri="{FF2B5EF4-FFF2-40B4-BE49-F238E27FC236}">
                <a16:creationId xmlns:a16="http://schemas.microsoft.com/office/drawing/2014/main" id="{B4502EC3-2536-4AFA-99DD-B7F91ED3ECF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457724" y="541483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Straight Connector 35">
            <a:extLst>
              <a:ext uri="{FF2B5EF4-FFF2-40B4-BE49-F238E27FC236}">
                <a16:creationId xmlns:a16="http://schemas.microsoft.com/office/drawing/2014/main" id="{E9DD7A4D-9BDD-4383-9036-BBE10D47947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765699" y="540848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Straight Connector 36">
            <a:extLst>
              <a:ext uri="{FF2B5EF4-FFF2-40B4-BE49-F238E27FC236}">
                <a16:creationId xmlns:a16="http://schemas.microsoft.com/office/drawing/2014/main" id="{E3BA7A45-6C78-4957-B20D-40FBBFE6E13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068911" y="541483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9" name="Straight Connector 37">
            <a:extLst>
              <a:ext uri="{FF2B5EF4-FFF2-40B4-BE49-F238E27FC236}">
                <a16:creationId xmlns:a16="http://schemas.microsoft.com/office/drawing/2014/main" id="{47E6095B-057D-477F-855E-BD3B6BD057A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75299" y="540848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Connector 38">
            <a:extLst>
              <a:ext uri="{FF2B5EF4-FFF2-40B4-BE49-F238E27FC236}">
                <a16:creationId xmlns:a16="http://schemas.microsoft.com/office/drawing/2014/main" id="{20171296-071C-4633-96E9-C798DCBC8C3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92005" y="542674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1" name="Straight Connector 39">
            <a:extLst>
              <a:ext uri="{FF2B5EF4-FFF2-40B4-BE49-F238E27FC236}">
                <a16:creationId xmlns:a16="http://schemas.microsoft.com/office/drawing/2014/main" id="{045B1552-86F3-40E0-9708-C3834C2497A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98393" y="542039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2" name="Straight Connector 40">
            <a:extLst>
              <a:ext uri="{FF2B5EF4-FFF2-40B4-BE49-F238E27FC236}">
                <a16:creationId xmlns:a16="http://schemas.microsoft.com/office/drawing/2014/main" id="{5A91E0BB-286D-430E-A3DB-65E7D3365A4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01605" y="542674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Connector 41">
            <a:extLst>
              <a:ext uri="{FF2B5EF4-FFF2-40B4-BE49-F238E27FC236}">
                <a16:creationId xmlns:a16="http://schemas.microsoft.com/office/drawing/2014/main" id="{22A234CB-B07C-484D-9DD9-92529B0C2DA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09580" y="542039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963F8-0649-4796-A6C0-C8057A966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18" y="5587083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25" name="Straight Connector 44">
            <a:extLst>
              <a:ext uri="{FF2B5EF4-FFF2-40B4-BE49-F238E27FC236}">
                <a16:creationId xmlns:a16="http://schemas.microsoft.com/office/drawing/2014/main" id="{69894CE8-EC4C-4468-9D28-10E30BDBD33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457724" y="572757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6" name="Straight Connector 45">
            <a:extLst>
              <a:ext uri="{FF2B5EF4-FFF2-40B4-BE49-F238E27FC236}">
                <a16:creationId xmlns:a16="http://schemas.microsoft.com/office/drawing/2014/main" id="{42FD70F0-8B0B-4F1F-AF89-29ADCD8957B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766493" y="572202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7" name="Straight Connector 46">
            <a:extLst>
              <a:ext uri="{FF2B5EF4-FFF2-40B4-BE49-F238E27FC236}">
                <a16:creationId xmlns:a16="http://schemas.microsoft.com/office/drawing/2014/main" id="{170C2E47-186A-4877-8407-7E0082A4EA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068911" y="572757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8" name="Straight Connector 47">
            <a:extLst>
              <a:ext uri="{FF2B5EF4-FFF2-40B4-BE49-F238E27FC236}">
                <a16:creationId xmlns:a16="http://schemas.microsoft.com/office/drawing/2014/main" id="{108CCB07-5A4B-498F-9413-9FD057CDD7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76093" y="572202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9" name="Straight Connector 48">
            <a:extLst>
              <a:ext uri="{FF2B5EF4-FFF2-40B4-BE49-F238E27FC236}">
                <a16:creationId xmlns:a16="http://schemas.microsoft.com/office/drawing/2014/main" id="{E3AA1705-E7EF-4710-9C4C-478D8374B7F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91211" y="574027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0" name="Straight Connector 49">
            <a:extLst>
              <a:ext uri="{FF2B5EF4-FFF2-40B4-BE49-F238E27FC236}">
                <a16:creationId xmlns:a16="http://schemas.microsoft.com/office/drawing/2014/main" id="{915F9AFF-C9D8-4B1E-96D4-CBBEBE7E20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97599" y="573392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1" name="Straight Connector 50">
            <a:extLst>
              <a:ext uri="{FF2B5EF4-FFF2-40B4-BE49-F238E27FC236}">
                <a16:creationId xmlns:a16="http://schemas.microsoft.com/office/drawing/2014/main" id="{11BCAAF2-0E7B-4E5D-9BA8-2C6B8D8AD47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00811" y="574027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2" name="Straight Connector 51">
            <a:extLst>
              <a:ext uri="{FF2B5EF4-FFF2-40B4-BE49-F238E27FC236}">
                <a16:creationId xmlns:a16="http://schemas.microsoft.com/office/drawing/2014/main" id="{C55E4BB7-22DA-4DB0-9EAF-639E2CCA5B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08786" y="573392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749DA0B-D002-4FA2-8C6C-FE0014380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355" y="5925220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34" name="Straight Connector 54">
            <a:extLst>
              <a:ext uri="{FF2B5EF4-FFF2-40B4-BE49-F238E27FC236}">
                <a16:creationId xmlns:a16="http://schemas.microsoft.com/office/drawing/2014/main" id="{AC84ACE7-1125-47C6-B55B-263360EE123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467249" y="606571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5" name="Straight Connector 55">
            <a:extLst>
              <a:ext uri="{FF2B5EF4-FFF2-40B4-BE49-F238E27FC236}">
                <a16:creationId xmlns:a16="http://schemas.microsoft.com/office/drawing/2014/main" id="{B3CAC9B7-3321-46B4-A7C1-3248838AA9B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774430" y="606015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6" name="Straight Connector 56">
            <a:extLst>
              <a:ext uri="{FF2B5EF4-FFF2-40B4-BE49-F238E27FC236}">
                <a16:creationId xmlns:a16="http://schemas.microsoft.com/office/drawing/2014/main" id="{B3220F31-3E02-43C3-BDF4-A0A838B8F76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076849" y="606571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7" name="Straight Connector 57">
            <a:extLst>
              <a:ext uri="{FF2B5EF4-FFF2-40B4-BE49-F238E27FC236}">
                <a16:creationId xmlns:a16="http://schemas.microsoft.com/office/drawing/2014/main" id="{18DEE94E-59A5-4F22-B5DB-891F74CD4FF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84030" y="606015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8" name="Straight Connector 58">
            <a:extLst>
              <a:ext uri="{FF2B5EF4-FFF2-40B4-BE49-F238E27FC236}">
                <a16:creationId xmlns:a16="http://schemas.microsoft.com/office/drawing/2014/main" id="{147C8733-8D45-4B5C-9EAA-E1A72D174AF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99149" y="607841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9" name="Straight Connector 59">
            <a:extLst>
              <a:ext uri="{FF2B5EF4-FFF2-40B4-BE49-F238E27FC236}">
                <a16:creationId xmlns:a16="http://schemas.microsoft.com/office/drawing/2014/main" id="{87E4A3C9-FEEB-4B20-BBC2-7D79A06C87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07124" y="607206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0" name="Straight Connector 60">
            <a:extLst>
              <a:ext uri="{FF2B5EF4-FFF2-40B4-BE49-F238E27FC236}">
                <a16:creationId xmlns:a16="http://schemas.microsoft.com/office/drawing/2014/main" id="{E3C6B67A-3BDA-4A43-8587-E67205EDDF5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0336" y="607841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1" name="Straight Connector 61">
            <a:extLst>
              <a:ext uri="{FF2B5EF4-FFF2-40B4-BE49-F238E27FC236}">
                <a16:creationId xmlns:a16="http://schemas.microsoft.com/office/drawing/2014/main" id="{B6271E02-929D-4DED-BA72-2EEF53D229E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16724" y="607206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207F5771-E939-440D-9138-2B386A53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5252120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8243" name="Straight Connector 64">
            <a:extLst>
              <a:ext uri="{FF2B5EF4-FFF2-40B4-BE49-F238E27FC236}">
                <a16:creationId xmlns:a16="http://schemas.microsoft.com/office/drawing/2014/main" id="{8D8FB18E-3AAA-4E56-AE44-FFD8C48888C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16899" y="541166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4" name="Straight Connector 65">
            <a:extLst>
              <a:ext uri="{FF2B5EF4-FFF2-40B4-BE49-F238E27FC236}">
                <a16:creationId xmlns:a16="http://schemas.microsoft.com/office/drawing/2014/main" id="{FDBECDB9-D1FE-4083-802A-F781D6F1429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17730" y="541563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5" name="Straight Connector 66">
            <a:extLst>
              <a:ext uri="{FF2B5EF4-FFF2-40B4-BE49-F238E27FC236}">
                <a16:creationId xmlns:a16="http://schemas.microsoft.com/office/drawing/2014/main" id="{A3AB55C5-52E4-4645-AD5A-FEA55798A3C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2055" y="541563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6603F04-E712-4599-8986-A54C39FD9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5556920"/>
            <a:ext cx="1189038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8247" name="Straight Connector 68">
            <a:extLst>
              <a:ext uri="{FF2B5EF4-FFF2-40B4-BE49-F238E27FC236}">
                <a16:creationId xmlns:a16="http://schemas.microsoft.com/office/drawing/2014/main" id="{E7F0EF03-C9D9-4A73-8F99-2AC17470043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21661" y="570217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8" name="Straight Connector 69">
            <a:extLst>
              <a:ext uri="{FF2B5EF4-FFF2-40B4-BE49-F238E27FC236}">
                <a16:creationId xmlns:a16="http://schemas.microsoft.com/office/drawing/2014/main" id="{F111D6AC-2CE6-43D9-B4BD-00E7CA2958C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22493" y="570614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9" name="Straight Connector 70">
            <a:extLst>
              <a:ext uri="{FF2B5EF4-FFF2-40B4-BE49-F238E27FC236}">
                <a16:creationId xmlns:a16="http://schemas.microsoft.com/office/drawing/2014/main" id="{22B94D6F-C707-4B3D-9EAF-8043AD58DA5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6818" y="570614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5FCC86F1-362D-44D8-9B7F-420547C18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518" y="5887120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8251" name="Straight Connector 72">
            <a:extLst>
              <a:ext uri="{FF2B5EF4-FFF2-40B4-BE49-F238E27FC236}">
                <a16:creationId xmlns:a16="http://schemas.microsoft.com/office/drawing/2014/main" id="{9F894ED5-027F-4BFA-B18F-4F71E93E0AB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43886" y="600221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52" name="Straight Connector 73">
            <a:extLst>
              <a:ext uri="{FF2B5EF4-FFF2-40B4-BE49-F238E27FC236}">
                <a16:creationId xmlns:a16="http://schemas.microsoft.com/office/drawing/2014/main" id="{41B6D6C9-4253-41FC-ABF9-EF9AF6C494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31224" y="603555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53" name="Straight Connector 74">
            <a:extLst>
              <a:ext uri="{FF2B5EF4-FFF2-40B4-BE49-F238E27FC236}">
                <a16:creationId xmlns:a16="http://schemas.microsoft.com/office/drawing/2014/main" id="{BA9BAC6F-5B50-4CDD-9916-6710F3E257B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43961" y="603555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4" name="TextBox 75">
            <a:extLst>
              <a:ext uri="{FF2B5EF4-FFF2-40B4-BE49-F238E27FC236}">
                <a16:creationId xmlns:a16="http://schemas.microsoft.com/office/drawing/2014/main" id="{CFD5AB4F-25EF-4889-80CD-23C369A5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833446"/>
            <a:ext cx="354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Accessed by T1, T2, T3, T4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734E24-7B38-4334-898E-8A0BB4F84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A8BD94E-CCA6-497F-B5CA-61D69D05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380" y="494732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4A4FAEE-8079-490A-9D81-396CCBDC2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180" y="494732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2F18808-CF47-4E70-8640-12D239483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980" y="494732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259" name="Straight Arrow Connector 87">
            <a:extLst>
              <a:ext uri="{FF2B5EF4-FFF2-40B4-BE49-F238E27FC236}">
                <a16:creationId xmlns:a16="http://schemas.microsoft.com/office/drawing/2014/main" id="{E1D2259A-9C04-4A8D-8B47-0AD92460723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6518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60" name="Straight Arrow Connector 89">
            <a:extLst>
              <a:ext uri="{FF2B5EF4-FFF2-40B4-BE49-F238E27FC236}">
                <a16:creationId xmlns:a16="http://schemas.microsoft.com/office/drawing/2014/main" id="{3EB2F35E-F5B9-43DC-9946-296E4E59D8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0580" y="5099720"/>
            <a:ext cx="2286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6D120D47-9607-412C-8EBD-C7D4C0EA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D7AD5EB-139E-4176-8C7C-9441626EF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F0D795-0C5E-410B-A4B0-FFF3E47BC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75759DE-14FC-4628-9484-813F10F1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A41A3BB-BF30-4726-98C4-CFA02AB7B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38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7DB34F7-80D0-4B04-A1DE-50D6A5255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380" y="90872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2BEE73F-C1C3-4434-B47A-1126EFCA8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38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68" name="Straight Arrow Connector 88">
            <a:extLst>
              <a:ext uri="{FF2B5EF4-FFF2-40B4-BE49-F238E27FC236}">
                <a16:creationId xmlns:a16="http://schemas.microsoft.com/office/drawing/2014/main" id="{6F29234C-D11C-4E5A-AC33-E343FEB9062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6998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79706DD-20AB-4EE4-B801-D4C765026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38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4A1D1AA-839E-4E52-9FE3-F2D545106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38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DE0FA15-9902-44B1-AE3B-5D8EA579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38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624E503-42D1-4C40-AD48-3FBEB418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38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FE367C4-2F1B-4303-846E-F3E16A443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18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373D4AE-50CF-43D0-BFCC-BE1B2B267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180" y="90872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15865AC-EA07-41C4-BD09-D80DA52F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18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76" name="Straight Arrow Connector 103">
            <a:extLst>
              <a:ext uri="{FF2B5EF4-FFF2-40B4-BE49-F238E27FC236}">
                <a16:creationId xmlns:a16="http://schemas.microsoft.com/office/drawing/2014/main" id="{C431D337-9796-461E-BD18-4D306802432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7478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05599D9-8EF8-4153-ABCA-BEDFF7618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18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DAA05C3-DB7D-4BD9-9510-AAB9038CA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18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AF00BF5-2631-4E5E-A8DF-0564255F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18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F63301D-D95A-456D-9894-4CF82E3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18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8F06E37-952A-4CD8-93C2-978C6969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98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622231A-78F7-46F0-9872-3276193B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980" y="90872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85AE081-8D0C-4C64-9D1C-FEB3FC22D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98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84" name="Straight Arrow Connector 111">
            <a:extLst>
              <a:ext uri="{FF2B5EF4-FFF2-40B4-BE49-F238E27FC236}">
                <a16:creationId xmlns:a16="http://schemas.microsoft.com/office/drawing/2014/main" id="{FCDA4B30-8A4F-478F-84CE-A87D84A9065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7958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C5F85E1-D32C-46D1-B403-BE47EE7F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98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256280B-B5A6-4C94-A893-060C329F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98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BEC2F9E-4B95-4A8E-A853-142C6B16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98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0BFFD3D-A55B-48F8-8A1B-EE4365EE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98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89" name="TextBox 75">
            <a:extLst>
              <a:ext uri="{FF2B5EF4-FFF2-40B4-BE49-F238E27FC236}">
                <a16:creationId xmlns:a16="http://schemas.microsoft.com/office/drawing/2014/main" id="{64CE08B9-312E-4CF3-B16E-D7B0800F278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127105" y="1813595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</a:rPr>
              <a:t>Accessed by T1</a:t>
            </a:r>
          </a:p>
        </p:txBody>
      </p:sp>
      <p:sp>
        <p:nvSpPr>
          <p:cNvPr id="8290" name="TextBox 75">
            <a:extLst>
              <a:ext uri="{FF2B5EF4-FFF2-40B4-BE49-F238E27FC236}">
                <a16:creationId xmlns:a16="http://schemas.microsoft.com/office/drawing/2014/main" id="{80EE6FF7-95FF-4EBB-97B8-CDEC4D04813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431905" y="1813595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</a:rPr>
              <a:t>Accessed by T2</a:t>
            </a:r>
          </a:p>
        </p:txBody>
      </p:sp>
      <p:sp>
        <p:nvSpPr>
          <p:cNvPr id="8291" name="TextBox 75">
            <a:extLst>
              <a:ext uri="{FF2B5EF4-FFF2-40B4-BE49-F238E27FC236}">
                <a16:creationId xmlns:a16="http://schemas.microsoft.com/office/drawing/2014/main" id="{4BDBEEEA-146D-40F1-BA6B-831AEA8AFC6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736705" y="1813595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</a:rPr>
              <a:t>Accessed by T3</a:t>
            </a:r>
          </a:p>
        </p:txBody>
      </p:sp>
      <p:sp>
        <p:nvSpPr>
          <p:cNvPr id="8292" name="TextBox 75">
            <a:extLst>
              <a:ext uri="{FF2B5EF4-FFF2-40B4-BE49-F238E27FC236}">
                <a16:creationId xmlns:a16="http://schemas.microsoft.com/office/drawing/2014/main" id="{09DD9321-77B1-42AF-A170-114937581A1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041505" y="1813595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</a:rPr>
              <a:t>Accessed by T4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FC07BC-0254-F34D-97C7-B9A44EEA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Data Reuse in Matrix Multiplication (Revisited)</a:t>
            </a:r>
            <a:endParaRPr lang="en-US" sz="3600" dirty="0"/>
          </a:p>
        </p:txBody>
      </p:sp>
      <p:sp>
        <p:nvSpPr>
          <p:cNvPr id="118" name="TextBox 1">
            <a:extLst>
              <a:ext uri="{FF2B5EF4-FFF2-40B4-BE49-F238E27FC236}">
                <a16:creationId xmlns:a16="http://schemas.microsoft.com/office/drawing/2014/main" id="{62861482-8FC1-D84A-8B8B-FF41839B3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98290"/>
            <a:ext cx="3350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Reuse of row data in 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205A15-8168-4653-A513-A80690692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80" y="494732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3E8B4-813F-0B4D-8954-F6B8B14D4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1C2D91F-7935-9144-A384-71F345EFBD20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4651D410-638F-4E32-8DBF-25E48C2D3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907" y="3429000"/>
            <a:ext cx="2647950" cy="2819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21" name="Text Placeholder 235">
            <a:extLst>
              <a:ext uri="{FF2B5EF4-FFF2-40B4-BE49-F238E27FC236}">
                <a16:creationId xmlns:a16="http://schemas.microsoft.com/office/drawing/2014/main" id="{E54E1051-EBE3-44C1-90C6-F62651FBB3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0041" y="999776"/>
            <a:ext cx="4075112" cy="4570413"/>
          </a:xfrm>
        </p:spPr>
        <p:txBody>
          <a:bodyPr/>
          <a:lstStyle/>
          <a:p>
            <a:r>
              <a:rPr lang="en-US" altLang="en-US" dirty="0"/>
              <a:t>Only four elements of M and four elements of N are needed to calculate one step for a 16-element tile of 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38085F-C474-4A1B-83C5-F5873290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907479"/>
            <a:ext cx="3240087" cy="2743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C59E88-8A3E-43C4-9FDF-67A43622F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4869160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224" name="Straight Connector 21">
            <a:extLst>
              <a:ext uri="{FF2B5EF4-FFF2-40B4-BE49-F238E27FC236}">
                <a16:creationId xmlns:a16="http://schemas.microsoft.com/office/drawing/2014/main" id="{16A20545-1C61-419B-9274-028F0089636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05983" y="501362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Straight Connector 22">
            <a:extLst>
              <a:ext uri="{FF2B5EF4-FFF2-40B4-BE49-F238E27FC236}">
                <a16:creationId xmlns:a16="http://schemas.microsoft.com/office/drawing/2014/main" id="{D3B24BF6-B012-4043-9141-5744CDEB5D5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06814" y="501759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Straight Connector 23">
            <a:extLst>
              <a:ext uri="{FF2B5EF4-FFF2-40B4-BE49-F238E27FC236}">
                <a16:creationId xmlns:a16="http://schemas.microsoft.com/office/drawing/2014/main" id="{0FEBD7BE-66C2-4DCD-BFDC-394B73FFE8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19552" y="501759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9471798-6C2C-4EBF-B0A6-138318190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48691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0AB1D9-3088-4FAD-8C5B-2F0200A44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11916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E160C0-A604-436D-B216-5A609FDFE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886841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20836FA-30FA-40CA-9C10-C7D98712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5173960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231" name="Straight Connector 64">
            <a:extLst>
              <a:ext uri="{FF2B5EF4-FFF2-40B4-BE49-F238E27FC236}">
                <a16:creationId xmlns:a16="http://schemas.microsoft.com/office/drawing/2014/main" id="{D78CCAE9-43CC-4E0A-AEE1-BE968A32D36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00427" y="533350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Connector 65">
            <a:extLst>
              <a:ext uri="{FF2B5EF4-FFF2-40B4-BE49-F238E27FC236}">
                <a16:creationId xmlns:a16="http://schemas.microsoft.com/office/drawing/2014/main" id="{FF97335B-C922-492A-9E4D-3C3E91B35A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01258" y="533747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Connector 66">
            <a:extLst>
              <a:ext uri="{FF2B5EF4-FFF2-40B4-BE49-F238E27FC236}">
                <a16:creationId xmlns:a16="http://schemas.microsoft.com/office/drawing/2014/main" id="{96099AEE-1500-424E-8FF0-420248E267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15583" y="533747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A786F11-38D6-4053-AFE2-23C2BE91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5478760"/>
            <a:ext cx="1189038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235" name="Straight Connector 68">
            <a:extLst>
              <a:ext uri="{FF2B5EF4-FFF2-40B4-BE49-F238E27FC236}">
                <a16:creationId xmlns:a16="http://schemas.microsoft.com/office/drawing/2014/main" id="{E1BB2379-9D13-4AB7-9929-2315398F380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05189" y="562401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Straight Connector 69">
            <a:extLst>
              <a:ext uri="{FF2B5EF4-FFF2-40B4-BE49-F238E27FC236}">
                <a16:creationId xmlns:a16="http://schemas.microsoft.com/office/drawing/2014/main" id="{8BCCD7E5-71B6-454C-8C64-099C573B9F2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06021" y="562798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Connector 70">
            <a:extLst>
              <a:ext uri="{FF2B5EF4-FFF2-40B4-BE49-F238E27FC236}">
                <a16:creationId xmlns:a16="http://schemas.microsoft.com/office/drawing/2014/main" id="{EF92B735-65A7-422C-A82C-8C76E6BDA3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20346" y="562798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CC5E834F-1AC9-42DC-AEF2-1008E275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046" y="5808960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239" name="Straight Connector 72">
            <a:extLst>
              <a:ext uri="{FF2B5EF4-FFF2-40B4-BE49-F238E27FC236}">
                <a16:creationId xmlns:a16="http://schemas.microsoft.com/office/drawing/2014/main" id="{AF7F7735-96F6-4047-8710-55566AD61F8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27414" y="592405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0" name="Straight Connector 73">
            <a:extLst>
              <a:ext uri="{FF2B5EF4-FFF2-40B4-BE49-F238E27FC236}">
                <a16:creationId xmlns:a16="http://schemas.microsoft.com/office/drawing/2014/main" id="{A59F8F95-65F8-49A1-8C36-DE5E689A1AB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14752" y="595739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1" name="Straight Connector 74">
            <a:extLst>
              <a:ext uri="{FF2B5EF4-FFF2-40B4-BE49-F238E27FC236}">
                <a16:creationId xmlns:a16="http://schemas.microsoft.com/office/drawing/2014/main" id="{5B3E138E-80BC-4C21-8854-4166BBBEFF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27489" y="595739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9F485839-FC4F-430C-87C5-742FAE144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14964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BBB1018-6750-4ABD-B7EA-5B72A681E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48691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9D188A5-98B7-44B4-8B91-AD1CF4E5E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48691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338C64-38A0-4F47-9D89-9429B530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48691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246" name="Straight Arrow Connector 87">
            <a:extLst>
              <a:ext uri="{FF2B5EF4-FFF2-40B4-BE49-F238E27FC236}">
                <a16:creationId xmlns:a16="http://schemas.microsoft.com/office/drawing/2014/main" id="{253143E9-5A29-40DD-B7B3-AAA50801CAC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748709" y="2106041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DA23FE16-85A4-4E2F-A624-04126BC12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18012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4247453-D1CC-4F49-9321-C2072C0B6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21060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4006C2A-3B9D-43DE-AD89-F02EE2B86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24108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3D398AD-A02B-47CB-9B8F-BCBBAECDD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27156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B41659-8A31-4442-AE89-17F045396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11916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1DAB00-F3A3-4ED5-881B-67C579969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886841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4099584-0D52-4E3E-818E-FB79686F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14964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54" name="Straight Arrow Connector 88">
            <a:extLst>
              <a:ext uri="{FF2B5EF4-FFF2-40B4-BE49-F238E27FC236}">
                <a16:creationId xmlns:a16="http://schemas.microsoft.com/office/drawing/2014/main" id="{78A4E09D-8D51-40A2-A03D-494443E7FB3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53509" y="2106041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7CA11FD-5B4F-4648-8E04-8F44D3D6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18012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45F687F-E673-4116-930B-651CDF45D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21060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F998B1B-D94B-4A21-9B76-901BBCC52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24108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31C2F6C-95B9-4B9A-A576-0C871B172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27156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04BD24-6B43-487F-832E-F3FB2E6E5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11916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AAFA59E-FA96-4252-9413-C8BF1708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886841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F64D75F-4366-4808-91B6-9881912E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14964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62" name="Straight Arrow Connector 103">
            <a:extLst>
              <a:ext uri="{FF2B5EF4-FFF2-40B4-BE49-F238E27FC236}">
                <a16:creationId xmlns:a16="http://schemas.microsoft.com/office/drawing/2014/main" id="{71F0D41F-050F-4DD8-B93B-F6D1BBCCB7E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58309" y="2106041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41F2CD2-75AF-4131-9D46-F250C2E3C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18012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BA77439-391C-4D6B-8D9D-D92C9A25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21060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4C67D29-2E80-472E-91B4-EDD60E322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24108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9D20903-550D-480C-98E8-21D53B015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27156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3D7BE6A-E8F9-4FAA-881F-8EB9E9C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11916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5AD1107-E13F-4A05-A5A6-8184CBE5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886841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AC8632-F551-42D3-847F-0C2616825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14964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70" name="Straight Arrow Connector 111">
            <a:extLst>
              <a:ext uri="{FF2B5EF4-FFF2-40B4-BE49-F238E27FC236}">
                <a16:creationId xmlns:a16="http://schemas.microsoft.com/office/drawing/2014/main" id="{E33184E9-C1DC-48D2-894C-C6B8DC81ED3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63109" y="2106041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174466D-AFDA-4141-8337-DFE0268E2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18012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3E662E8-A729-47FF-850F-97475EFE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21060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51E5951-E7FB-42C9-8739-3C978987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24108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9E1F096-CB00-4A64-9D8C-C9AAA696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2715641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20A8D5B-DF47-4A40-8EAA-474DA57C8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907" y="481012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76" name="Straight Connector 170">
            <a:extLst>
              <a:ext uri="{FF2B5EF4-FFF2-40B4-BE49-F238E27FC236}">
                <a16:creationId xmlns:a16="http://schemas.microsoft.com/office/drawing/2014/main" id="{BEFDED5A-9C42-4D78-883F-19859859FB9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73213" y="49506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7" name="Straight Connector 171">
            <a:extLst>
              <a:ext uri="{FF2B5EF4-FFF2-40B4-BE49-F238E27FC236}">
                <a16:creationId xmlns:a16="http://schemas.microsoft.com/office/drawing/2014/main" id="{76B2C981-ADA7-41F5-A984-2B4EA725E5A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81188" y="49442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8" name="Straight Connector 172">
            <a:extLst>
              <a:ext uri="{FF2B5EF4-FFF2-40B4-BE49-F238E27FC236}">
                <a16:creationId xmlns:a16="http://schemas.microsoft.com/office/drawing/2014/main" id="{6DA1DA57-2996-47DA-98C5-19D17B9694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84401" y="49506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9" name="Straight Connector 173">
            <a:extLst>
              <a:ext uri="{FF2B5EF4-FFF2-40B4-BE49-F238E27FC236}">
                <a16:creationId xmlns:a16="http://schemas.microsoft.com/office/drawing/2014/main" id="{C82D1836-FC08-4FD2-9842-3A544CD60F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90788" y="49442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0" name="Straight Connector 174">
            <a:extLst>
              <a:ext uri="{FF2B5EF4-FFF2-40B4-BE49-F238E27FC236}">
                <a16:creationId xmlns:a16="http://schemas.microsoft.com/office/drawing/2014/main" id="{7D2980A4-7EE1-4DDD-A525-3220F7274CA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07495" y="49625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1" name="Straight Connector 175">
            <a:extLst>
              <a:ext uri="{FF2B5EF4-FFF2-40B4-BE49-F238E27FC236}">
                <a16:creationId xmlns:a16="http://schemas.microsoft.com/office/drawing/2014/main" id="{36EBA83E-65F6-449A-B98C-C12783A5FA6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3882" y="49561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2" name="Straight Connector 176">
            <a:extLst>
              <a:ext uri="{FF2B5EF4-FFF2-40B4-BE49-F238E27FC236}">
                <a16:creationId xmlns:a16="http://schemas.microsoft.com/office/drawing/2014/main" id="{C38064D0-2199-4473-84FA-9BDE5820A6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17095" y="49625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3" name="Straight Connector 177">
            <a:extLst>
              <a:ext uri="{FF2B5EF4-FFF2-40B4-BE49-F238E27FC236}">
                <a16:creationId xmlns:a16="http://schemas.microsoft.com/office/drawing/2014/main" id="{2D108440-0E3B-4039-A7B3-32F5EDE815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25070" y="49561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CED7249-7116-4F32-9464-4F6F352DC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907" y="4797425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24E5D1E-E84F-4467-B657-F6A2CC85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145" y="512762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86" name="Straight Connector 180">
            <a:extLst>
              <a:ext uri="{FF2B5EF4-FFF2-40B4-BE49-F238E27FC236}">
                <a16:creationId xmlns:a16="http://schemas.microsoft.com/office/drawing/2014/main" id="{66755B74-ECE2-4ADD-9045-C854767B34A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68451" y="52681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7" name="Straight Connector 181">
            <a:extLst>
              <a:ext uri="{FF2B5EF4-FFF2-40B4-BE49-F238E27FC236}">
                <a16:creationId xmlns:a16="http://schemas.microsoft.com/office/drawing/2014/main" id="{ED10F47A-8153-4C62-A2D8-A2ACC9184A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76426" y="52617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8" name="Straight Connector 182">
            <a:extLst>
              <a:ext uri="{FF2B5EF4-FFF2-40B4-BE49-F238E27FC236}">
                <a16:creationId xmlns:a16="http://schemas.microsoft.com/office/drawing/2014/main" id="{E68B38A9-565C-4071-83F3-6F65401E7B0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79638" y="52681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9" name="Straight Connector 183">
            <a:extLst>
              <a:ext uri="{FF2B5EF4-FFF2-40B4-BE49-F238E27FC236}">
                <a16:creationId xmlns:a16="http://schemas.microsoft.com/office/drawing/2014/main" id="{A80B5C1F-6F6D-4755-A9FB-0A9D834C41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86026" y="52617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0" name="Straight Connector 184">
            <a:extLst>
              <a:ext uri="{FF2B5EF4-FFF2-40B4-BE49-F238E27FC236}">
                <a16:creationId xmlns:a16="http://schemas.microsoft.com/office/drawing/2014/main" id="{C97F0A5B-D416-455E-9393-0B41231B0E6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02732" y="52800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1" name="Straight Connector 185">
            <a:extLst>
              <a:ext uri="{FF2B5EF4-FFF2-40B4-BE49-F238E27FC236}">
                <a16:creationId xmlns:a16="http://schemas.microsoft.com/office/drawing/2014/main" id="{8D2F02CF-FB5D-40C8-B381-4B9A66ADCF7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09120" y="52736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2" name="Straight Connector 186">
            <a:extLst>
              <a:ext uri="{FF2B5EF4-FFF2-40B4-BE49-F238E27FC236}">
                <a16:creationId xmlns:a16="http://schemas.microsoft.com/office/drawing/2014/main" id="{B6C8B3FD-1FD2-4E18-8704-65E2F64545D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12332" y="52800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3" name="Straight Connector 187">
            <a:extLst>
              <a:ext uri="{FF2B5EF4-FFF2-40B4-BE49-F238E27FC236}">
                <a16:creationId xmlns:a16="http://schemas.microsoft.com/office/drawing/2014/main" id="{2F57EAE7-7712-4C6B-8399-E7143C1FEA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20307" y="52736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85AE925-AE49-42F4-9958-E9FD0166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145" y="5114925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076ADED-5479-4D64-A846-4D5DA4B87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145" y="5440363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96" name="Straight Connector 190">
            <a:extLst>
              <a:ext uri="{FF2B5EF4-FFF2-40B4-BE49-F238E27FC236}">
                <a16:creationId xmlns:a16="http://schemas.microsoft.com/office/drawing/2014/main" id="{6EB5B575-B6BE-4284-BD07-5D015E81F8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68451" y="55808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7" name="Straight Connector 191">
            <a:extLst>
              <a:ext uri="{FF2B5EF4-FFF2-40B4-BE49-F238E27FC236}">
                <a16:creationId xmlns:a16="http://schemas.microsoft.com/office/drawing/2014/main" id="{47D527ED-7B10-42F3-8755-D144C32BF69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77220" y="557530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8" name="Straight Connector 192">
            <a:extLst>
              <a:ext uri="{FF2B5EF4-FFF2-40B4-BE49-F238E27FC236}">
                <a16:creationId xmlns:a16="http://schemas.microsoft.com/office/drawing/2014/main" id="{871F5C4B-36C7-4098-9950-FBDFE5B7C27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79638" y="55808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9" name="Straight Connector 193">
            <a:extLst>
              <a:ext uri="{FF2B5EF4-FFF2-40B4-BE49-F238E27FC236}">
                <a16:creationId xmlns:a16="http://schemas.microsoft.com/office/drawing/2014/main" id="{563D5FBA-5FF2-4B2F-9B1F-31EB9EDDD97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86820" y="557530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0" name="Straight Connector 194">
            <a:extLst>
              <a:ext uri="{FF2B5EF4-FFF2-40B4-BE49-F238E27FC236}">
                <a16:creationId xmlns:a16="http://schemas.microsoft.com/office/drawing/2014/main" id="{84CD9F6E-D3E3-4EB9-AA8E-E4E70015001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01938" y="55935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1" name="Straight Connector 195">
            <a:extLst>
              <a:ext uri="{FF2B5EF4-FFF2-40B4-BE49-F238E27FC236}">
                <a16:creationId xmlns:a16="http://schemas.microsoft.com/office/drawing/2014/main" id="{CB37EF13-B849-4CA7-8CF6-7B69C1BC122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08326" y="558720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2" name="Straight Connector 196">
            <a:extLst>
              <a:ext uri="{FF2B5EF4-FFF2-40B4-BE49-F238E27FC236}">
                <a16:creationId xmlns:a16="http://schemas.microsoft.com/office/drawing/2014/main" id="{9C2A9BBA-DB82-4C7D-B834-E6C0EAB98F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11538" y="55935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3" name="Straight Connector 197">
            <a:extLst>
              <a:ext uri="{FF2B5EF4-FFF2-40B4-BE49-F238E27FC236}">
                <a16:creationId xmlns:a16="http://schemas.microsoft.com/office/drawing/2014/main" id="{806EFD6D-C483-4712-8321-CC65B1EE463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19513" y="558720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2D84A59-253C-464B-B1C2-CAA77A80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145" y="542925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04F9AEE-DB15-4BF5-8D49-DB5EF8DF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082" y="5778500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306" name="Straight Connector 200">
            <a:extLst>
              <a:ext uri="{FF2B5EF4-FFF2-40B4-BE49-F238E27FC236}">
                <a16:creationId xmlns:a16="http://schemas.microsoft.com/office/drawing/2014/main" id="{69314596-B96C-45F0-9155-BD42FA9602A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77976" y="59189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7" name="Straight Connector 201">
            <a:extLst>
              <a:ext uri="{FF2B5EF4-FFF2-40B4-BE49-F238E27FC236}">
                <a16:creationId xmlns:a16="http://schemas.microsoft.com/office/drawing/2014/main" id="{DD206C14-3E6E-4405-BED0-5E90C3FAAF1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85157" y="591343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8" name="Straight Connector 202">
            <a:extLst>
              <a:ext uri="{FF2B5EF4-FFF2-40B4-BE49-F238E27FC236}">
                <a16:creationId xmlns:a16="http://schemas.microsoft.com/office/drawing/2014/main" id="{EDA6B42D-78B8-4F44-9AB0-0492671929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87576" y="59189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9" name="Straight Connector 203">
            <a:extLst>
              <a:ext uri="{FF2B5EF4-FFF2-40B4-BE49-F238E27FC236}">
                <a16:creationId xmlns:a16="http://schemas.microsoft.com/office/drawing/2014/main" id="{7BB2C02A-1953-4948-8974-6C774211687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94757" y="591343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0" name="Straight Connector 204">
            <a:extLst>
              <a:ext uri="{FF2B5EF4-FFF2-40B4-BE49-F238E27FC236}">
                <a16:creationId xmlns:a16="http://schemas.microsoft.com/office/drawing/2014/main" id="{9A62321A-ADA8-4F31-BBF5-7B38DF589F2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09876" y="59316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1" name="Straight Connector 205">
            <a:extLst>
              <a:ext uri="{FF2B5EF4-FFF2-40B4-BE49-F238E27FC236}">
                <a16:creationId xmlns:a16="http://schemas.microsoft.com/office/drawing/2014/main" id="{FDC2569E-70EE-45D0-847F-8FB15717499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7851" y="592534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2" name="Straight Connector 206">
            <a:extLst>
              <a:ext uri="{FF2B5EF4-FFF2-40B4-BE49-F238E27FC236}">
                <a16:creationId xmlns:a16="http://schemas.microsoft.com/office/drawing/2014/main" id="{8DE105F9-FCD1-4AA9-8B27-914FBE29F8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21063" y="59316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3" name="Straight Connector 207">
            <a:extLst>
              <a:ext uri="{FF2B5EF4-FFF2-40B4-BE49-F238E27FC236}">
                <a16:creationId xmlns:a16="http://schemas.microsoft.com/office/drawing/2014/main" id="{1DB7398B-1570-4FF8-BD5B-0A957CB8025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27451" y="592534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FFD5F0C-FCA8-4C86-B36B-57A31D32B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082" y="5767388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315" name="Straight Arrow Connector 211">
            <a:extLst>
              <a:ext uri="{FF2B5EF4-FFF2-40B4-BE49-F238E27FC236}">
                <a16:creationId xmlns:a16="http://schemas.microsoft.com/office/drawing/2014/main" id="{8D5EAB82-C282-426F-B637-DA5A4EFEDF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1307" y="4953000"/>
            <a:ext cx="2286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6" name="Straight Arrow Connector 214">
            <a:extLst>
              <a:ext uri="{FF2B5EF4-FFF2-40B4-BE49-F238E27FC236}">
                <a16:creationId xmlns:a16="http://schemas.microsoft.com/office/drawing/2014/main" id="{0E23A63C-725C-4C87-9A5D-6A779DDF64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1307" y="52625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7" name="Straight Arrow Connector 215">
            <a:extLst>
              <a:ext uri="{FF2B5EF4-FFF2-40B4-BE49-F238E27FC236}">
                <a16:creationId xmlns:a16="http://schemas.microsoft.com/office/drawing/2014/main" id="{2FC705C2-454F-4330-A278-FE4F2EEFF1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1307" y="55673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8" name="Straight Arrow Connector 216">
            <a:extLst>
              <a:ext uri="{FF2B5EF4-FFF2-40B4-BE49-F238E27FC236}">
                <a16:creationId xmlns:a16="http://schemas.microsoft.com/office/drawing/2014/main" id="{8F45A80E-E941-46B4-B526-97B07DA6BC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1307" y="58721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19" name="TextBox 220">
            <a:extLst>
              <a:ext uri="{FF2B5EF4-FFF2-40B4-BE49-F238E27FC236}">
                <a16:creationId xmlns:a16="http://schemas.microsoft.com/office/drawing/2014/main" id="{14BC2401-2764-4072-9092-CF146EF0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707" y="3886200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C42F346-3D5D-4322-AD77-16000EC8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51739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9B8F3627-C1F8-4E4C-AB15-D45A58A2C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51739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27D91A1-2436-47D5-A6EB-111BC0BA5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51739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82DB317-28D5-4A7E-9601-9D3B6BAFD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51739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D0A0169-1B60-4470-B6D4-33F42A79A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51739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041441B-9936-4794-B807-F74F6E77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54787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BCE4A0F-204A-4E14-A8E8-2FFD7395D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54787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01A0724-9F2A-464F-AC66-99FE80227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54787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58A994E-F794-4BAB-BDDF-EF03FF567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54787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87B2B80-EAAE-4B14-930F-DE7F16F25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108" y="57835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AEFF9726-BFC6-4093-8E3A-6E4AFD42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08" y="57835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3ECC8415-40C2-491E-B83E-85366978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08" y="57835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2194069C-3AB2-493E-B088-9B8AF1F9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08" y="578356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0" name="Title 2">
            <a:extLst>
              <a:ext uri="{FF2B5EF4-FFF2-40B4-BE49-F238E27FC236}">
                <a16:creationId xmlns:a16="http://schemas.microsoft.com/office/drawing/2014/main" id="{C3E5BA91-E0F4-C942-9101-0157338EDCCD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Data Reuse in Matrix Multiplication: </a:t>
            </a:r>
          </a:p>
          <a:p>
            <a:r>
              <a:rPr lang="en-US" altLang="en-US" dirty="0"/>
              <a:t>Example 4x4 Output Tile</a:t>
            </a:r>
            <a:endParaRPr lang="en-US" dirty="0"/>
          </a:p>
        </p:txBody>
      </p:sp>
      <p:sp>
        <p:nvSpPr>
          <p:cNvPr id="125" name="TextBox 220">
            <a:extLst>
              <a:ext uri="{FF2B5EF4-FFF2-40B4-BE49-F238E27FC236}">
                <a16:creationId xmlns:a16="http://schemas.microsoft.com/office/drawing/2014/main" id="{80F4583C-F750-3344-AC00-8B6D2E5F9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313" y="477328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E6EF4-0411-9548-951B-652ECE086A4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E2F1D0F-8B88-45CA-9B90-3774E834A87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id="{344D6E9A-F022-8E47-828A-094FF6839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0872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Data Reuse in Matrix Multiplication (Revisited)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8106C92-692C-9D40-918C-1E9EB84CA475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Divergence-Free Mapping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1" y="908720"/>
            <a:ext cx="8568952" cy="5472534"/>
          </a:xfrm>
        </p:spPr>
        <p:txBody>
          <a:bodyPr>
            <a:normAutofit/>
          </a:bodyPr>
          <a:lstStyle/>
          <a:p>
            <a:r>
              <a:rPr lang="en-US" dirty="0"/>
              <a:t>All active threads belong to the same warp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00067" y="1799210"/>
            <a:ext cx="653445" cy="4356302"/>
          </a:xfrm>
          <a:prstGeom prst="rect">
            <a:avLst/>
          </a:prstGeom>
          <a:solidFill>
            <a:srgbClr val="FFD147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753513" y="1799210"/>
            <a:ext cx="653445" cy="4356302"/>
          </a:xfrm>
          <a:prstGeom prst="rect">
            <a:avLst/>
          </a:prstGeom>
          <a:solidFill>
            <a:srgbClr val="FF66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06958" y="1799210"/>
            <a:ext cx="653445" cy="4356302"/>
          </a:xfrm>
          <a:prstGeom prst="rect">
            <a:avLst/>
          </a:prstGeom>
          <a:solidFill>
            <a:srgbClr val="7AC96C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486286" y="1799210"/>
            <a:ext cx="653445" cy="4356302"/>
          </a:xfrm>
          <a:prstGeom prst="rect">
            <a:avLst/>
          </a:prstGeom>
          <a:solidFill>
            <a:srgbClr val="7AC96C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139731" y="1799210"/>
            <a:ext cx="653445" cy="4356302"/>
          </a:xfrm>
          <a:prstGeom prst="rect">
            <a:avLst/>
          </a:prstGeom>
          <a:solidFill>
            <a:srgbClr val="FFD147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793176" y="1799210"/>
            <a:ext cx="653445" cy="4356302"/>
          </a:xfrm>
          <a:prstGeom prst="rect">
            <a:avLst/>
          </a:prstGeom>
          <a:solidFill>
            <a:srgbClr val="FF66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446622" y="1799210"/>
            <a:ext cx="653445" cy="4356302"/>
          </a:xfrm>
          <a:prstGeom prst="rect">
            <a:avLst/>
          </a:prstGeom>
          <a:solidFill>
            <a:srgbClr val="7AC96C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32840" y="1799210"/>
            <a:ext cx="653445" cy="4356302"/>
          </a:xfrm>
          <a:prstGeom prst="rect">
            <a:avLst/>
          </a:prstGeom>
          <a:solidFill>
            <a:srgbClr val="FF66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0235" y="1556792"/>
            <a:ext cx="7441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Thread 0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32840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486286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139731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793176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446622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100067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5406958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753513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367294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713849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6060403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8020739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832840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0+16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486286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2139731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793176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446622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4100067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406958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15+31</a:t>
            </a: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753513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367294" y="3251311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6713849" y="3251311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6060403" y="3251311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8020739" y="3251311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832840" y="4340386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1486286" y="4340386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2139731" y="4340386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2793176" y="4340386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3446622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100067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5406958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753513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7367294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6713849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060403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8020739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832840" y="5429462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1486286" y="5429462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2139731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2793176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3446622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4100067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406958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4753513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7367294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6713849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6060403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8020739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>
            <a:off x="1123261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 flipH="1">
            <a:off x="1268471" y="2670470"/>
            <a:ext cx="4937143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>
            <a:off x="1776706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 flipH="1">
            <a:off x="1849311" y="2670470"/>
            <a:ext cx="5009748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" name="Line 68"/>
          <p:cNvSpPr>
            <a:spLocks noChangeShapeType="1"/>
          </p:cNvSpPr>
          <p:nvPr/>
        </p:nvSpPr>
        <p:spPr bwMode="auto">
          <a:xfrm>
            <a:off x="2430151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 flipH="1">
            <a:off x="2502756" y="2670470"/>
            <a:ext cx="5082353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>
            <a:off x="3083597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 flipH="1">
            <a:off x="3156202" y="2670470"/>
            <a:ext cx="5082353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5" name="Line 72"/>
          <p:cNvSpPr>
            <a:spLocks noChangeShapeType="1"/>
          </p:cNvSpPr>
          <p:nvPr/>
        </p:nvSpPr>
        <p:spPr bwMode="auto">
          <a:xfrm>
            <a:off x="3737042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6" name="Line 73"/>
          <p:cNvSpPr>
            <a:spLocks noChangeShapeType="1"/>
          </p:cNvSpPr>
          <p:nvPr/>
        </p:nvSpPr>
        <p:spPr bwMode="auto">
          <a:xfrm flipH="1">
            <a:off x="3882252" y="2670470"/>
            <a:ext cx="5009748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7" name="Line 74"/>
          <p:cNvSpPr>
            <a:spLocks noChangeShapeType="1"/>
          </p:cNvSpPr>
          <p:nvPr/>
        </p:nvSpPr>
        <p:spPr bwMode="auto">
          <a:xfrm>
            <a:off x="4390487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>
            <a:off x="1123261" y="3686941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9" name="Line 76"/>
          <p:cNvSpPr>
            <a:spLocks noChangeShapeType="1"/>
          </p:cNvSpPr>
          <p:nvPr/>
        </p:nvSpPr>
        <p:spPr bwMode="auto">
          <a:xfrm flipH="1">
            <a:off x="1268471" y="3686941"/>
            <a:ext cx="2323361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0" name="Line 77"/>
          <p:cNvSpPr>
            <a:spLocks noChangeShapeType="1"/>
          </p:cNvSpPr>
          <p:nvPr/>
        </p:nvSpPr>
        <p:spPr bwMode="auto">
          <a:xfrm>
            <a:off x="1776706" y="3686941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1" name="Line 78"/>
          <p:cNvSpPr>
            <a:spLocks noChangeShapeType="1"/>
          </p:cNvSpPr>
          <p:nvPr/>
        </p:nvSpPr>
        <p:spPr bwMode="auto">
          <a:xfrm flipH="1">
            <a:off x="1921916" y="3686941"/>
            <a:ext cx="2323361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2" name="Line 79"/>
          <p:cNvSpPr>
            <a:spLocks noChangeShapeType="1"/>
          </p:cNvSpPr>
          <p:nvPr/>
        </p:nvSpPr>
        <p:spPr bwMode="auto">
          <a:xfrm>
            <a:off x="1123261" y="4776016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3" name="Line 80"/>
          <p:cNvSpPr>
            <a:spLocks noChangeShapeType="1"/>
          </p:cNvSpPr>
          <p:nvPr/>
        </p:nvSpPr>
        <p:spPr bwMode="auto">
          <a:xfrm flipH="1">
            <a:off x="3301412" y="3686941"/>
            <a:ext cx="2395966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4" name="Text Box 81"/>
          <p:cNvSpPr txBox="1">
            <a:spLocks noChangeArrowheads="1"/>
          </p:cNvSpPr>
          <p:nvPr/>
        </p:nvSpPr>
        <p:spPr bwMode="auto">
          <a:xfrm>
            <a:off x="542420" y="3251311"/>
            <a:ext cx="320672" cy="43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542420" y="4340386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6" name="Text Box 83"/>
          <p:cNvSpPr txBox="1">
            <a:spLocks noChangeArrowheads="1"/>
          </p:cNvSpPr>
          <p:nvPr/>
        </p:nvSpPr>
        <p:spPr bwMode="auto">
          <a:xfrm>
            <a:off x="542420" y="542946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7" name="Line 84"/>
          <p:cNvSpPr>
            <a:spLocks noChangeShapeType="1"/>
          </p:cNvSpPr>
          <p:nvPr/>
        </p:nvSpPr>
        <p:spPr bwMode="auto">
          <a:xfrm>
            <a:off x="5043933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8" name="Line 85"/>
          <p:cNvSpPr>
            <a:spLocks noChangeShapeType="1"/>
          </p:cNvSpPr>
          <p:nvPr/>
        </p:nvSpPr>
        <p:spPr bwMode="auto">
          <a:xfrm>
            <a:off x="5697378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9" name="Line 86"/>
          <p:cNvSpPr>
            <a:spLocks noChangeShapeType="1"/>
          </p:cNvSpPr>
          <p:nvPr/>
        </p:nvSpPr>
        <p:spPr bwMode="auto">
          <a:xfrm>
            <a:off x="2430151" y="3686941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>
            <a:off x="3083597" y="3686941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1" name="Line 88"/>
          <p:cNvSpPr>
            <a:spLocks noChangeShapeType="1"/>
          </p:cNvSpPr>
          <p:nvPr/>
        </p:nvSpPr>
        <p:spPr bwMode="auto">
          <a:xfrm flipH="1">
            <a:off x="2647966" y="3686941"/>
            <a:ext cx="2323361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2" name="Line 89"/>
          <p:cNvSpPr>
            <a:spLocks noChangeShapeType="1"/>
          </p:cNvSpPr>
          <p:nvPr/>
        </p:nvSpPr>
        <p:spPr bwMode="auto">
          <a:xfrm>
            <a:off x="1776706" y="4776016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3" name="Line 90"/>
          <p:cNvSpPr>
            <a:spLocks noChangeShapeType="1"/>
          </p:cNvSpPr>
          <p:nvPr/>
        </p:nvSpPr>
        <p:spPr bwMode="auto">
          <a:xfrm flipH="1">
            <a:off x="1341076" y="4776016"/>
            <a:ext cx="1089076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4" name="Line 91"/>
          <p:cNvSpPr>
            <a:spLocks noChangeShapeType="1"/>
          </p:cNvSpPr>
          <p:nvPr/>
        </p:nvSpPr>
        <p:spPr bwMode="auto">
          <a:xfrm flipH="1">
            <a:off x="1921916" y="4776016"/>
            <a:ext cx="1161681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5" name="Text Box 92"/>
          <p:cNvSpPr txBox="1">
            <a:spLocks noChangeArrowheads="1"/>
          </p:cNvSpPr>
          <p:nvPr/>
        </p:nvSpPr>
        <p:spPr bwMode="auto">
          <a:xfrm>
            <a:off x="1413681" y="1556792"/>
            <a:ext cx="7441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Thread 1</a:t>
            </a:r>
          </a:p>
        </p:txBody>
      </p:sp>
      <p:sp>
        <p:nvSpPr>
          <p:cNvPr id="96" name="Text Box 93"/>
          <p:cNvSpPr txBox="1">
            <a:spLocks noChangeArrowheads="1"/>
          </p:cNvSpPr>
          <p:nvPr/>
        </p:nvSpPr>
        <p:spPr bwMode="auto">
          <a:xfrm>
            <a:off x="2067126" y="1556792"/>
            <a:ext cx="7441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Thread 2</a:t>
            </a:r>
          </a:p>
        </p:txBody>
      </p:sp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4644008" y="1556792"/>
            <a:ext cx="8210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Thread 14</a:t>
            </a:r>
          </a:p>
        </p:txBody>
      </p:sp>
      <p:sp>
        <p:nvSpPr>
          <p:cNvPr id="98" name="Text Box 95"/>
          <p:cNvSpPr txBox="1">
            <a:spLocks noChangeArrowheads="1"/>
          </p:cNvSpPr>
          <p:nvPr/>
        </p:nvSpPr>
        <p:spPr bwMode="auto">
          <a:xfrm>
            <a:off x="5334353" y="1556792"/>
            <a:ext cx="8210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Thread 15</a:t>
            </a:r>
          </a:p>
        </p:txBody>
      </p:sp>
      <p:sp>
        <p:nvSpPr>
          <p:cNvPr id="99" name="Text Box 87"/>
          <p:cNvSpPr txBox="1">
            <a:spLocks noChangeArrowheads="1"/>
          </p:cNvSpPr>
          <p:nvPr/>
        </p:nvSpPr>
        <p:spPr bwMode="auto">
          <a:xfrm rot="16200000">
            <a:off x="-180484" y="5085369"/>
            <a:ext cx="980168" cy="32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iterations</a:t>
            </a:r>
          </a:p>
        </p:txBody>
      </p:sp>
      <p:sp>
        <p:nvSpPr>
          <p:cNvPr id="100" name="Line 88"/>
          <p:cNvSpPr>
            <a:spLocks noChangeShapeType="1"/>
          </p:cNvSpPr>
          <p:nvPr/>
        </p:nvSpPr>
        <p:spPr bwMode="auto">
          <a:xfrm>
            <a:off x="469815" y="5075205"/>
            <a:ext cx="0" cy="72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" name="CuadroTexto 26">
            <a:extLst>
              <a:ext uri="{FF2B5EF4-FFF2-40B4-BE49-F238E27FC236}">
                <a16:creationId xmlns:a16="http://schemas.microsoft.com/office/drawing/2014/main" id="{9BBD14E6-7C12-094E-80BE-D5360A3E1470}"/>
              </a:ext>
            </a:extLst>
          </p:cNvPr>
          <p:cNvSpPr txBox="1"/>
          <p:nvPr/>
        </p:nvSpPr>
        <p:spPr>
          <a:xfrm>
            <a:off x="228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Slide credit: </a:t>
            </a:r>
            <a:r>
              <a:rPr lang="en-US" sz="800" dirty="0" err="1"/>
              <a:t>Hwu</a:t>
            </a:r>
            <a:r>
              <a:rPr lang="en-US" sz="800" dirty="0"/>
              <a:t> &amp; Kirk</a:t>
            </a:r>
          </a:p>
        </p:txBody>
      </p:sp>
      <p:sp>
        <p:nvSpPr>
          <p:cNvPr id="101" name="Text Box 93">
            <a:extLst>
              <a:ext uri="{FF2B5EF4-FFF2-40B4-BE49-F238E27FC236}">
                <a16:creationId xmlns:a16="http://schemas.microsoft.com/office/drawing/2014/main" id="{3F240E91-1B52-7843-A63A-BEDA2889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358" y="1503481"/>
            <a:ext cx="309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51099-56D5-A248-955B-F80C8ECF9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997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986DB92F-3BB4-4FB1-80CB-72E0F0616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429000"/>
            <a:ext cx="2647950" cy="2819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4" name="Text Placeholder 235">
            <a:extLst>
              <a:ext uri="{FF2B5EF4-FFF2-40B4-BE49-F238E27FC236}">
                <a16:creationId xmlns:a16="http://schemas.microsoft.com/office/drawing/2014/main" id="{531F277B-9DAB-422D-9CF6-0A227F2006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4075113" cy="4570413"/>
          </a:xfrm>
        </p:spPr>
        <p:txBody>
          <a:bodyPr/>
          <a:lstStyle/>
          <a:p>
            <a:r>
              <a:rPr lang="en-US" altLang="en-US" dirty="0"/>
              <a:t>The P output tile does not need to be square</a:t>
            </a:r>
          </a:p>
          <a:p>
            <a:r>
              <a:rPr lang="en-US" altLang="en-US" dirty="0"/>
              <a:t>For a 4x2 tile</a:t>
            </a:r>
          </a:p>
          <a:p>
            <a:pPr lvl="1"/>
            <a:r>
              <a:rPr lang="en-US" altLang="en-US" dirty="0"/>
              <a:t>4 elements of M and 2 elements of N are needed for each step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C4ECD6-D3CD-46CC-981C-07674D616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360" y="908720"/>
            <a:ext cx="3240088" cy="2743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0D34F3-BDD7-4C58-87A2-FBD0A4528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859808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47" name="Straight Connector 21">
            <a:extLst>
              <a:ext uri="{FF2B5EF4-FFF2-40B4-BE49-F238E27FC236}">
                <a16:creationId xmlns:a16="http://schemas.microsoft.com/office/drawing/2014/main" id="{D62FD7D9-851E-47C5-A5BD-B7772C19301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59475" y="5004271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68E8C49-C329-459B-A756-677F708A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8598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43EB59-011E-46FB-BFD2-A0796653C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A5037F-3A4B-47FD-90CB-26626E9DC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90872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F05555-D69A-4F1F-B690-2E6BFCF05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164608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52" name="Straight Connector 64">
            <a:extLst>
              <a:ext uri="{FF2B5EF4-FFF2-40B4-BE49-F238E27FC236}">
                <a16:creationId xmlns:a16="http://schemas.microsoft.com/office/drawing/2014/main" id="{7A0935D0-32E5-4366-ACFF-22C9B81D6FA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53919" y="532415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98E9749-A837-4CB1-8BA6-C9E24980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469408"/>
            <a:ext cx="1189038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254" name="Straight Connector 68">
            <a:extLst>
              <a:ext uri="{FF2B5EF4-FFF2-40B4-BE49-F238E27FC236}">
                <a16:creationId xmlns:a16="http://schemas.microsoft.com/office/drawing/2014/main" id="{769E7C96-0726-457A-88D6-C46C1AD4AAC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58681" y="561466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A512075-874E-416F-84D0-158AA4D58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799608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56" name="Straight Connector 72">
            <a:extLst>
              <a:ext uri="{FF2B5EF4-FFF2-40B4-BE49-F238E27FC236}">
                <a16:creationId xmlns:a16="http://schemas.microsoft.com/office/drawing/2014/main" id="{AF6C9B05-A327-444F-B72C-7C46309358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80906" y="591470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925E7891-23FD-40DA-BC0F-4BF7A0BAC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05AC73-206D-4C4E-9BD1-D86FE3065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48598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59" name="Straight Arrow Connector 87">
            <a:extLst>
              <a:ext uri="{FF2B5EF4-FFF2-40B4-BE49-F238E27FC236}">
                <a16:creationId xmlns:a16="http://schemas.microsoft.com/office/drawing/2014/main" id="{AF2E8EFC-BDBD-4BFC-8745-508C0DCD479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0876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6C3F7A42-F9C8-4814-8543-06BB2A614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B25C5C4-3345-4250-B43E-881A9F1AE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BB01006-217A-47FC-8454-C56BE11B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A131BC9-85CB-4C2E-8430-DDF06F078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096E54F-BE29-4D25-BFE9-7D742289B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D6A7C6F-8BC4-4CB2-AC9E-E3E6D51B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90872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FE3EE14-50CB-4180-B697-BD7E827B2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67" name="Straight Arrow Connector 88">
            <a:extLst>
              <a:ext uri="{FF2B5EF4-FFF2-40B4-BE49-F238E27FC236}">
                <a16:creationId xmlns:a16="http://schemas.microsoft.com/office/drawing/2014/main" id="{A765676E-7AD6-4430-9671-DA9DB83995B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1356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EDE3B93F-2D35-43B6-BEBB-EEDAA9A1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D1C1179-CA92-415F-B909-B654E52C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A9EA1FE-E137-4833-8C85-D0306FC4F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9A217D5-25E2-4E07-BE7F-5351E2CA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4F9FDC4-33D1-4C2D-9A11-A5F9C2D40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481012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73" name="Straight Connector 170">
            <a:extLst>
              <a:ext uri="{FF2B5EF4-FFF2-40B4-BE49-F238E27FC236}">
                <a16:creationId xmlns:a16="http://schemas.microsoft.com/office/drawing/2014/main" id="{53972FE5-B190-4A7B-A6C9-73D8F876DC1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9506" y="49506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Straight Connector 171">
            <a:extLst>
              <a:ext uri="{FF2B5EF4-FFF2-40B4-BE49-F238E27FC236}">
                <a16:creationId xmlns:a16="http://schemas.microsoft.com/office/drawing/2014/main" id="{980634F3-F013-48EF-9C03-51911CE1C47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07481" y="49442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Straight Connector 172">
            <a:extLst>
              <a:ext uri="{FF2B5EF4-FFF2-40B4-BE49-F238E27FC236}">
                <a16:creationId xmlns:a16="http://schemas.microsoft.com/office/drawing/2014/main" id="{DF33AB4D-A224-44B0-9C43-2ACB5982253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10694" y="49506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Straight Connector 173">
            <a:extLst>
              <a:ext uri="{FF2B5EF4-FFF2-40B4-BE49-F238E27FC236}">
                <a16:creationId xmlns:a16="http://schemas.microsoft.com/office/drawing/2014/main" id="{F7828FC3-FDEB-4D6B-AC88-34B8809689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7081" y="49442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Straight Connector 174">
            <a:extLst>
              <a:ext uri="{FF2B5EF4-FFF2-40B4-BE49-F238E27FC236}">
                <a16:creationId xmlns:a16="http://schemas.microsoft.com/office/drawing/2014/main" id="{00691E80-0BB4-4849-8A88-1044141865C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33788" y="49625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Straight Connector 175">
            <a:extLst>
              <a:ext uri="{FF2B5EF4-FFF2-40B4-BE49-F238E27FC236}">
                <a16:creationId xmlns:a16="http://schemas.microsoft.com/office/drawing/2014/main" id="{88C550F2-E2BE-47FF-8DD9-A73BC860EA7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40175" y="49561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Straight Connector 176">
            <a:extLst>
              <a:ext uri="{FF2B5EF4-FFF2-40B4-BE49-F238E27FC236}">
                <a16:creationId xmlns:a16="http://schemas.microsoft.com/office/drawing/2014/main" id="{46888AEA-21B4-4C30-9EA6-8FB4770A725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43388" y="49625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0" name="Straight Connector 177">
            <a:extLst>
              <a:ext uri="{FF2B5EF4-FFF2-40B4-BE49-F238E27FC236}">
                <a16:creationId xmlns:a16="http://schemas.microsoft.com/office/drawing/2014/main" id="{4B69EFD3-1CB3-40F5-8BCF-7193452F4D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51363" y="49561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0DE31F7-9CAF-4014-831A-2729686B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4797425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6BD7C94-10F8-44EB-A53B-2799BB10B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12762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83" name="Straight Connector 180">
            <a:extLst>
              <a:ext uri="{FF2B5EF4-FFF2-40B4-BE49-F238E27FC236}">
                <a16:creationId xmlns:a16="http://schemas.microsoft.com/office/drawing/2014/main" id="{B0A43058-B885-4F1B-A85C-24E0A0EDEA2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4744" y="52681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4" name="Straight Connector 181">
            <a:extLst>
              <a:ext uri="{FF2B5EF4-FFF2-40B4-BE49-F238E27FC236}">
                <a16:creationId xmlns:a16="http://schemas.microsoft.com/office/drawing/2014/main" id="{67A98797-B8DB-4A27-9556-9CC836BE4D4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02719" y="52617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5" name="Straight Connector 182">
            <a:extLst>
              <a:ext uri="{FF2B5EF4-FFF2-40B4-BE49-F238E27FC236}">
                <a16:creationId xmlns:a16="http://schemas.microsoft.com/office/drawing/2014/main" id="{C19ECC6C-5B3F-46B6-B6D7-51AD84F48C1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05931" y="52681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6" name="Straight Connector 183">
            <a:extLst>
              <a:ext uri="{FF2B5EF4-FFF2-40B4-BE49-F238E27FC236}">
                <a16:creationId xmlns:a16="http://schemas.microsoft.com/office/drawing/2014/main" id="{F973619C-9EC2-4151-91D6-2F70C8F445C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2319" y="52617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7" name="Straight Connector 184">
            <a:extLst>
              <a:ext uri="{FF2B5EF4-FFF2-40B4-BE49-F238E27FC236}">
                <a16:creationId xmlns:a16="http://schemas.microsoft.com/office/drawing/2014/main" id="{F10B8263-F5CB-4143-82E7-DA9AC812D9D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29025" y="52800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8" name="Straight Connector 185">
            <a:extLst>
              <a:ext uri="{FF2B5EF4-FFF2-40B4-BE49-F238E27FC236}">
                <a16:creationId xmlns:a16="http://schemas.microsoft.com/office/drawing/2014/main" id="{365FA4CC-FF60-4C0B-A427-BB2E02085B4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35413" y="52736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9" name="Straight Connector 186">
            <a:extLst>
              <a:ext uri="{FF2B5EF4-FFF2-40B4-BE49-F238E27FC236}">
                <a16:creationId xmlns:a16="http://schemas.microsoft.com/office/drawing/2014/main" id="{CA75D69B-451D-4FA6-9A9B-327EA0EB80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38625" y="52800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0" name="Straight Connector 187">
            <a:extLst>
              <a:ext uri="{FF2B5EF4-FFF2-40B4-BE49-F238E27FC236}">
                <a16:creationId xmlns:a16="http://schemas.microsoft.com/office/drawing/2014/main" id="{B4B6EA40-AF3A-4B95-B4DD-9500565ED08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46600" y="52736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B8D5F2D-6568-4450-99F0-597F5F558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114925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FEB72AE-0B87-4FD4-86FD-C9857AEC1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440363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93" name="Straight Connector 190">
            <a:extLst>
              <a:ext uri="{FF2B5EF4-FFF2-40B4-BE49-F238E27FC236}">
                <a16:creationId xmlns:a16="http://schemas.microsoft.com/office/drawing/2014/main" id="{EFBE5D46-C28F-44A3-AE8A-8C45E0D69DB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4744" y="55808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4" name="Straight Connector 191">
            <a:extLst>
              <a:ext uri="{FF2B5EF4-FFF2-40B4-BE49-F238E27FC236}">
                <a16:creationId xmlns:a16="http://schemas.microsoft.com/office/drawing/2014/main" id="{67F5CF96-9215-4DBD-9780-25C5A9917C4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03513" y="557530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5" name="Straight Connector 192">
            <a:extLst>
              <a:ext uri="{FF2B5EF4-FFF2-40B4-BE49-F238E27FC236}">
                <a16:creationId xmlns:a16="http://schemas.microsoft.com/office/drawing/2014/main" id="{D7E8BA6F-77BE-4071-8934-CCD8F296F27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05931" y="55808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6" name="Straight Connector 193">
            <a:extLst>
              <a:ext uri="{FF2B5EF4-FFF2-40B4-BE49-F238E27FC236}">
                <a16:creationId xmlns:a16="http://schemas.microsoft.com/office/drawing/2014/main" id="{9576687F-8C39-4749-8D3A-007744D37C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3113" y="557530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7" name="Straight Connector 194">
            <a:extLst>
              <a:ext uri="{FF2B5EF4-FFF2-40B4-BE49-F238E27FC236}">
                <a16:creationId xmlns:a16="http://schemas.microsoft.com/office/drawing/2014/main" id="{15261DCE-84F8-4607-AA60-2BB85776F12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28231" y="55935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8" name="Straight Connector 195">
            <a:extLst>
              <a:ext uri="{FF2B5EF4-FFF2-40B4-BE49-F238E27FC236}">
                <a16:creationId xmlns:a16="http://schemas.microsoft.com/office/drawing/2014/main" id="{C63F4E6F-22C3-4FA8-9114-C062CD52F62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34619" y="558720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9" name="Straight Connector 196">
            <a:extLst>
              <a:ext uri="{FF2B5EF4-FFF2-40B4-BE49-F238E27FC236}">
                <a16:creationId xmlns:a16="http://schemas.microsoft.com/office/drawing/2014/main" id="{646440B2-4B62-4A1B-8966-9AE58527FA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37831" y="55935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0" name="Straight Connector 197">
            <a:extLst>
              <a:ext uri="{FF2B5EF4-FFF2-40B4-BE49-F238E27FC236}">
                <a16:creationId xmlns:a16="http://schemas.microsoft.com/office/drawing/2014/main" id="{91FB6E86-5658-4356-B1E8-6C900B0079A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45806" y="558720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B1F05DB-7307-45F9-8F46-ABF548E7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42925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C71E7D9-A2C4-4BB8-B332-A1C04E10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5778500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303" name="Straight Connector 200">
            <a:extLst>
              <a:ext uri="{FF2B5EF4-FFF2-40B4-BE49-F238E27FC236}">
                <a16:creationId xmlns:a16="http://schemas.microsoft.com/office/drawing/2014/main" id="{B986E1F1-26DE-4190-A626-63AF3BB63FF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04269" y="59189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4" name="Straight Connector 201">
            <a:extLst>
              <a:ext uri="{FF2B5EF4-FFF2-40B4-BE49-F238E27FC236}">
                <a16:creationId xmlns:a16="http://schemas.microsoft.com/office/drawing/2014/main" id="{46868587-26DD-4E02-966F-7FD52F567C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11450" y="591343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5" name="Straight Connector 202">
            <a:extLst>
              <a:ext uri="{FF2B5EF4-FFF2-40B4-BE49-F238E27FC236}">
                <a16:creationId xmlns:a16="http://schemas.microsoft.com/office/drawing/2014/main" id="{C2CD1C2F-43E0-4180-8AEE-73C4FF99929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13869" y="59189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6" name="Straight Connector 203">
            <a:extLst>
              <a:ext uri="{FF2B5EF4-FFF2-40B4-BE49-F238E27FC236}">
                <a16:creationId xmlns:a16="http://schemas.microsoft.com/office/drawing/2014/main" id="{C4A46402-07D3-4E19-9294-F7162927FFB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21050" y="591343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7" name="Straight Connector 204">
            <a:extLst>
              <a:ext uri="{FF2B5EF4-FFF2-40B4-BE49-F238E27FC236}">
                <a16:creationId xmlns:a16="http://schemas.microsoft.com/office/drawing/2014/main" id="{2800C747-3A8E-4CF6-B157-3D4BD1A6177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36169" y="59316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8" name="Straight Connector 205">
            <a:extLst>
              <a:ext uri="{FF2B5EF4-FFF2-40B4-BE49-F238E27FC236}">
                <a16:creationId xmlns:a16="http://schemas.microsoft.com/office/drawing/2014/main" id="{1720231A-6052-4A63-AA2F-52CAC31C89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44144" y="592534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9" name="Straight Connector 206">
            <a:extLst>
              <a:ext uri="{FF2B5EF4-FFF2-40B4-BE49-F238E27FC236}">
                <a16:creationId xmlns:a16="http://schemas.microsoft.com/office/drawing/2014/main" id="{827C6B4B-721B-421C-A596-F00E6E4D6A0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47356" y="59316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0" name="Straight Connector 207">
            <a:extLst>
              <a:ext uri="{FF2B5EF4-FFF2-40B4-BE49-F238E27FC236}">
                <a16:creationId xmlns:a16="http://schemas.microsoft.com/office/drawing/2014/main" id="{3961FE77-D98F-4866-AA5C-B12A093C74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53744" y="592534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" name="Rectangle 208">
            <a:extLst>
              <a:ext uri="{FF2B5EF4-FFF2-40B4-BE49-F238E27FC236}">
                <a16:creationId xmlns:a16="http://schemas.microsoft.com/office/drawing/2014/main" id="{ADCE0724-FECE-4E31-8103-B93CB9F4C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5767388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312" name="Straight Arrow Connector 211">
            <a:extLst>
              <a:ext uri="{FF2B5EF4-FFF2-40B4-BE49-F238E27FC236}">
                <a16:creationId xmlns:a16="http://schemas.microsoft.com/office/drawing/2014/main" id="{24274618-01E2-4D12-B44F-B85E187DAD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4953000"/>
            <a:ext cx="2286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3" name="Straight Arrow Connector 214">
            <a:extLst>
              <a:ext uri="{FF2B5EF4-FFF2-40B4-BE49-F238E27FC236}">
                <a16:creationId xmlns:a16="http://schemas.microsoft.com/office/drawing/2014/main" id="{E7F134EA-E727-47EB-9F1F-6516B57F08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52625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4" name="Straight Arrow Connector 215">
            <a:extLst>
              <a:ext uri="{FF2B5EF4-FFF2-40B4-BE49-F238E27FC236}">
                <a16:creationId xmlns:a16="http://schemas.microsoft.com/office/drawing/2014/main" id="{47E4EA29-C682-4ED1-8CD6-E2EED33E47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55673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5" name="Straight Arrow Connector 216">
            <a:extLst>
              <a:ext uri="{FF2B5EF4-FFF2-40B4-BE49-F238E27FC236}">
                <a16:creationId xmlns:a16="http://schemas.microsoft.com/office/drawing/2014/main" id="{8CC31AD5-AD5B-4D5C-9ECE-DBFCFA1E4B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58721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6" name="TextBox 220">
            <a:extLst>
              <a:ext uri="{FF2B5EF4-FFF2-40B4-BE49-F238E27FC236}">
                <a16:creationId xmlns:a16="http://schemas.microsoft.com/office/drawing/2014/main" id="{04491A17-28E9-4BFB-BF11-CFB9B39BC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3886200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97B06A2-E6D8-4B09-9D14-C028789B7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1646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92570BC-D971-4CB2-9F23-2E127BDF1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1646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2190523-A5BF-46F4-8734-ADBDDB6A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1646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C18F16E-73C1-490F-B15C-F1F58A40A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4694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88ED98C-1E60-4188-A9B9-B03A4173F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4694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1B744AF-915F-49AE-A97E-76C2F6285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7742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25E2119B-E692-431C-B069-F781BEEE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7742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7BA2EF6C-4198-0543-93E0-29DEE597105A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Data Reuse in Matrix Multiplication: </a:t>
            </a:r>
          </a:p>
          <a:p>
            <a:r>
              <a:rPr lang="en-US" altLang="en-US" dirty="0"/>
              <a:t>Example 4x2 Output Tile (I)</a:t>
            </a:r>
            <a:endParaRPr lang="en-US" dirty="0"/>
          </a:p>
        </p:txBody>
      </p:sp>
      <p:sp>
        <p:nvSpPr>
          <p:cNvPr id="95" name="TextBox 220">
            <a:extLst>
              <a:ext uri="{FF2B5EF4-FFF2-40B4-BE49-F238E27FC236}">
                <a16:creationId xmlns:a16="http://schemas.microsoft.com/office/drawing/2014/main" id="{6473499B-D908-6543-AD0D-AA8DA9CAF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313" y="477328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EBC21-7E04-9549-8E15-AB0D372A61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E2F1D0F-8B88-45CA-9B90-3774E834A87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BC4F9BB7-C4F6-234B-B4BE-76C0F7D26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0872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Data Reuse in Matrix Multiplication (Revisited)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68E372-8EF0-684F-BB40-E27EBCBE1933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2">
            <a:extLst>
              <a:ext uri="{FF2B5EF4-FFF2-40B4-BE49-F238E27FC236}">
                <a16:creationId xmlns:a16="http://schemas.microsoft.com/office/drawing/2014/main" id="{D499C88E-57ED-8E46-BA11-A7A83A36C926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Data Reuse in Matrix Multiplication: </a:t>
            </a:r>
          </a:p>
          <a:p>
            <a:r>
              <a:rPr lang="en-US" altLang="en-US" dirty="0"/>
              <a:t>Example 4x2 Output Tile (II)</a:t>
            </a:r>
            <a:endParaRPr lang="en-US" dirty="0"/>
          </a:p>
        </p:txBody>
      </p:sp>
      <p:sp>
        <p:nvSpPr>
          <p:cNvPr id="95" name="Text Placeholder 235">
            <a:extLst>
              <a:ext uri="{FF2B5EF4-FFF2-40B4-BE49-F238E27FC236}">
                <a16:creationId xmlns:a16="http://schemas.microsoft.com/office/drawing/2014/main" id="{E7811647-70CF-5C41-892A-C9E079028C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4075113" cy="4570413"/>
          </a:xfrm>
        </p:spPr>
        <p:txBody>
          <a:bodyPr/>
          <a:lstStyle/>
          <a:p>
            <a:r>
              <a:rPr lang="en-US" altLang="en-US" dirty="0"/>
              <a:t>Step 2…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8C5E766-08C2-204D-A52E-BF078E32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429000"/>
            <a:ext cx="2647950" cy="2819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0969A9D-C8D7-7D4E-B208-1F370490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360" y="908720"/>
            <a:ext cx="3240088" cy="2743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E3EB68-A82D-8245-87D6-CCEE784C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DF0CEF4-9566-0E40-8CEC-E0D952F62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5" name="Straight Arrow Connector 87">
            <a:extLst>
              <a:ext uri="{FF2B5EF4-FFF2-40B4-BE49-F238E27FC236}">
                <a16:creationId xmlns:a16="http://schemas.microsoft.com/office/drawing/2014/main" id="{D7820515-9873-9140-9B20-9FDCE42CDB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0876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8D494AA-A177-0341-899C-8CA4FFE1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827BCD1-01DC-0640-8D0C-EC8933BD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8C0D932-2B20-5B42-90C1-F02EBF3AC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E4B4B5-C98E-5740-8FC8-4B6890F1C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5D13B0D-53A9-124A-9158-971A9E0C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0E2D626-7980-8C4C-84E8-A8BD94A7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3" name="Straight Arrow Connector 88">
            <a:extLst>
              <a:ext uri="{FF2B5EF4-FFF2-40B4-BE49-F238E27FC236}">
                <a16:creationId xmlns:a16="http://schemas.microsoft.com/office/drawing/2014/main" id="{19F11060-2974-C142-A90D-776748FEDB5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1356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FFD3EC2-267B-8C40-9436-A454608D1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D3FE741-8DF6-B647-883C-1E7ABAFD6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C47856A-813C-9249-BFC1-957301AA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5301BAB-1C90-054B-80A9-179CCED54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367A7C3-CAFC-8844-A334-A70FE86D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481012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9" name="Straight Connector 170">
            <a:extLst>
              <a:ext uri="{FF2B5EF4-FFF2-40B4-BE49-F238E27FC236}">
                <a16:creationId xmlns:a16="http://schemas.microsoft.com/office/drawing/2014/main" id="{E89B9D53-A304-4C4A-97B2-FBD2171091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9506" y="49506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Connector 171">
            <a:extLst>
              <a:ext uri="{FF2B5EF4-FFF2-40B4-BE49-F238E27FC236}">
                <a16:creationId xmlns:a16="http://schemas.microsoft.com/office/drawing/2014/main" id="{0D70C9BB-6596-6E45-AA28-319F710659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07481" y="49442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Connector 172">
            <a:extLst>
              <a:ext uri="{FF2B5EF4-FFF2-40B4-BE49-F238E27FC236}">
                <a16:creationId xmlns:a16="http://schemas.microsoft.com/office/drawing/2014/main" id="{B58C903C-6E28-074F-9801-DBBAED1D29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10694" y="49506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Connector 173">
            <a:extLst>
              <a:ext uri="{FF2B5EF4-FFF2-40B4-BE49-F238E27FC236}">
                <a16:creationId xmlns:a16="http://schemas.microsoft.com/office/drawing/2014/main" id="{3BF88848-DCCA-A744-ABB0-96D291FC974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7081" y="49442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Connector 174">
            <a:extLst>
              <a:ext uri="{FF2B5EF4-FFF2-40B4-BE49-F238E27FC236}">
                <a16:creationId xmlns:a16="http://schemas.microsoft.com/office/drawing/2014/main" id="{B8CAC2A1-B7B5-9249-8B57-7A1789F3A1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33788" y="49625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Connector 175">
            <a:extLst>
              <a:ext uri="{FF2B5EF4-FFF2-40B4-BE49-F238E27FC236}">
                <a16:creationId xmlns:a16="http://schemas.microsoft.com/office/drawing/2014/main" id="{EA0DDEC7-116E-A645-9570-6943A7BDBFD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40175" y="49561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Straight Connector 176">
            <a:extLst>
              <a:ext uri="{FF2B5EF4-FFF2-40B4-BE49-F238E27FC236}">
                <a16:creationId xmlns:a16="http://schemas.microsoft.com/office/drawing/2014/main" id="{7238D580-22C2-A043-9D2F-AAE5115F77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43388" y="49625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B9B3532-29A8-134E-959A-CAE813A31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420" y="4797425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643A6CB-7DB4-FA48-B278-47716E1C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12762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8" name="Straight Connector 180">
            <a:extLst>
              <a:ext uri="{FF2B5EF4-FFF2-40B4-BE49-F238E27FC236}">
                <a16:creationId xmlns:a16="http://schemas.microsoft.com/office/drawing/2014/main" id="{1FA4957E-F6FF-4A4A-81E6-FC20627FD37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4744" y="52681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Straight Connector 181">
            <a:extLst>
              <a:ext uri="{FF2B5EF4-FFF2-40B4-BE49-F238E27FC236}">
                <a16:creationId xmlns:a16="http://schemas.microsoft.com/office/drawing/2014/main" id="{B4D9CB89-1BE9-6942-9C4A-2B1C51511F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02719" y="52617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Straight Connector 182">
            <a:extLst>
              <a:ext uri="{FF2B5EF4-FFF2-40B4-BE49-F238E27FC236}">
                <a16:creationId xmlns:a16="http://schemas.microsoft.com/office/drawing/2014/main" id="{50464F33-FD8C-8C4C-854C-334271A8C14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05931" y="52681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Connector 183">
            <a:extLst>
              <a:ext uri="{FF2B5EF4-FFF2-40B4-BE49-F238E27FC236}">
                <a16:creationId xmlns:a16="http://schemas.microsoft.com/office/drawing/2014/main" id="{A4DAC535-E45A-FA47-B77B-81F1C88424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2319" y="52617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Straight Connector 184">
            <a:extLst>
              <a:ext uri="{FF2B5EF4-FFF2-40B4-BE49-F238E27FC236}">
                <a16:creationId xmlns:a16="http://schemas.microsoft.com/office/drawing/2014/main" id="{441EB420-434C-AC4A-B2B8-2850761108C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29025" y="52800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Connector 185">
            <a:extLst>
              <a:ext uri="{FF2B5EF4-FFF2-40B4-BE49-F238E27FC236}">
                <a16:creationId xmlns:a16="http://schemas.microsoft.com/office/drawing/2014/main" id="{180CD342-D299-0648-A1D8-AA20AF38035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35413" y="52736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Connector 186">
            <a:extLst>
              <a:ext uri="{FF2B5EF4-FFF2-40B4-BE49-F238E27FC236}">
                <a16:creationId xmlns:a16="http://schemas.microsoft.com/office/drawing/2014/main" id="{F452F8F2-1E93-7840-AAD0-6CD6DE4A8D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38625" y="52800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FB17B00-8B7E-454D-9C20-E1D214417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420" y="5114925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9607911-B278-FF42-9F7F-957CAA8E9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440363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7" name="Straight Connector 190">
            <a:extLst>
              <a:ext uri="{FF2B5EF4-FFF2-40B4-BE49-F238E27FC236}">
                <a16:creationId xmlns:a16="http://schemas.microsoft.com/office/drawing/2014/main" id="{E4098988-D899-4E4C-9168-DB3EC0AA266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4744" y="55808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Connector 191">
            <a:extLst>
              <a:ext uri="{FF2B5EF4-FFF2-40B4-BE49-F238E27FC236}">
                <a16:creationId xmlns:a16="http://schemas.microsoft.com/office/drawing/2014/main" id="{053B55D3-072E-1A41-A809-A3723116C76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03513" y="557530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Connector 192">
            <a:extLst>
              <a:ext uri="{FF2B5EF4-FFF2-40B4-BE49-F238E27FC236}">
                <a16:creationId xmlns:a16="http://schemas.microsoft.com/office/drawing/2014/main" id="{F47BC718-D3C5-8549-937B-E98A5AC560E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05931" y="55808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Straight Connector 193">
            <a:extLst>
              <a:ext uri="{FF2B5EF4-FFF2-40B4-BE49-F238E27FC236}">
                <a16:creationId xmlns:a16="http://schemas.microsoft.com/office/drawing/2014/main" id="{D3A00EA3-8EC1-FC42-8927-3C31D18DC8F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3113" y="557530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Connector 194">
            <a:extLst>
              <a:ext uri="{FF2B5EF4-FFF2-40B4-BE49-F238E27FC236}">
                <a16:creationId xmlns:a16="http://schemas.microsoft.com/office/drawing/2014/main" id="{705DCF87-D739-3B47-8B05-88935F2364A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28231" y="55935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Connector 195">
            <a:extLst>
              <a:ext uri="{FF2B5EF4-FFF2-40B4-BE49-F238E27FC236}">
                <a16:creationId xmlns:a16="http://schemas.microsoft.com/office/drawing/2014/main" id="{C7265291-2CB2-7B40-BD9E-836A515C21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34619" y="558720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Straight Connector 196">
            <a:extLst>
              <a:ext uri="{FF2B5EF4-FFF2-40B4-BE49-F238E27FC236}">
                <a16:creationId xmlns:a16="http://schemas.microsoft.com/office/drawing/2014/main" id="{C980D17C-3C0B-5044-91B2-F4A38C839E7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37831" y="55935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168A2C3-FAD1-8E4C-B85E-784B80C1D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420" y="542925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E20902B-DCD2-AA4D-B556-475CD8B0F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5778500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6" name="Straight Connector 200">
            <a:extLst>
              <a:ext uri="{FF2B5EF4-FFF2-40B4-BE49-F238E27FC236}">
                <a16:creationId xmlns:a16="http://schemas.microsoft.com/office/drawing/2014/main" id="{16C7235E-FD8B-EF4D-8397-F92123A3AE0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04269" y="59189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Straight Connector 201">
            <a:extLst>
              <a:ext uri="{FF2B5EF4-FFF2-40B4-BE49-F238E27FC236}">
                <a16:creationId xmlns:a16="http://schemas.microsoft.com/office/drawing/2014/main" id="{BB6AB8A0-8156-2643-8A61-4DEDFD1529C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11450" y="591343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Connector 202">
            <a:extLst>
              <a:ext uri="{FF2B5EF4-FFF2-40B4-BE49-F238E27FC236}">
                <a16:creationId xmlns:a16="http://schemas.microsoft.com/office/drawing/2014/main" id="{27A4537C-82BF-B44D-99EC-43A9844EAF0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13869" y="59189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Straight Connector 203">
            <a:extLst>
              <a:ext uri="{FF2B5EF4-FFF2-40B4-BE49-F238E27FC236}">
                <a16:creationId xmlns:a16="http://schemas.microsoft.com/office/drawing/2014/main" id="{A5ACB86F-7ACF-C240-8151-3AD9CC7FF62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21050" y="591343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Straight Connector 204">
            <a:extLst>
              <a:ext uri="{FF2B5EF4-FFF2-40B4-BE49-F238E27FC236}">
                <a16:creationId xmlns:a16="http://schemas.microsoft.com/office/drawing/2014/main" id="{0D89FD86-8B79-644A-B3BE-4F53AEA37F1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36169" y="59316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Straight Connector 205">
            <a:extLst>
              <a:ext uri="{FF2B5EF4-FFF2-40B4-BE49-F238E27FC236}">
                <a16:creationId xmlns:a16="http://schemas.microsoft.com/office/drawing/2014/main" id="{61391EAA-882C-7645-8DED-E0C1EDA473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44144" y="592534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Straight Connector 206">
            <a:extLst>
              <a:ext uri="{FF2B5EF4-FFF2-40B4-BE49-F238E27FC236}">
                <a16:creationId xmlns:a16="http://schemas.microsoft.com/office/drawing/2014/main" id="{BF3E3EF8-A9E3-8D48-9C6A-D2D50A46748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47356" y="59316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9B06741-86BB-7044-A7BC-B5C6FAE49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420" y="5767388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54" name="Straight Arrow Connector 211">
            <a:extLst>
              <a:ext uri="{FF2B5EF4-FFF2-40B4-BE49-F238E27FC236}">
                <a16:creationId xmlns:a16="http://schemas.microsoft.com/office/drawing/2014/main" id="{B228C525-C880-0B49-9965-F31F0F7AF7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4953000"/>
            <a:ext cx="2286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Straight Arrow Connector 214">
            <a:extLst>
              <a:ext uri="{FF2B5EF4-FFF2-40B4-BE49-F238E27FC236}">
                <a16:creationId xmlns:a16="http://schemas.microsoft.com/office/drawing/2014/main" id="{FAB3FB47-0B74-0942-A735-C8A7945A62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52625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Arrow Connector 215">
            <a:extLst>
              <a:ext uri="{FF2B5EF4-FFF2-40B4-BE49-F238E27FC236}">
                <a16:creationId xmlns:a16="http://schemas.microsoft.com/office/drawing/2014/main" id="{C6C142A6-4859-784F-A37E-721EAE4296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55673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Straight Arrow Connector 216">
            <a:extLst>
              <a:ext uri="{FF2B5EF4-FFF2-40B4-BE49-F238E27FC236}">
                <a16:creationId xmlns:a16="http://schemas.microsoft.com/office/drawing/2014/main" id="{11CAA236-4E04-4C40-988A-6D6AE49397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58721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TextBox 220">
            <a:extLst>
              <a:ext uri="{FF2B5EF4-FFF2-40B4-BE49-F238E27FC236}">
                <a16:creationId xmlns:a16="http://schemas.microsoft.com/office/drawing/2014/main" id="{82F61612-1348-E845-957E-719C628D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3886200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060AA30-F422-B746-A2FB-E62C1D7B3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028" y="908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173799E-FF22-0D4B-A0E6-514D8BEC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828" y="908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0618D00-DF0D-694A-A2FF-2B229149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196752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E8E582-958E-D744-8A49-CC127E80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196752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0F4D6E0-8F1B-6F48-B3E1-4DEF8D0E9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859808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2" name="Straight Connector 21">
            <a:extLst>
              <a:ext uri="{FF2B5EF4-FFF2-40B4-BE49-F238E27FC236}">
                <a16:creationId xmlns:a16="http://schemas.microsoft.com/office/drawing/2014/main" id="{5CFE3657-9F07-314B-9575-9EDA1558A31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59475" y="5004271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DB4E0B7-86A5-1241-A735-1AD00157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8598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7BA0D5D-65C3-2D4B-8016-4112EFC06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164608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5" name="Straight Connector 64">
            <a:extLst>
              <a:ext uri="{FF2B5EF4-FFF2-40B4-BE49-F238E27FC236}">
                <a16:creationId xmlns:a16="http://schemas.microsoft.com/office/drawing/2014/main" id="{A09BCE80-4554-604C-9AB5-734F5EDE419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53919" y="532415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495A95A-1279-9A42-BA65-CFFAF0B0A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469408"/>
            <a:ext cx="1189038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7" name="Straight Connector 68">
            <a:extLst>
              <a:ext uri="{FF2B5EF4-FFF2-40B4-BE49-F238E27FC236}">
                <a16:creationId xmlns:a16="http://schemas.microsoft.com/office/drawing/2014/main" id="{2BA2053A-067D-D643-A3B3-8B47572F015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58681" y="561466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D981306-153D-7E4F-893B-CD8907680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799608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1" name="Straight Connector 72">
            <a:extLst>
              <a:ext uri="{FF2B5EF4-FFF2-40B4-BE49-F238E27FC236}">
                <a16:creationId xmlns:a16="http://schemas.microsoft.com/office/drawing/2014/main" id="{18EC6008-38F3-F347-89BA-EB842ECF7A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80906" y="591470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FEB18D0-0F50-0C4E-AAB8-FE03D0971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48598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04FB5DF-B1FC-AF44-A944-C2E207D24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1646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5D8764F-347C-7049-807B-1FE1D6405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1646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9E1F0DC-5736-1740-A03D-3C2A8113B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1646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8EF89510-3EE0-A646-9981-7E29B849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4694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467F234-E54C-AF42-B775-BC959A84E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4694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3F6C5BF-16C2-9647-93F1-9213DB0C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7742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4F92FF5-F7D6-894B-B878-53079FBF6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7742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2" name="TextBox 220">
            <a:extLst>
              <a:ext uri="{FF2B5EF4-FFF2-40B4-BE49-F238E27FC236}">
                <a16:creationId xmlns:a16="http://schemas.microsoft.com/office/drawing/2014/main" id="{5C6EB1C1-AF46-054F-99D2-451217DC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313" y="477328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24122-5977-B04E-9F88-F8D6D728FB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E2F1D0F-8B88-45CA-9B90-3774E834A87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7064D0D0-0444-994E-904C-FD4EBBC6B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0872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Data Reuse in Matrix Multiplication (Revisited)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44D581B-1855-9845-82E6-28FDBEC73EF2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Placeholder 235">
            <a:extLst>
              <a:ext uri="{FF2B5EF4-FFF2-40B4-BE49-F238E27FC236}">
                <a16:creationId xmlns:a16="http://schemas.microsoft.com/office/drawing/2014/main" id="{1A504C18-6103-4DAB-AAF7-6077A689A1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4494088" cy="4570412"/>
          </a:xfrm>
        </p:spPr>
        <p:txBody>
          <a:bodyPr/>
          <a:lstStyle/>
          <a:p>
            <a:r>
              <a:rPr lang="en-US" altLang="en-US" dirty="0"/>
              <a:t>At each step</a:t>
            </a:r>
          </a:p>
          <a:p>
            <a:pPr lvl="1"/>
            <a:r>
              <a:rPr lang="en-US" altLang="en-US" dirty="0"/>
              <a:t>For 4x2, only 6 elements need to be loaded for all 8 threads to make progress</a:t>
            </a:r>
          </a:p>
          <a:p>
            <a:pPr lvl="1"/>
            <a:r>
              <a:rPr lang="en-US" altLang="en-US" dirty="0"/>
              <a:t>For 4x4, 8 elements for all 16 threads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5C18DAB-DCEF-8C43-952D-AD411498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429000"/>
            <a:ext cx="2647950" cy="2819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FBF6B0E-DBE6-7F45-8A13-60651F7F7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360" y="908720"/>
            <a:ext cx="3240088" cy="2743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5EA0007-763C-B343-AF28-D59C65C43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3BE1002-77E2-974D-89E3-71B1810A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1" name="Straight Arrow Connector 87">
            <a:extLst>
              <a:ext uri="{FF2B5EF4-FFF2-40B4-BE49-F238E27FC236}">
                <a16:creationId xmlns:a16="http://schemas.microsoft.com/office/drawing/2014/main" id="{29C59CD6-B995-7149-A6B1-50A43253AE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0876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3B31707-5ADD-9B4D-937A-5AF746A6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FDEE99A-FE0D-9A43-8DDB-E99229E8B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9234E7F-F056-BE41-948D-CD789DFB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09E4199-EAE9-DD4D-9351-A3D34838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244262D-1CA6-D241-8441-FB86D33A2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213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A8640C4-3872-1648-8219-62D9A56AC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5183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8" name="Straight Arrow Connector 88">
            <a:extLst>
              <a:ext uri="{FF2B5EF4-FFF2-40B4-BE49-F238E27FC236}">
                <a16:creationId xmlns:a16="http://schemas.microsoft.com/office/drawing/2014/main" id="{373D9979-4F21-D342-9038-C8861AA5C8E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13561" y="2127920"/>
            <a:ext cx="21336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93EE18B-4331-B843-AB91-99284343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8231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EACB713-C4A1-514F-87D1-F62193949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21279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84969C0-4F12-C44E-A202-293CF3E9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2432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1DDDE9B-0BFF-F844-96A7-5901906C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27375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857C63E-97DF-4A48-95FD-F0B0F1F2C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481012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6" name="Straight Connector 170">
            <a:extLst>
              <a:ext uri="{FF2B5EF4-FFF2-40B4-BE49-F238E27FC236}">
                <a16:creationId xmlns:a16="http://schemas.microsoft.com/office/drawing/2014/main" id="{5B2E57C5-0014-2949-87CE-CD38360898C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9506" y="49506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171">
            <a:extLst>
              <a:ext uri="{FF2B5EF4-FFF2-40B4-BE49-F238E27FC236}">
                <a16:creationId xmlns:a16="http://schemas.microsoft.com/office/drawing/2014/main" id="{B5C99CDD-0AFE-B54E-A6B3-925A3A72042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07481" y="49442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2">
            <a:extLst>
              <a:ext uri="{FF2B5EF4-FFF2-40B4-BE49-F238E27FC236}">
                <a16:creationId xmlns:a16="http://schemas.microsoft.com/office/drawing/2014/main" id="{B48F3141-8793-1944-8977-F5A4897AB0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10694" y="49506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173">
            <a:extLst>
              <a:ext uri="{FF2B5EF4-FFF2-40B4-BE49-F238E27FC236}">
                <a16:creationId xmlns:a16="http://schemas.microsoft.com/office/drawing/2014/main" id="{6CB77AAD-A7FB-0047-B433-69C89B2DAE1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7081" y="49442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Straight Connector 174">
            <a:extLst>
              <a:ext uri="{FF2B5EF4-FFF2-40B4-BE49-F238E27FC236}">
                <a16:creationId xmlns:a16="http://schemas.microsoft.com/office/drawing/2014/main" id="{41690EBB-923E-764E-B707-2FB974C62F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33788" y="49625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Straight Connector 175">
            <a:extLst>
              <a:ext uri="{FF2B5EF4-FFF2-40B4-BE49-F238E27FC236}">
                <a16:creationId xmlns:a16="http://schemas.microsoft.com/office/drawing/2014/main" id="{D952FD77-DA9A-F744-ABC6-1DA8D5DBE61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40175" y="49561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Straight Connector 176">
            <a:extLst>
              <a:ext uri="{FF2B5EF4-FFF2-40B4-BE49-F238E27FC236}">
                <a16:creationId xmlns:a16="http://schemas.microsoft.com/office/drawing/2014/main" id="{CBD9A434-C28B-ED4D-BCFE-2C843C07267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43388" y="49625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90534DA-F695-8F4D-96BB-8598CE813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460" y="4797425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0EEBFFC-3B2A-EE4B-8C78-3588D00CC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127625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7" name="Straight Connector 180">
            <a:extLst>
              <a:ext uri="{FF2B5EF4-FFF2-40B4-BE49-F238E27FC236}">
                <a16:creationId xmlns:a16="http://schemas.microsoft.com/office/drawing/2014/main" id="{27B6409E-7DA2-0B49-A9C3-C08EE7A756A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4744" y="52681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Straight Connector 181">
            <a:extLst>
              <a:ext uri="{FF2B5EF4-FFF2-40B4-BE49-F238E27FC236}">
                <a16:creationId xmlns:a16="http://schemas.microsoft.com/office/drawing/2014/main" id="{32E53928-EF91-F845-A4BE-74B07288CB2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02719" y="52617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Straight Connector 182">
            <a:extLst>
              <a:ext uri="{FF2B5EF4-FFF2-40B4-BE49-F238E27FC236}">
                <a16:creationId xmlns:a16="http://schemas.microsoft.com/office/drawing/2014/main" id="{9AF7E28F-18BB-CD45-A3AE-A52563C6F2A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05931" y="526811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Straight Connector 183">
            <a:extLst>
              <a:ext uri="{FF2B5EF4-FFF2-40B4-BE49-F238E27FC236}">
                <a16:creationId xmlns:a16="http://schemas.microsoft.com/office/drawing/2014/main" id="{06FA94E0-B3FD-334F-9301-C5C355CA394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2319" y="5261769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" name="Straight Connector 184">
            <a:extLst>
              <a:ext uri="{FF2B5EF4-FFF2-40B4-BE49-F238E27FC236}">
                <a16:creationId xmlns:a16="http://schemas.microsoft.com/office/drawing/2014/main" id="{1CDC7E02-93B5-1A45-9C9A-4E115F58212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29025" y="52800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" name="Straight Connector 185">
            <a:extLst>
              <a:ext uri="{FF2B5EF4-FFF2-40B4-BE49-F238E27FC236}">
                <a16:creationId xmlns:a16="http://schemas.microsoft.com/office/drawing/2014/main" id="{4011944F-08B2-E14B-870A-2F875873B7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35413" y="527367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" name="Straight Connector 186">
            <a:extLst>
              <a:ext uri="{FF2B5EF4-FFF2-40B4-BE49-F238E27FC236}">
                <a16:creationId xmlns:a16="http://schemas.microsoft.com/office/drawing/2014/main" id="{0F6AD178-C357-AA4F-BA36-DFD1F4745FE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38625" y="528002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110197B-6170-6543-80CE-1C45AA6E1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460" y="5114925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FD0CF00-A175-E84D-8F69-0AB91C18A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440363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8" name="Straight Connector 190">
            <a:extLst>
              <a:ext uri="{FF2B5EF4-FFF2-40B4-BE49-F238E27FC236}">
                <a16:creationId xmlns:a16="http://schemas.microsoft.com/office/drawing/2014/main" id="{335DDCF5-1EDC-A441-A5FE-5B2CF9852B9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4744" y="55808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Straight Connector 191">
            <a:extLst>
              <a:ext uri="{FF2B5EF4-FFF2-40B4-BE49-F238E27FC236}">
                <a16:creationId xmlns:a16="http://schemas.microsoft.com/office/drawing/2014/main" id="{6F0B278A-BAFD-5F45-82AD-3CA8FDD44FB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03513" y="557530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Straight Connector 192">
            <a:extLst>
              <a:ext uri="{FF2B5EF4-FFF2-40B4-BE49-F238E27FC236}">
                <a16:creationId xmlns:a16="http://schemas.microsoft.com/office/drawing/2014/main" id="{124807A0-C3EF-4544-9E72-90199A60E35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05931" y="55808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Straight Connector 193">
            <a:extLst>
              <a:ext uri="{FF2B5EF4-FFF2-40B4-BE49-F238E27FC236}">
                <a16:creationId xmlns:a16="http://schemas.microsoft.com/office/drawing/2014/main" id="{F114A904-41A3-C94F-BD40-A4B6049433A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13113" y="557530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Straight Connector 194">
            <a:extLst>
              <a:ext uri="{FF2B5EF4-FFF2-40B4-BE49-F238E27FC236}">
                <a16:creationId xmlns:a16="http://schemas.microsoft.com/office/drawing/2014/main" id="{A7CB1A79-04FB-C845-98F8-AF10E64C5D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28231" y="55935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Straight Connector 195">
            <a:extLst>
              <a:ext uri="{FF2B5EF4-FFF2-40B4-BE49-F238E27FC236}">
                <a16:creationId xmlns:a16="http://schemas.microsoft.com/office/drawing/2014/main" id="{6BD04359-32BE-E545-8E4A-A4392542323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34619" y="5587207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Straight Connector 196">
            <a:extLst>
              <a:ext uri="{FF2B5EF4-FFF2-40B4-BE49-F238E27FC236}">
                <a16:creationId xmlns:a16="http://schemas.microsoft.com/office/drawing/2014/main" id="{EB5CF7EB-48FD-6448-8630-8C0099AC825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37831" y="5593557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F7FC699-311D-CE40-9E2E-C1503211C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460" y="542925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CFD442A-959A-B24E-A09C-0CC7B265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5778500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0" name="Straight Connector 200">
            <a:extLst>
              <a:ext uri="{FF2B5EF4-FFF2-40B4-BE49-F238E27FC236}">
                <a16:creationId xmlns:a16="http://schemas.microsoft.com/office/drawing/2014/main" id="{FB481595-AFF7-6143-94E0-7C6B046B056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04269" y="59189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" name="Straight Connector 201">
            <a:extLst>
              <a:ext uri="{FF2B5EF4-FFF2-40B4-BE49-F238E27FC236}">
                <a16:creationId xmlns:a16="http://schemas.microsoft.com/office/drawing/2014/main" id="{2FCEE287-6DBA-0540-9033-4235CDA4F2E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11450" y="591343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" name="Straight Connector 202">
            <a:extLst>
              <a:ext uri="{FF2B5EF4-FFF2-40B4-BE49-F238E27FC236}">
                <a16:creationId xmlns:a16="http://schemas.microsoft.com/office/drawing/2014/main" id="{A14B7B41-9995-AD42-B981-DEB25F317C7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13869" y="59189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Straight Connector 203">
            <a:extLst>
              <a:ext uri="{FF2B5EF4-FFF2-40B4-BE49-F238E27FC236}">
                <a16:creationId xmlns:a16="http://schemas.microsoft.com/office/drawing/2014/main" id="{16EF07E7-5630-0D48-B1FE-8E0086A134B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21050" y="5913438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" name="Straight Connector 204">
            <a:extLst>
              <a:ext uri="{FF2B5EF4-FFF2-40B4-BE49-F238E27FC236}">
                <a16:creationId xmlns:a16="http://schemas.microsoft.com/office/drawing/2014/main" id="{6D56442E-A120-6346-A7F3-9808499EFF1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36169" y="59316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Straight Connector 205">
            <a:extLst>
              <a:ext uri="{FF2B5EF4-FFF2-40B4-BE49-F238E27FC236}">
                <a16:creationId xmlns:a16="http://schemas.microsoft.com/office/drawing/2014/main" id="{28A5E4AB-21DD-8743-A03D-65FC31DA9B8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44144" y="592534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" name="Straight Connector 206">
            <a:extLst>
              <a:ext uri="{FF2B5EF4-FFF2-40B4-BE49-F238E27FC236}">
                <a16:creationId xmlns:a16="http://schemas.microsoft.com/office/drawing/2014/main" id="{B9223C08-B190-5A4B-890F-6242AEAAE90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47356" y="593169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B74CD09-100F-8645-AAB5-91A57CCB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460" y="5767388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8" name="Straight Arrow Connector 211">
            <a:extLst>
              <a:ext uri="{FF2B5EF4-FFF2-40B4-BE49-F238E27FC236}">
                <a16:creationId xmlns:a16="http://schemas.microsoft.com/office/drawing/2014/main" id="{FD8DF6FC-478E-6845-BDEC-D7E7E7E471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4953000"/>
            <a:ext cx="2286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Straight Arrow Connector 214">
            <a:extLst>
              <a:ext uri="{FF2B5EF4-FFF2-40B4-BE49-F238E27FC236}">
                <a16:creationId xmlns:a16="http://schemas.microsoft.com/office/drawing/2014/main" id="{E3C61886-A10F-6B47-B021-59845175D3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52625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" name="Straight Arrow Connector 215">
            <a:extLst>
              <a:ext uri="{FF2B5EF4-FFF2-40B4-BE49-F238E27FC236}">
                <a16:creationId xmlns:a16="http://schemas.microsoft.com/office/drawing/2014/main" id="{7CB865C3-8FFE-894F-A377-B1310556C1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55673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Straight Arrow Connector 216">
            <a:extLst>
              <a:ext uri="{FF2B5EF4-FFF2-40B4-BE49-F238E27FC236}">
                <a16:creationId xmlns:a16="http://schemas.microsoft.com/office/drawing/2014/main" id="{5FF70201-B017-A44E-8486-BFF003478A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5872163"/>
            <a:ext cx="22860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2" name="TextBox 220">
            <a:extLst>
              <a:ext uri="{FF2B5EF4-FFF2-40B4-BE49-F238E27FC236}">
                <a16:creationId xmlns:a16="http://schemas.microsoft.com/office/drawing/2014/main" id="{AB8B1980-F0C4-3542-BB79-CB3F7CEF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3886200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4A123F4-35CF-7342-8ACF-24994662F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908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A8B6D82-DA7E-C440-8DA9-F83148195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952" y="908720"/>
            <a:ext cx="306388" cy="280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133CA98-5DE0-7C4B-A17A-57762447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60" y="1484784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574C01B7-9684-EF44-97BA-D095382F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960" y="1484784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CD9D8225-14E0-7543-97CD-F35DAAE75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859808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4" name="Straight Connector 21">
            <a:extLst>
              <a:ext uri="{FF2B5EF4-FFF2-40B4-BE49-F238E27FC236}">
                <a16:creationId xmlns:a16="http://schemas.microsoft.com/office/drawing/2014/main" id="{DE1CCA28-B551-3C4F-93C4-61436D16A29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59475" y="5004271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081D498-F751-C247-8F95-FBE90CC51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8598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E6123FD7-5026-9047-A84B-2C54DD99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164608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8" name="Straight Connector 64">
            <a:extLst>
              <a:ext uri="{FF2B5EF4-FFF2-40B4-BE49-F238E27FC236}">
                <a16:creationId xmlns:a16="http://schemas.microsoft.com/office/drawing/2014/main" id="{7506321F-6011-DA48-A47A-C37369140E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53919" y="532415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39D76AE-8BC3-5F4D-B802-B562EAB2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469408"/>
            <a:ext cx="1189038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0" name="Straight Connector 68">
            <a:extLst>
              <a:ext uri="{FF2B5EF4-FFF2-40B4-BE49-F238E27FC236}">
                <a16:creationId xmlns:a16="http://schemas.microsoft.com/office/drawing/2014/main" id="{E6905395-8E2F-384B-817E-E8B79FF5685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58681" y="561466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1" name="Rectangle 240">
            <a:extLst>
              <a:ext uri="{FF2B5EF4-FFF2-40B4-BE49-F238E27FC236}">
                <a16:creationId xmlns:a16="http://schemas.microsoft.com/office/drawing/2014/main" id="{9BA83800-816B-1A4C-8089-34370FDA6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799608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2" name="Straight Connector 72">
            <a:extLst>
              <a:ext uri="{FF2B5EF4-FFF2-40B4-BE49-F238E27FC236}">
                <a16:creationId xmlns:a16="http://schemas.microsoft.com/office/drawing/2014/main" id="{A0E90628-3DC2-E141-A0A3-8BD5668C8AC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80906" y="591470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41D8CA6-28D6-034D-AC67-705FB316A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48598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425529D-FA7C-9A4C-8065-60A25F235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1646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73649CB-8BD7-8746-9DF2-0CD3AE16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1646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2471931-DA08-034B-8760-D4DFB0B0E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1646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8695CA2-3A86-3F41-87EF-E0480C08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4694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B5A9F6D-2558-B244-9009-71BBCA34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4694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C7B818B-0C4F-074B-B2A6-10BAE0E4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57742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97003DC-4550-BE45-8564-6388F59BC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774208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1" name="TextBox 220">
            <a:extLst>
              <a:ext uri="{FF2B5EF4-FFF2-40B4-BE49-F238E27FC236}">
                <a16:creationId xmlns:a16="http://schemas.microsoft.com/office/drawing/2014/main" id="{AB69AFA8-F948-A645-9C33-6A36FAAB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313" y="477328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A3315D-8BDB-3A4C-8A26-DD958A13A3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E2F1D0F-8B88-45CA-9B90-3774E834A87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43E15EA2-0E42-EB49-B17B-77ADBBD09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0872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Data Reuse in Matrix Multiplication (Revisited)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B03E340-2DE9-9B4C-8AFE-289138328F14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0BE489-D1E9-104A-A9FD-A1DDBB4A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In the Kernel of the Previous Slide </a:t>
            </a:r>
            <a:br>
              <a:rPr lang="en-US" altLang="en-US" sz="3200" dirty="0"/>
            </a:br>
            <a:r>
              <a:rPr lang="en-US" altLang="en-US" sz="3200" dirty="0"/>
              <a:t>(e.g., 4x4 Output Tile)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5A98C3-5687-A24A-B6C8-9263E4AD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TILE_WIDTH^2 elements of M and TILE_WIDTH^2 element of N are loaded </a:t>
            </a:r>
          </a:p>
          <a:p>
            <a:r>
              <a:rPr lang="en-US" altLang="en-US" dirty="0"/>
              <a:t>Each thread block calculates TILE_WIDTH steps for TILE_WIDTH^2 elements of P</a:t>
            </a:r>
          </a:p>
          <a:p>
            <a:pPr lvl="1"/>
            <a:r>
              <a:rPr lang="en-US" altLang="en-US" dirty="0"/>
              <a:t>TILE_WIDTH is typically at least 16</a:t>
            </a:r>
          </a:p>
          <a:p>
            <a:r>
              <a:rPr lang="en-US" altLang="en-US" dirty="0"/>
              <a:t>According to our analysis, </a:t>
            </a:r>
            <a:r>
              <a:rPr lang="en-US" altLang="en-US" dirty="0">
                <a:solidFill>
                  <a:srgbClr val="00B050"/>
                </a:solidFill>
              </a:rPr>
              <a:t>we can use much smaller amount of shared memory by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Loading TILE_WIDTH element of M and TILE_WIDTH element of N (input tiles) to calculate 1 step for TILE_WIDTH^2 elements in the output tile</a:t>
            </a:r>
          </a:p>
          <a:p>
            <a:pPr lvl="1"/>
            <a:r>
              <a:rPr lang="en-US" altLang="en-US" dirty="0"/>
              <a:t>So, why didn’t we do so?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A5535-2B55-7E41-8021-697AEF9EE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AFC8D-8052-3140-9775-9C70BA87DC34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A18315-7E95-4B49-9D44-B6FD177F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 of Loading Smaller Input Tile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67D502-3ABB-D34F-BB3C-AE4599369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If in each iteration of the outer loop</a:t>
            </a:r>
          </a:p>
          <a:p>
            <a:pPr lvl="1"/>
            <a:r>
              <a:rPr lang="en-US" altLang="en-US" dirty="0"/>
              <a:t>only a subset of threads load M and N elements (divergence or load imbalance)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</a:rPr>
              <a:t>Call __</a:t>
            </a:r>
            <a:r>
              <a:rPr lang="en-US" altLang="en-US" dirty="0" err="1">
                <a:solidFill>
                  <a:srgbClr val="C00000"/>
                </a:solidFill>
              </a:rPr>
              <a:t>synchthreads</a:t>
            </a:r>
            <a:r>
              <a:rPr lang="en-US" altLang="en-US" dirty="0">
                <a:solidFill>
                  <a:srgbClr val="C00000"/>
                </a:solidFill>
              </a:rPr>
              <a:t>()</a:t>
            </a:r>
          </a:p>
          <a:p>
            <a:pPr lvl="1"/>
            <a:r>
              <a:rPr lang="en-US" altLang="en-US" dirty="0"/>
              <a:t>All threads calculate one step of the inner product (inner loop degenerates to one iteration)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</a:rPr>
              <a:t>Call __</a:t>
            </a:r>
            <a:r>
              <a:rPr lang="en-US" altLang="en-US" dirty="0" err="1">
                <a:solidFill>
                  <a:srgbClr val="C00000"/>
                </a:solidFill>
              </a:rPr>
              <a:t>synchthreads</a:t>
            </a:r>
            <a:r>
              <a:rPr lang="en-US" altLang="en-US" dirty="0">
                <a:solidFill>
                  <a:srgbClr val="C00000"/>
                </a:solidFill>
              </a:rPr>
              <a:t>()</a:t>
            </a:r>
          </a:p>
          <a:p>
            <a:pPr lvl="1"/>
            <a:r>
              <a:rPr lang="en-US" altLang="en-US" dirty="0"/>
              <a:t>Go to the next iteration</a:t>
            </a:r>
          </a:p>
          <a:p>
            <a:r>
              <a:rPr lang="en-US" altLang="en-US" dirty="0"/>
              <a:t>Even though __</a:t>
            </a:r>
            <a:r>
              <a:rPr lang="en-US" altLang="en-US" dirty="0" err="1"/>
              <a:t>synchthreads</a:t>
            </a:r>
            <a:r>
              <a:rPr lang="en-US" altLang="en-US" dirty="0"/>
              <a:t>() is a very efficient function, </a:t>
            </a:r>
            <a:r>
              <a:rPr lang="en-US" altLang="en-US" dirty="0">
                <a:solidFill>
                  <a:srgbClr val="C00000"/>
                </a:solidFill>
              </a:rPr>
              <a:t>such intensive use is still going to hurt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B9A6C7-522B-7042-B113-D1854A8B26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CB720-F0F1-0845-B1AB-6C1FD3E4137E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8">
            <a:extLst>
              <a:ext uri="{FF2B5EF4-FFF2-40B4-BE49-F238E27FC236}">
                <a16:creationId xmlns:a16="http://schemas.microsoft.com/office/drawing/2014/main" id="{58DB09E0-4C0B-46AA-A9CD-13CF8DDBC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"/>
          <a:stretch/>
        </p:blipFill>
        <p:spPr bwMode="auto">
          <a:xfrm>
            <a:off x="4355976" y="2060848"/>
            <a:ext cx="4788024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C8D424A4-01E9-453F-8AD3-76628B8658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1776" y="980728"/>
            <a:ext cx="4340224" cy="5245447"/>
          </a:xfrm>
        </p:spPr>
        <p:txBody>
          <a:bodyPr/>
          <a:lstStyle/>
          <a:p>
            <a:r>
              <a:rPr lang="en-US" altLang="en-US" sz="2000" dirty="0"/>
              <a:t>Store input M tile and output P tile elements in registers</a:t>
            </a:r>
          </a:p>
          <a:p>
            <a:r>
              <a:rPr lang="en-US" altLang="en-US" sz="2000" dirty="0">
                <a:solidFill>
                  <a:srgbClr val="FF9300"/>
                </a:solidFill>
              </a:rPr>
              <a:t>Store input N tile </a:t>
            </a:r>
            <a:r>
              <a:rPr lang="en-US" altLang="en-US" sz="2000" dirty="0"/>
              <a:t>elements in </a:t>
            </a:r>
            <a:r>
              <a:rPr lang="en-US" altLang="en-US" sz="2000" dirty="0">
                <a:solidFill>
                  <a:srgbClr val="FF9300"/>
                </a:solidFill>
              </a:rPr>
              <a:t>shared memory</a:t>
            </a:r>
          </a:p>
          <a:p>
            <a:r>
              <a:rPr lang="en-US" altLang="en-US" sz="2000" dirty="0"/>
              <a:t>Decouple of M and N input tile widths</a:t>
            </a:r>
          </a:p>
          <a:p>
            <a:pPr lvl="1"/>
            <a:r>
              <a:rPr lang="en-US" altLang="en-US" sz="1600" dirty="0"/>
              <a:t>TILE_WIDTH_M , TILE_WIDTH_N</a:t>
            </a:r>
          </a:p>
          <a:p>
            <a:r>
              <a:rPr lang="en-US" altLang="en-US" sz="2000" dirty="0"/>
              <a:t>Key quantities</a:t>
            </a:r>
          </a:p>
          <a:p>
            <a:pPr lvl="1"/>
            <a:r>
              <a:rPr lang="en-US" altLang="en-US" sz="1600" dirty="0"/>
              <a:t>Number of threads = TILE_WIDTH_M</a:t>
            </a:r>
          </a:p>
          <a:p>
            <a:pPr lvl="1"/>
            <a:r>
              <a:rPr lang="en-US" altLang="en-US" sz="1600" dirty="0"/>
              <a:t>Output tile size = TILE_WIDTH_M * TILE_WIDTH_N</a:t>
            </a:r>
          </a:p>
          <a:p>
            <a:pPr lvl="1"/>
            <a:r>
              <a:rPr lang="en-US" altLang="en-US" sz="1600" dirty="0">
                <a:solidFill>
                  <a:srgbClr val="FF9300"/>
                </a:solidFill>
              </a:rPr>
              <a:t>Reuses for each N element = TILE_WIDTH_M </a:t>
            </a:r>
          </a:p>
          <a:p>
            <a:pPr lvl="1"/>
            <a:r>
              <a:rPr lang="en-US" altLang="en-US" sz="1600" dirty="0">
                <a:solidFill>
                  <a:srgbClr val="C00000"/>
                </a:solidFill>
              </a:rPr>
              <a:t>Reuses for each M element = TILE_WIDTH_N</a:t>
            </a:r>
          </a:p>
          <a:p>
            <a:pPr lvl="1"/>
            <a:r>
              <a:rPr lang="en-US" altLang="en-US" sz="1600" dirty="0">
                <a:solidFill>
                  <a:srgbClr val="C00000"/>
                </a:solidFill>
              </a:rPr>
              <a:t>Each thread calculates TILE_WIDTH_N P elements</a:t>
            </a:r>
          </a:p>
          <a:p>
            <a:pPr lvl="1"/>
            <a:endParaRPr lang="en-US" altLang="en-US" sz="1600" dirty="0"/>
          </a:p>
        </p:txBody>
      </p:sp>
      <p:sp>
        <p:nvSpPr>
          <p:cNvPr id="16391" name="TextBox 130">
            <a:extLst>
              <a:ext uri="{FF2B5EF4-FFF2-40B4-BE49-F238E27FC236}">
                <a16:creationId xmlns:a16="http://schemas.microsoft.com/office/drawing/2014/main" id="{2BD5527C-C86E-4EF4-A484-28C70627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921494"/>
            <a:ext cx="2949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TILE_WIDTH_M = 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TILE_WIDTH_N = 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0D7F29-2154-1549-B908-9C4F01A9C286}"/>
              </a:ext>
            </a:extLst>
          </p:cNvPr>
          <p:cNvCxnSpPr>
            <a:cxnSpLocks/>
          </p:cNvCxnSpPr>
          <p:nvPr/>
        </p:nvCxnSpPr>
        <p:spPr>
          <a:xfrm>
            <a:off x="7020272" y="4941168"/>
            <a:ext cx="54000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F44F0F-F975-A440-AAE2-EE36A55F5A32}"/>
              </a:ext>
            </a:extLst>
          </p:cNvPr>
          <p:cNvCxnSpPr>
            <a:cxnSpLocks/>
          </p:cNvCxnSpPr>
          <p:nvPr/>
        </p:nvCxnSpPr>
        <p:spPr>
          <a:xfrm>
            <a:off x="7020272" y="1916832"/>
            <a:ext cx="540000" cy="0"/>
          </a:xfrm>
          <a:prstGeom prst="straightConnector1">
            <a:avLst/>
          </a:prstGeom>
          <a:ln w="38100">
            <a:solidFill>
              <a:srgbClr val="FF93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5B2474-403B-0141-B1CC-09CB45573AD4}"/>
              </a:ext>
            </a:extLst>
          </p:cNvPr>
          <p:cNvCxnSpPr>
            <a:cxnSpLocks/>
          </p:cNvCxnSpPr>
          <p:nvPr/>
        </p:nvCxnSpPr>
        <p:spPr>
          <a:xfrm flipV="1">
            <a:off x="4211960" y="5157192"/>
            <a:ext cx="0" cy="990509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79DD4A7-7404-BE42-8946-0F6EB9790543}"/>
              </a:ext>
            </a:extLst>
          </p:cNvPr>
          <p:cNvSpPr/>
          <p:nvPr/>
        </p:nvSpPr>
        <p:spPr>
          <a:xfrm>
            <a:off x="7053773" y="5109199"/>
            <a:ext cx="504000" cy="9360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7BD88-C504-3D4D-ACFC-90BF6472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Joint Register and Shared Memory Tiling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873AC-447B-F24A-B97F-A9964DC28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3591A6-3623-B648-A3BA-207C1D157B4E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AC0B5B-E5BC-0C49-8900-FA93E855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Have each thread to calculate a horizontal strip of TILE_WIDTH_N P elements </a:t>
            </a:r>
          </a:p>
          <a:p>
            <a:r>
              <a:rPr lang="en-US" altLang="en-US" dirty="0"/>
              <a:t>Data loaded from M can be reused TILE_WIDTH_N times through registers</a:t>
            </a:r>
          </a:p>
          <a:p>
            <a:pPr lvl="1"/>
            <a:r>
              <a:rPr lang="en-US" altLang="en-US" sz="2200" dirty="0"/>
              <a:t>Register tiling</a:t>
            </a:r>
            <a:endParaRPr lang="en-US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4957C5-B12E-4AF2-BF88-1EEDCFD3D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3722265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2664F-9CAF-4257-B661-7E0E8F142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5077990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15" name="Straight Connector 6">
            <a:extLst>
              <a:ext uri="{FF2B5EF4-FFF2-40B4-BE49-F238E27FC236}">
                <a16:creationId xmlns:a16="http://schemas.microsoft.com/office/drawing/2014/main" id="{42B58F0C-E4E0-4BF5-AC69-52841ECF290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45444" y="52184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Straight Connector 7">
            <a:extLst>
              <a:ext uri="{FF2B5EF4-FFF2-40B4-BE49-F238E27FC236}">
                <a16:creationId xmlns:a16="http://schemas.microsoft.com/office/drawing/2014/main" id="{4D118AE2-E317-44D6-9FD1-5E4856FECD3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53419" y="521213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Connector 8">
            <a:extLst>
              <a:ext uri="{FF2B5EF4-FFF2-40B4-BE49-F238E27FC236}">
                <a16:creationId xmlns:a16="http://schemas.microsoft.com/office/drawing/2014/main" id="{99FA935D-B279-43C5-B015-3CF53D6260B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56631" y="52184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Connector 9">
            <a:extLst>
              <a:ext uri="{FF2B5EF4-FFF2-40B4-BE49-F238E27FC236}">
                <a16:creationId xmlns:a16="http://schemas.microsoft.com/office/drawing/2014/main" id="{CE658639-CF3B-48D5-B544-7C8FE84625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63019" y="521213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Straight Connector 10">
            <a:extLst>
              <a:ext uri="{FF2B5EF4-FFF2-40B4-BE49-F238E27FC236}">
                <a16:creationId xmlns:a16="http://schemas.microsoft.com/office/drawing/2014/main" id="{95107A2B-C359-4D3C-B34D-110CEFC4C99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79725" y="523039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Connector 11">
            <a:extLst>
              <a:ext uri="{FF2B5EF4-FFF2-40B4-BE49-F238E27FC236}">
                <a16:creationId xmlns:a16="http://schemas.microsoft.com/office/drawing/2014/main" id="{797AE6DE-2370-4E8C-A033-BC1F357BCDC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86113" y="52240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Connector 12">
            <a:extLst>
              <a:ext uri="{FF2B5EF4-FFF2-40B4-BE49-F238E27FC236}">
                <a16:creationId xmlns:a16="http://schemas.microsoft.com/office/drawing/2014/main" id="{B5349CED-A394-43CE-9E56-2DD0ED13E47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89325" y="523039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Connector 13">
            <a:extLst>
              <a:ext uri="{FF2B5EF4-FFF2-40B4-BE49-F238E27FC236}">
                <a16:creationId xmlns:a16="http://schemas.microsoft.com/office/drawing/2014/main" id="{CDE44E7D-C010-4864-8F1B-15E2C7A616C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97300" y="52240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F2339-13F6-41E9-BBAB-6E8CE0EC5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5065290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24" name="Rectangle 15">
            <a:extLst>
              <a:ext uri="{FF2B5EF4-FFF2-40B4-BE49-F238E27FC236}">
                <a16:creationId xmlns:a16="http://schemas.microsoft.com/office/drawing/2014/main" id="{472DEE6C-23C2-4FA1-B2F6-AC6CF5BB7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01478"/>
            <a:ext cx="3240088" cy="1071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7FA82B-9967-4B26-9532-97DD99C8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2501478"/>
            <a:ext cx="1190625" cy="1071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26" name="Straight Arrow Connector 19">
            <a:extLst>
              <a:ext uri="{FF2B5EF4-FFF2-40B4-BE49-F238E27FC236}">
                <a16:creationId xmlns:a16="http://schemas.microsoft.com/office/drawing/2014/main" id="{310FD305-F15F-45FF-8A4B-B602928FD4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5075" y="2730078"/>
            <a:ext cx="11906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Arrow Connector 22">
            <a:extLst>
              <a:ext uri="{FF2B5EF4-FFF2-40B4-BE49-F238E27FC236}">
                <a16:creationId xmlns:a16="http://schemas.microsoft.com/office/drawing/2014/main" id="{98C2124D-CCCE-4EF4-9848-4641E0D339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57775" y="2957090"/>
            <a:ext cx="11779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Arrow Connector 23">
            <a:extLst>
              <a:ext uri="{FF2B5EF4-FFF2-40B4-BE49-F238E27FC236}">
                <a16:creationId xmlns:a16="http://schemas.microsoft.com/office/drawing/2014/main" id="{4C4E6D96-9A82-42A1-BF2E-0D8A827DBC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65713" y="3204740"/>
            <a:ext cx="1169987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Arrow Connector 24">
            <a:extLst>
              <a:ext uri="{FF2B5EF4-FFF2-40B4-BE49-F238E27FC236}">
                <a16:creationId xmlns:a16="http://schemas.microsoft.com/office/drawing/2014/main" id="{567CCF8F-D8F7-4F71-A659-128444F579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57775" y="3452390"/>
            <a:ext cx="11779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26B19FC-276D-4153-9D6F-A259F1CA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5077990"/>
            <a:ext cx="1190625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17431" name="Straight Connector 27">
            <a:extLst>
              <a:ext uri="{FF2B5EF4-FFF2-40B4-BE49-F238E27FC236}">
                <a16:creationId xmlns:a16="http://schemas.microsoft.com/office/drawing/2014/main" id="{52096945-9987-4B8C-BD63-895C46B2F0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87950" y="52224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2" name="Straight Connector 28">
            <a:extLst>
              <a:ext uri="{FF2B5EF4-FFF2-40B4-BE49-F238E27FC236}">
                <a16:creationId xmlns:a16="http://schemas.microsoft.com/office/drawing/2014/main" id="{0EA9BE20-619B-42E2-97F1-854B0FE6893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88781" y="522642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Straight Connector 29">
            <a:extLst>
              <a:ext uri="{FF2B5EF4-FFF2-40B4-BE49-F238E27FC236}">
                <a16:creationId xmlns:a16="http://schemas.microsoft.com/office/drawing/2014/main" id="{87E486F3-9388-46DB-B319-872ABD1BA3B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01519" y="522642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0A1CA17-5909-47D9-A552-56DA5A369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251259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105E31-D492-4237-8907-D96E70C5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2512590"/>
            <a:ext cx="306388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71E5A5-A8B8-4501-B210-441345E5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251259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999B75-A734-4B80-B54E-F89D2640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2512590"/>
            <a:ext cx="306387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38" name="Straight Arrow Connector 40">
            <a:extLst>
              <a:ext uri="{FF2B5EF4-FFF2-40B4-BE49-F238E27FC236}">
                <a16:creationId xmlns:a16="http://schemas.microsoft.com/office/drawing/2014/main" id="{FC91F99C-28E2-4D9F-9DC6-4D2FE98907C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33538" y="4212803"/>
            <a:ext cx="3190875" cy="1000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Arrow Connector 48">
            <a:extLst>
              <a:ext uri="{FF2B5EF4-FFF2-40B4-BE49-F238E27FC236}">
                <a16:creationId xmlns:a16="http://schemas.microsoft.com/office/drawing/2014/main" id="{16151BD2-8C81-4204-8277-BBCC82E35C8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203825" y="5503440"/>
            <a:ext cx="1266825" cy="387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51">
            <a:extLst>
              <a:ext uri="{FF2B5EF4-FFF2-40B4-BE49-F238E27FC236}">
                <a16:creationId xmlns:a16="http://schemas.microsoft.com/office/drawing/2014/main" id="{826CB877-8F24-41A1-9CB8-60B2E0FE7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555" y="4625553"/>
            <a:ext cx="264794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r1 can be reused to compute 4 intermediate results for P</a:t>
            </a:r>
            <a:br>
              <a:rPr lang="en-US" alt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ndale Mono" charset="0"/>
              </a:rPr>
              <a:t>P[0] += r1 * n1;</a:t>
            </a:r>
            <a:br>
              <a:rPr lang="en-US" altLang="en-US" sz="1200" dirty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ndale Mono" charset="0"/>
              </a:rPr>
              <a:t>P[1] += r1 * n2;</a:t>
            </a:r>
            <a:br>
              <a:rPr lang="en-US" altLang="en-US" sz="1200" dirty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ndale Mono" charset="0"/>
              </a:rPr>
              <a:t>P[2] += r1 * n3;</a:t>
            </a:r>
            <a:br>
              <a:rPr lang="en-US" altLang="en-US" sz="1200" dirty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ndale Mono" charset="0"/>
              </a:rPr>
              <a:t>P[3] += r1 * n4;</a:t>
            </a:r>
            <a:endParaRPr lang="en-US" altLang="en-US" sz="2400" dirty="0">
              <a:solidFill>
                <a:schemeClr val="tx1"/>
              </a:solidFill>
              <a:latin typeface="Andale Mono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D785DA-563B-47A6-B741-8C4D607E8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0970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ACD823-7439-4F21-BAFA-B05FB4296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0970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DA83C7-2315-4746-9FF7-5F421F085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970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83BA33-CAEF-41EC-81A7-B75D4905B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0970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46" name="Rectangle 2">
            <a:extLst>
              <a:ext uri="{FF2B5EF4-FFF2-40B4-BE49-F238E27FC236}">
                <a16:creationId xmlns:a16="http://schemas.microsoft.com/office/drawing/2014/main" id="{CCD669F8-B256-4DC7-A9CA-471DA2602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84315"/>
            <a:ext cx="1574800" cy="728663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7" name="Rectangle 2">
            <a:extLst>
              <a:ext uri="{FF2B5EF4-FFF2-40B4-BE49-F238E27FC236}">
                <a16:creationId xmlns:a16="http://schemas.microsoft.com/office/drawing/2014/main" id="{367BD5A9-3C8C-4A27-923C-908619EF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706265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17448" name="TextBox 42">
            <a:extLst>
              <a:ext uri="{FF2B5EF4-FFF2-40B4-BE49-F238E27FC236}">
                <a16:creationId xmlns:a16="http://schemas.microsoft.com/office/drawing/2014/main" id="{0594C1CD-BCA8-4BE2-AD15-686F86CE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877840"/>
            <a:ext cx="380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Load 1 value from M into r1</a:t>
            </a:r>
            <a:endParaRPr lang="en-US" altLang="en-US" sz="2000" dirty="0">
              <a:solidFill>
                <a:schemeClr val="tx1"/>
              </a:solidFill>
              <a:latin typeface="Andale Mono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43ECF4-E2E1-0D4A-B584-DF36EA78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Joint Register and Shared Memory Tiling</a:t>
            </a:r>
            <a:br>
              <a:rPr lang="en-US" sz="3200" dirty="0"/>
            </a:br>
            <a:r>
              <a:rPr lang="en-US" sz="3200" dirty="0"/>
              <a:t>Optimization 1: Thread Coarsening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A056A6-3E43-7A4C-AEE8-79E2D1B7D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084D5-CF24-1B49-AA3F-283C6C839665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1744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599E77-8413-8540-A1A2-A7953FC42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Multiple threads collaborate to load TILE_WIDTH_N N elements into shared memory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BD5F0-A7C7-42EA-9DB6-D1A014A78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3353644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FEF1C-B5E2-4781-896E-8BA9A7AD0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4709369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38" name="Straight Connector 5">
            <a:extLst>
              <a:ext uri="{FF2B5EF4-FFF2-40B4-BE49-F238E27FC236}">
                <a16:creationId xmlns:a16="http://schemas.microsoft.com/office/drawing/2014/main" id="{E9C0575F-1E23-46FA-A407-158A04E4609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45444" y="4849863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Connector 6">
            <a:extLst>
              <a:ext uri="{FF2B5EF4-FFF2-40B4-BE49-F238E27FC236}">
                <a16:creationId xmlns:a16="http://schemas.microsoft.com/office/drawing/2014/main" id="{7BE3E515-45EF-452C-92DE-976409C5C7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53419" y="4843513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Straight Connector 7">
            <a:extLst>
              <a:ext uri="{FF2B5EF4-FFF2-40B4-BE49-F238E27FC236}">
                <a16:creationId xmlns:a16="http://schemas.microsoft.com/office/drawing/2014/main" id="{4457D0E0-6FF7-4528-8B99-A05DE592D6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56631" y="4849863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Connector 8">
            <a:extLst>
              <a:ext uri="{FF2B5EF4-FFF2-40B4-BE49-F238E27FC236}">
                <a16:creationId xmlns:a16="http://schemas.microsoft.com/office/drawing/2014/main" id="{AC98B85B-7747-4CF0-864F-EF418271983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63019" y="4843513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Straight Connector 9">
            <a:extLst>
              <a:ext uri="{FF2B5EF4-FFF2-40B4-BE49-F238E27FC236}">
                <a16:creationId xmlns:a16="http://schemas.microsoft.com/office/drawing/2014/main" id="{B6E4E7FB-3799-4377-8F77-10AEEA6F886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79725" y="48617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Straight Connector 10">
            <a:extLst>
              <a:ext uri="{FF2B5EF4-FFF2-40B4-BE49-F238E27FC236}">
                <a16:creationId xmlns:a16="http://schemas.microsoft.com/office/drawing/2014/main" id="{CFFF6D9F-79BD-4149-B8B3-8096D98BA4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86113" y="485541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Straight Connector 11">
            <a:extLst>
              <a:ext uri="{FF2B5EF4-FFF2-40B4-BE49-F238E27FC236}">
                <a16:creationId xmlns:a16="http://schemas.microsoft.com/office/drawing/2014/main" id="{04CBD30B-8678-451A-8BD0-0573F21E051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89325" y="48617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Straight Connector 12">
            <a:extLst>
              <a:ext uri="{FF2B5EF4-FFF2-40B4-BE49-F238E27FC236}">
                <a16:creationId xmlns:a16="http://schemas.microsoft.com/office/drawing/2014/main" id="{709CD6D1-F8A7-4658-9CE7-785C3630860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97300" y="485541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6B36C36-9EE6-450D-AEBB-9971815A2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4696669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EDC92-BFDD-41D8-A977-710A0B97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2856"/>
            <a:ext cx="3240088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50913C-85E5-4FA1-96BE-02363836C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2132856"/>
            <a:ext cx="1190625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49" name="Straight Arrow Connector 16">
            <a:extLst>
              <a:ext uri="{FF2B5EF4-FFF2-40B4-BE49-F238E27FC236}">
                <a16:creationId xmlns:a16="http://schemas.microsoft.com/office/drawing/2014/main" id="{0B7449DB-C2FB-45CB-B4F4-C9BE2CE741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5075" y="2361456"/>
            <a:ext cx="11906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Arrow Connector 17">
            <a:extLst>
              <a:ext uri="{FF2B5EF4-FFF2-40B4-BE49-F238E27FC236}">
                <a16:creationId xmlns:a16="http://schemas.microsoft.com/office/drawing/2014/main" id="{52898620-FC8A-4D4E-995F-6D2AC584C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57775" y="2588469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Arrow Connector 18">
            <a:extLst>
              <a:ext uri="{FF2B5EF4-FFF2-40B4-BE49-F238E27FC236}">
                <a16:creationId xmlns:a16="http://schemas.microsoft.com/office/drawing/2014/main" id="{0B22B579-870B-4C0E-8A5A-0D597EF3FE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65713" y="2836119"/>
            <a:ext cx="1169987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Arrow Connector 19">
            <a:extLst>
              <a:ext uri="{FF2B5EF4-FFF2-40B4-BE49-F238E27FC236}">
                <a16:creationId xmlns:a16="http://schemas.microsoft.com/office/drawing/2014/main" id="{61194516-895F-40C9-B3BE-F1C008E3E9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57775" y="3083769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A662D62-BAB4-4311-8843-DF97A9D1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4668094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18454" name="Straight Connector 21">
            <a:extLst>
              <a:ext uri="{FF2B5EF4-FFF2-40B4-BE49-F238E27FC236}">
                <a16:creationId xmlns:a16="http://schemas.microsoft.com/office/drawing/2014/main" id="{817B947F-6D12-4793-AA51-B122C0F70A7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87950" y="481255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Straight Connector 22">
            <a:extLst>
              <a:ext uri="{FF2B5EF4-FFF2-40B4-BE49-F238E27FC236}">
                <a16:creationId xmlns:a16="http://schemas.microsoft.com/office/drawing/2014/main" id="{CCC1359E-546A-43CE-87C7-7A9D2E070C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88781" y="4816525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Straight Connector 23">
            <a:extLst>
              <a:ext uri="{FF2B5EF4-FFF2-40B4-BE49-F238E27FC236}">
                <a16:creationId xmlns:a16="http://schemas.microsoft.com/office/drawing/2014/main" id="{9FBF3454-1405-4E67-83D9-46C15E93ED2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01519" y="4816525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0414DDC-D138-45F8-BF01-AB3FECD4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2143969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68302B-D884-4669-8FC9-6294AAF2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2143969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FE2AEF-0E82-4590-A676-DC0D5B1A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2143969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B20FBB-5C34-4503-A221-62F82FAE1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2143969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61" name="Straight Arrow Connector 29">
            <a:extLst>
              <a:ext uri="{FF2B5EF4-FFF2-40B4-BE49-F238E27FC236}">
                <a16:creationId xmlns:a16="http://schemas.microsoft.com/office/drawing/2014/main" id="{62FB06B3-F580-401B-AA97-D4750712849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065713" y="2424956"/>
            <a:ext cx="1893887" cy="10541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2" name="TextBox 30">
            <a:extLst>
              <a:ext uri="{FF2B5EF4-FFF2-40B4-BE49-F238E27FC236}">
                <a16:creationId xmlns:a16="http://schemas.microsoft.com/office/drawing/2014/main" id="{D1A59FD2-4652-460A-80D3-CF7B9412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401169"/>
            <a:ext cx="29321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</a:rPr>
              <a:t>T1-T4 cooperatively load 4 values from N, say n1~n4 into shared memory so T1-T4 can all use them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C1DBB0-81C0-4761-9C9A-560C7D70A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026869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64" name="Straight Connector 34">
            <a:extLst>
              <a:ext uri="{FF2B5EF4-FFF2-40B4-BE49-F238E27FC236}">
                <a16:creationId xmlns:a16="http://schemas.microsoft.com/office/drawing/2014/main" id="{2A758E80-2DA1-4C8F-929C-77D88532B01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40681" y="5167363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Straight Connector 35">
            <a:extLst>
              <a:ext uri="{FF2B5EF4-FFF2-40B4-BE49-F238E27FC236}">
                <a16:creationId xmlns:a16="http://schemas.microsoft.com/office/drawing/2014/main" id="{2364E869-A219-4D92-80F9-8B7C7889E1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48656" y="5161013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Straight Connector 36">
            <a:extLst>
              <a:ext uri="{FF2B5EF4-FFF2-40B4-BE49-F238E27FC236}">
                <a16:creationId xmlns:a16="http://schemas.microsoft.com/office/drawing/2014/main" id="{EEAE46E8-7E13-4897-95AD-8D1164D60D7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51869" y="5167363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Straight Connector 37">
            <a:extLst>
              <a:ext uri="{FF2B5EF4-FFF2-40B4-BE49-F238E27FC236}">
                <a16:creationId xmlns:a16="http://schemas.microsoft.com/office/drawing/2014/main" id="{422E3D5C-9484-4B19-AC51-398FE60FC8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58256" y="5161013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8" name="Straight Connector 38">
            <a:extLst>
              <a:ext uri="{FF2B5EF4-FFF2-40B4-BE49-F238E27FC236}">
                <a16:creationId xmlns:a16="http://schemas.microsoft.com/office/drawing/2014/main" id="{14164822-8EDA-4208-894E-AD26A061896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74963" y="51792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9" name="Straight Connector 39">
            <a:extLst>
              <a:ext uri="{FF2B5EF4-FFF2-40B4-BE49-F238E27FC236}">
                <a16:creationId xmlns:a16="http://schemas.microsoft.com/office/drawing/2014/main" id="{BE095BCF-1E48-475C-8E02-64B41792382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81350" y="517291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0" name="Straight Connector 40">
            <a:extLst>
              <a:ext uri="{FF2B5EF4-FFF2-40B4-BE49-F238E27FC236}">
                <a16:creationId xmlns:a16="http://schemas.microsoft.com/office/drawing/2014/main" id="{F58B34E8-4E79-4875-A378-EEF95CBD9A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84563" y="51792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1" name="Straight Connector 41">
            <a:extLst>
              <a:ext uri="{FF2B5EF4-FFF2-40B4-BE49-F238E27FC236}">
                <a16:creationId xmlns:a16="http://schemas.microsoft.com/office/drawing/2014/main" id="{AB08E361-755B-49BA-9BAF-8D293DDC81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92538" y="517291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8EF6D99-4B19-4AE6-8751-400CB6E5B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014169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4DC2A-155B-4F5D-8B7B-F592C4183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339606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74" name="Straight Connector 44">
            <a:extLst>
              <a:ext uri="{FF2B5EF4-FFF2-40B4-BE49-F238E27FC236}">
                <a16:creationId xmlns:a16="http://schemas.microsoft.com/office/drawing/2014/main" id="{FA9AE0F4-F8BF-4762-8511-8B9C77EB26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40681" y="54801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5" name="Straight Connector 45">
            <a:extLst>
              <a:ext uri="{FF2B5EF4-FFF2-40B4-BE49-F238E27FC236}">
                <a16:creationId xmlns:a16="http://schemas.microsoft.com/office/drawing/2014/main" id="{82030366-C0C8-4DB7-A4F5-11B97FD95CF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49450" y="5474544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6" name="Straight Connector 46">
            <a:extLst>
              <a:ext uri="{FF2B5EF4-FFF2-40B4-BE49-F238E27FC236}">
                <a16:creationId xmlns:a16="http://schemas.microsoft.com/office/drawing/2014/main" id="{FC038994-A291-40BF-8722-3461E3FA9D7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51869" y="54801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7" name="Straight Connector 47">
            <a:extLst>
              <a:ext uri="{FF2B5EF4-FFF2-40B4-BE49-F238E27FC236}">
                <a16:creationId xmlns:a16="http://schemas.microsoft.com/office/drawing/2014/main" id="{94EB41EF-5086-4EDF-86F8-5163CE48B57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59050" y="5474544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8" name="Straight Connector 48">
            <a:extLst>
              <a:ext uri="{FF2B5EF4-FFF2-40B4-BE49-F238E27FC236}">
                <a16:creationId xmlns:a16="http://schemas.microsoft.com/office/drawing/2014/main" id="{7B10A392-A896-42C5-BB04-FA661C0F55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74169" y="54928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9" name="Straight Connector 49">
            <a:extLst>
              <a:ext uri="{FF2B5EF4-FFF2-40B4-BE49-F238E27FC236}">
                <a16:creationId xmlns:a16="http://schemas.microsoft.com/office/drawing/2014/main" id="{2CF88198-D3F3-491B-9892-88748A29AD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80556" y="5486450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0" name="Straight Connector 50">
            <a:extLst>
              <a:ext uri="{FF2B5EF4-FFF2-40B4-BE49-F238E27FC236}">
                <a16:creationId xmlns:a16="http://schemas.microsoft.com/office/drawing/2014/main" id="{5BED3581-C827-400D-90C4-F27493712E6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83769" y="54928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1" name="Straight Connector 51">
            <a:extLst>
              <a:ext uri="{FF2B5EF4-FFF2-40B4-BE49-F238E27FC236}">
                <a16:creationId xmlns:a16="http://schemas.microsoft.com/office/drawing/2014/main" id="{A8EA6AEB-6191-4458-A904-037D7C0EE74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91744" y="5486450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3D9FDAD-A96F-4896-8375-F144E4F3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328494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CDBB33-9D56-4556-AE58-7490D19B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5677744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84" name="Straight Connector 54">
            <a:extLst>
              <a:ext uri="{FF2B5EF4-FFF2-40B4-BE49-F238E27FC236}">
                <a16:creationId xmlns:a16="http://schemas.microsoft.com/office/drawing/2014/main" id="{E090C7D9-D3A3-43C6-BCD7-A8C1CFE6803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50206" y="5818238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5" name="Straight Connector 55">
            <a:extLst>
              <a:ext uri="{FF2B5EF4-FFF2-40B4-BE49-F238E27FC236}">
                <a16:creationId xmlns:a16="http://schemas.microsoft.com/office/drawing/2014/main" id="{85EE35B1-3A6F-4CC8-BCC3-1D406EC093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57388" y="5812681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6" name="Straight Connector 56">
            <a:extLst>
              <a:ext uri="{FF2B5EF4-FFF2-40B4-BE49-F238E27FC236}">
                <a16:creationId xmlns:a16="http://schemas.microsoft.com/office/drawing/2014/main" id="{6E7F13F8-6E91-4AF0-961A-A5F87A9E6AB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59806" y="5818238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7" name="Straight Connector 57">
            <a:extLst>
              <a:ext uri="{FF2B5EF4-FFF2-40B4-BE49-F238E27FC236}">
                <a16:creationId xmlns:a16="http://schemas.microsoft.com/office/drawing/2014/main" id="{F7B16968-980E-4470-A24B-521520B92B2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66988" y="5812681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8" name="Straight Connector 58">
            <a:extLst>
              <a:ext uri="{FF2B5EF4-FFF2-40B4-BE49-F238E27FC236}">
                <a16:creationId xmlns:a16="http://schemas.microsoft.com/office/drawing/2014/main" id="{624D3E9A-DFA7-40D7-9271-C81731DFF25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82106" y="5830938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9" name="Straight Connector 59">
            <a:extLst>
              <a:ext uri="{FF2B5EF4-FFF2-40B4-BE49-F238E27FC236}">
                <a16:creationId xmlns:a16="http://schemas.microsoft.com/office/drawing/2014/main" id="{110E0887-3EA9-44C3-85CA-E45858609BA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90081" y="5824588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0" name="Straight Connector 60">
            <a:extLst>
              <a:ext uri="{FF2B5EF4-FFF2-40B4-BE49-F238E27FC236}">
                <a16:creationId xmlns:a16="http://schemas.microsoft.com/office/drawing/2014/main" id="{06069C54-3084-4B1F-82B7-6D91B554608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93294" y="5830938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1" name="Straight Connector 61">
            <a:extLst>
              <a:ext uri="{FF2B5EF4-FFF2-40B4-BE49-F238E27FC236}">
                <a16:creationId xmlns:a16="http://schemas.microsoft.com/office/drawing/2014/main" id="{7DE71BB6-C48A-441E-B63E-EE5C38179A0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99681" y="5824588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656A80D-CF4B-445D-9D77-D2D59E19D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5666631"/>
            <a:ext cx="306387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B5EDDF0-9BC2-4625-A416-88BA380F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018931"/>
            <a:ext cx="1189037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18494" name="Straight Connector 64">
            <a:extLst>
              <a:ext uri="{FF2B5EF4-FFF2-40B4-BE49-F238E27FC236}">
                <a16:creationId xmlns:a16="http://schemas.microsoft.com/office/drawing/2014/main" id="{85946F84-9A30-4BC3-96E7-639F244FECF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91919" y="51626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5" name="Straight Connector 65">
            <a:extLst>
              <a:ext uri="{FF2B5EF4-FFF2-40B4-BE49-F238E27FC236}">
                <a16:creationId xmlns:a16="http://schemas.microsoft.com/office/drawing/2014/main" id="{8B8E9E8F-5AEB-444E-8695-612BDD06EE9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92750" y="51665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6" name="Straight Connector 66">
            <a:extLst>
              <a:ext uri="{FF2B5EF4-FFF2-40B4-BE49-F238E27FC236}">
                <a16:creationId xmlns:a16="http://schemas.microsoft.com/office/drawing/2014/main" id="{4E87CC9F-F206-49EF-A30A-1D1C884C46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07075" y="51665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0D725D4D-6CC3-4D93-97FB-AAADCB25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347544"/>
            <a:ext cx="1189037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18498" name="Straight Connector 68">
            <a:extLst>
              <a:ext uri="{FF2B5EF4-FFF2-40B4-BE49-F238E27FC236}">
                <a16:creationId xmlns:a16="http://schemas.microsoft.com/office/drawing/2014/main" id="{5BB2B1F8-81FB-4882-8F29-EE0A16D1EAE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91919" y="54928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9" name="Straight Connector 69">
            <a:extLst>
              <a:ext uri="{FF2B5EF4-FFF2-40B4-BE49-F238E27FC236}">
                <a16:creationId xmlns:a16="http://schemas.microsoft.com/office/drawing/2014/main" id="{D390FB96-8369-4118-8025-EBEA87A402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92750" y="54967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0" name="Straight Connector 70">
            <a:extLst>
              <a:ext uri="{FF2B5EF4-FFF2-40B4-BE49-F238E27FC236}">
                <a16:creationId xmlns:a16="http://schemas.microsoft.com/office/drawing/2014/main" id="{D245D9F8-B0B0-4230-9974-FBAC7BA086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07075" y="54967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F2E44E9-3F77-47A8-87EF-BD3F9CAD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5677744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18502" name="Straight Connector 72">
            <a:extLst>
              <a:ext uri="{FF2B5EF4-FFF2-40B4-BE49-F238E27FC236}">
                <a16:creationId xmlns:a16="http://schemas.microsoft.com/office/drawing/2014/main" id="{38E5B61A-026E-4609-86F5-7B3CBBF092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99856" y="58230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3" name="Straight Connector 73">
            <a:extLst>
              <a:ext uri="{FF2B5EF4-FFF2-40B4-BE49-F238E27FC236}">
                <a16:creationId xmlns:a16="http://schemas.microsoft.com/office/drawing/2014/main" id="{B39BC860-1157-4858-97AC-59A3C244EC6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01481" y="5826175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4" name="Straight Connector 74">
            <a:extLst>
              <a:ext uri="{FF2B5EF4-FFF2-40B4-BE49-F238E27FC236}">
                <a16:creationId xmlns:a16="http://schemas.microsoft.com/office/drawing/2014/main" id="{1D692AC6-2BF1-4CC8-92AA-DD8DF802660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14219" y="5826175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05" name="TextBox 75">
            <a:extLst>
              <a:ext uri="{FF2B5EF4-FFF2-40B4-BE49-F238E27FC236}">
                <a16:creationId xmlns:a16="http://schemas.microsoft.com/office/drawing/2014/main" id="{49AB2059-D3D1-4D4B-BEFA-66F138F3C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4653806"/>
            <a:ext cx="228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T1</a:t>
            </a:r>
          </a:p>
        </p:txBody>
      </p:sp>
      <p:sp>
        <p:nvSpPr>
          <p:cNvPr id="18506" name="TextBox 76">
            <a:extLst>
              <a:ext uri="{FF2B5EF4-FFF2-40B4-BE49-F238E27FC236}">
                <a16:creationId xmlns:a16="http://schemas.microsoft.com/office/drawing/2014/main" id="{B7DDB9B8-C914-445A-A109-D91DE69D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5003056"/>
            <a:ext cx="213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T2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63CB57B-DB59-46C4-A5F2-DBD9EBA1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653806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510" name="TextBox 2">
            <a:extLst>
              <a:ext uri="{FF2B5EF4-FFF2-40B4-BE49-F238E27FC236}">
                <a16:creationId xmlns:a16="http://schemas.microsoft.com/office/drawing/2014/main" id="{13763780-FD55-496A-A11F-5CA71D85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375744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2153DD-78A8-6349-BC8A-F5EBB025B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A47FF2-6B10-0149-BED4-CCD8AFEA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Joint Register and Shared Memory Tiling</a:t>
            </a:r>
            <a:br>
              <a:rPr lang="en-US" sz="3200" dirty="0"/>
            </a:br>
            <a:r>
              <a:rPr lang="en-US" sz="3200" dirty="0"/>
              <a:t>Optimization 2: Shared Memory Tiling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111A2E4-FA36-E147-BABD-17FF5513E7A4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846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8BE668-68EE-F342-95FC-2BFF29F22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/>
              <a:t>Accesses one M element from register, accesses TILE_WIDTH_N N elements from shared memory</a:t>
            </a:r>
          </a:p>
          <a:p>
            <a:pPr lvl="1"/>
            <a:r>
              <a:rPr lang="en-US" altLang="en-US" dirty="0"/>
              <a:t>Calculates one step for TILE_WIDTH_N P elements</a:t>
            </a:r>
          </a:p>
          <a:p>
            <a:pPr lvl="1"/>
            <a:r>
              <a:rPr lang="en-US" altLang="en-US" dirty="0"/>
              <a:t>TILE_WIDTH_N = ~16 in practice (limited by registers needed for P elements)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01B16-B5CE-4CF5-A978-FF18E9082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19524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rgbClr val="004990"/>
                </a:solidFill>
                <a:latin typeface="+mn-lt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983B3-7A8C-485A-ACD2-45240AE4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975249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62" name="Straight Connector 5">
            <a:extLst>
              <a:ext uri="{FF2B5EF4-FFF2-40B4-BE49-F238E27FC236}">
                <a16:creationId xmlns:a16="http://schemas.microsoft.com/office/drawing/2014/main" id="{566BCC46-CB99-49E7-8721-56B749258B1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12106" y="51157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Connector 6">
            <a:extLst>
              <a:ext uri="{FF2B5EF4-FFF2-40B4-BE49-F238E27FC236}">
                <a16:creationId xmlns:a16="http://schemas.microsoft.com/office/drawing/2014/main" id="{A94B236B-E0BF-41AA-BA4E-C418217AF7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20081" y="5109393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Connector 7">
            <a:extLst>
              <a:ext uri="{FF2B5EF4-FFF2-40B4-BE49-F238E27FC236}">
                <a16:creationId xmlns:a16="http://schemas.microsoft.com/office/drawing/2014/main" id="{A7C6BCE4-DEF0-4F83-B267-B06CFE78FF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23294" y="51157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Straight Connector 8">
            <a:extLst>
              <a:ext uri="{FF2B5EF4-FFF2-40B4-BE49-F238E27FC236}">
                <a16:creationId xmlns:a16="http://schemas.microsoft.com/office/drawing/2014/main" id="{FC282CDA-A813-4BB9-ADD2-41DD63C01F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29681" y="5109393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Connector 9">
            <a:extLst>
              <a:ext uri="{FF2B5EF4-FFF2-40B4-BE49-F238E27FC236}">
                <a16:creationId xmlns:a16="http://schemas.microsoft.com/office/drawing/2014/main" id="{B22E615A-5241-4516-8D04-EB1522938CC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46388" y="512764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Straight Connector 10">
            <a:extLst>
              <a:ext uri="{FF2B5EF4-FFF2-40B4-BE49-F238E27FC236}">
                <a16:creationId xmlns:a16="http://schemas.microsoft.com/office/drawing/2014/main" id="{FBB930BB-0824-46DB-82F3-89532E93B4A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52775" y="512129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traight Connector 11">
            <a:extLst>
              <a:ext uri="{FF2B5EF4-FFF2-40B4-BE49-F238E27FC236}">
                <a16:creationId xmlns:a16="http://schemas.microsoft.com/office/drawing/2014/main" id="{84741CD3-719E-467B-A2CB-132A7156572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55988" y="512764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traight Connector 12">
            <a:extLst>
              <a:ext uri="{FF2B5EF4-FFF2-40B4-BE49-F238E27FC236}">
                <a16:creationId xmlns:a16="http://schemas.microsoft.com/office/drawing/2014/main" id="{2539CBB1-C83A-4BAB-B2FE-E57497FF853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63963" y="512129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B353EAA-52EA-491A-A67D-D66D0DC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962549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74F6D-D4EC-4AB5-A7A6-D0B7A20C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7" y="2564904"/>
            <a:ext cx="3240087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D1D860-3899-4046-BC98-6B5A8193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2" y="2564904"/>
            <a:ext cx="1190625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73" name="Straight Arrow Connector 16">
            <a:extLst>
              <a:ext uri="{FF2B5EF4-FFF2-40B4-BE49-F238E27FC236}">
                <a16:creationId xmlns:a16="http://schemas.microsoft.com/office/drawing/2014/main" id="{EC898994-D8E1-4A2C-9DFA-9BCE178CF1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2" y="2793504"/>
            <a:ext cx="11906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Arrow Connector 17">
            <a:extLst>
              <a:ext uri="{FF2B5EF4-FFF2-40B4-BE49-F238E27FC236}">
                <a16:creationId xmlns:a16="http://schemas.microsoft.com/office/drawing/2014/main" id="{8687E2E8-C535-4ADC-8265-C27D8B7015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0962" y="3020517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Arrow Connector 18">
            <a:extLst>
              <a:ext uri="{FF2B5EF4-FFF2-40B4-BE49-F238E27FC236}">
                <a16:creationId xmlns:a16="http://schemas.microsoft.com/office/drawing/2014/main" id="{F4E1FD25-1B67-49D5-8791-8DEE4C6D3D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8899" y="3268167"/>
            <a:ext cx="1169988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Arrow Connector 19">
            <a:extLst>
              <a:ext uri="{FF2B5EF4-FFF2-40B4-BE49-F238E27FC236}">
                <a16:creationId xmlns:a16="http://schemas.microsoft.com/office/drawing/2014/main" id="{736DAF4F-37B6-405E-B774-29BBDB2DA1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0962" y="3515817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9DD65F5-4DA3-4004-945F-3E1210AD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4913337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19478" name="Straight Connector 21">
            <a:extLst>
              <a:ext uri="{FF2B5EF4-FFF2-40B4-BE49-F238E27FC236}">
                <a16:creationId xmlns:a16="http://schemas.microsoft.com/office/drawing/2014/main" id="{BEDBBE0B-D3D5-4FAC-AFBC-08AAF7DD3FE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73688" y="505779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9" name="Straight Connector 22">
            <a:extLst>
              <a:ext uri="{FF2B5EF4-FFF2-40B4-BE49-F238E27FC236}">
                <a16:creationId xmlns:a16="http://schemas.microsoft.com/office/drawing/2014/main" id="{E52D1923-3DBF-4ADF-9D18-AF7C57BDCA5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74519" y="506176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0" name="Straight Connector 23">
            <a:extLst>
              <a:ext uri="{FF2B5EF4-FFF2-40B4-BE49-F238E27FC236}">
                <a16:creationId xmlns:a16="http://schemas.microsoft.com/office/drawing/2014/main" id="{0E015AB6-C648-4749-ADB8-4501197718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87256" y="506176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FBCEED2-420E-47FE-97B1-3BF48FB3B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37" y="2576017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7DB428-FE96-4516-975A-C49AC372B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7" y="2576017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11F1B-19C6-4CFB-AD13-DF490246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399" y="2576017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3E5B4-D234-4C32-8007-DCCF52F69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199" y="2576017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85" name="Straight Arrow Connector 29">
            <a:extLst>
              <a:ext uri="{FF2B5EF4-FFF2-40B4-BE49-F238E27FC236}">
                <a16:creationId xmlns:a16="http://schemas.microsoft.com/office/drawing/2014/main" id="{81BDA42A-32FE-46C3-BAF9-880746D171C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168899" y="2857004"/>
            <a:ext cx="1893888" cy="10541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6" name="TextBox 30">
            <a:extLst>
              <a:ext uri="{FF2B5EF4-FFF2-40B4-BE49-F238E27FC236}">
                <a16:creationId xmlns:a16="http://schemas.microsoft.com/office/drawing/2014/main" id="{081A9FD5-1E36-45C6-BE6B-3025CE775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2" y="3887292"/>
            <a:ext cx="251231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n1~n4 accessed from shared memory</a:t>
            </a:r>
          </a:p>
        </p:txBody>
      </p:sp>
      <p:cxnSp>
        <p:nvCxnSpPr>
          <p:cNvPr id="19487" name="Straight Arrow Connector 31">
            <a:extLst>
              <a:ext uri="{FF2B5EF4-FFF2-40B4-BE49-F238E27FC236}">
                <a16:creationId xmlns:a16="http://schemas.microsoft.com/office/drawing/2014/main" id="{402EB1EE-AAEC-4305-9A1E-6D4946E6516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434138" y="5078437"/>
            <a:ext cx="1209675" cy="288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8" name="TextBox 32">
            <a:extLst>
              <a:ext uri="{FF2B5EF4-FFF2-40B4-BE49-F238E27FC236}">
                <a16:creationId xmlns:a16="http://schemas.microsoft.com/office/drawing/2014/main" id="{A58CA8D7-7F7D-4111-ABC9-00FC1BDB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5296175"/>
            <a:ext cx="229244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Intermediate results computed by T1; stored in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registers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44371C-33E3-4A16-83A7-FBF23069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5292749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90" name="Straight Connector 34">
            <a:extLst>
              <a:ext uri="{FF2B5EF4-FFF2-40B4-BE49-F238E27FC236}">
                <a16:creationId xmlns:a16="http://schemas.microsoft.com/office/drawing/2014/main" id="{CEE2DE70-D083-41CE-B14C-9EE612C810A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07344" y="54332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35">
            <a:extLst>
              <a:ext uri="{FF2B5EF4-FFF2-40B4-BE49-F238E27FC236}">
                <a16:creationId xmlns:a16="http://schemas.microsoft.com/office/drawing/2014/main" id="{F9865980-AF72-4604-8317-6B13EDACDAF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15319" y="5426893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Straight Connector 36">
            <a:extLst>
              <a:ext uri="{FF2B5EF4-FFF2-40B4-BE49-F238E27FC236}">
                <a16:creationId xmlns:a16="http://schemas.microsoft.com/office/drawing/2014/main" id="{2CFA920B-0F04-4D8A-B3B1-27AF21F49D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18531" y="54332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Straight Connector 37">
            <a:extLst>
              <a:ext uri="{FF2B5EF4-FFF2-40B4-BE49-F238E27FC236}">
                <a16:creationId xmlns:a16="http://schemas.microsoft.com/office/drawing/2014/main" id="{21985E51-9427-4543-BC02-44C641F272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24919" y="5426893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4" name="Straight Connector 38">
            <a:extLst>
              <a:ext uri="{FF2B5EF4-FFF2-40B4-BE49-F238E27FC236}">
                <a16:creationId xmlns:a16="http://schemas.microsoft.com/office/drawing/2014/main" id="{6DD3C9CC-DE87-46E0-804B-2F6D6E8B771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41625" y="544514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5" name="Straight Connector 39">
            <a:extLst>
              <a:ext uri="{FF2B5EF4-FFF2-40B4-BE49-F238E27FC236}">
                <a16:creationId xmlns:a16="http://schemas.microsoft.com/office/drawing/2014/main" id="{9A6A424A-A8FA-484B-AA79-C968F5B221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48013" y="543879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6" name="Straight Connector 40">
            <a:extLst>
              <a:ext uri="{FF2B5EF4-FFF2-40B4-BE49-F238E27FC236}">
                <a16:creationId xmlns:a16="http://schemas.microsoft.com/office/drawing/2014/main" id="{4723156D-2DF5-4483-AAB0-DC31F7648EF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51225" y="544514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7" name="Straight Connector 41">
            <a:extLst>
              <a:ext uri="{FF2B5EF4-FFF2-40B4-BE49-F238E27FC236}">
                <a16:creationId xmlns:a16="http://schemas.microsoft.com/office/drawing/2014/main" id="{8D5506C3-E6AE-49EE-9B30-419F28E2D9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59200" y="543879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9FB0C5-303E-41C1-AFA6-FBCEA016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5280049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05EFFE-9337-40C8-93B5-55605A2D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5605487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500" name="Straight Connector 44">
            <a:extLst>
              <a:ext uri="{FF2B5EF4-FFF2-40B4-BE49-F238E27FC236}">
                <a16:creationId xmlns:a16="http://schemas.microsoft.com/office/drawing/2014/main" id="{56B0C06D-27A3-4331-88AB-D3889963CD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07344" y="5745981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1" name="Straight Connector 45">
            <a:extLst>
              <a:ext uri="{FF2B5EF4-FFF2-40B4-BE49-F238E27FC236}">
                <a16:creationId xmlns:a16="http://schemas.microsoft.com/office/drawing/2014/main" id="{2A9F5EED-B421-4BB4-8CC4-657E2FF5F4C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16113" y="5740424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2" name="Straight Connector 46">
            <a:extLst>
              <a:ext uri="{FF2B5EF4-FFF2-40B4-BE49-F238E27FC236}">
                <a16:creationId xmlns:a16="http://schemas.microsoft.com/office/drawing/2014/main" id="{17E564BB-9FB8-47BF-841D-607A1AD809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18531" y="5745981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3" name="Straight Connector 47">
            <a:extLst>
              <a:ext uri="{FF2B5EF4-FFF2-40B4-BE49-F238E27FC236}">
                <a16:creationId xmlns:a16="http://schemas.microsoft.com/office/drawing/2014/main" id="{60BA98FA-0094-4E9B-AA44-9F64668FB98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25713" y="5740424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4" name="Straight Connector 48">
            <a:extLst>
              <a:ext uri="{FF2B5EF4-FFF2-40B4-BE49-F238E27FC236}">
                <a16:creationId xmlns:a16="http://schemas.microsoft.com/office/drawing/2014/main" id="{C5A01646-6D58-4BB5-809F-B92EF5EE65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40831" y="5758681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5" name="Straight Connector 49">
            <a:extLst>
              <a:ext uri="{FF2B5EF4-FFF2-40B4-BE49-F238E27FC236}">
                <a16:creationId xmlns:a16="http://schemas.microsoft.com/office/drawing/2014/main" id="{70C8A623-67F7-4CE5-9C11-23822DD8C50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47219" y="5752331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6" name="Straight Connector 50">
            <a:extLst>
              <a:ext uri="{FF2B5EF4-FFF2-40B4-BE49-F238E27FC236}">
                <a16:creationId xmlns:a16="http://schemas.microsoft.com/office/drawing/2014/main" id="{2C1B39EE-D11C-4668-A4D9-45007F961C4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50431" y="5758681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7" name="Straight Connector 51">
            <a:extLst>
              <a:ext uri="{FF2B5EF4-FFF2-40B4-BE49-F238E27FC236}">
                <a16:creationId xmlns:a16="http://schemas.microsoft.com/office/drawing/2014/main" id="{A5748B00-6027-4C9F-90EE-B4482A4BAD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58406" y="5752331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8C219D8-82D7-48DC-BEFF-B326C9A59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5594374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5B9388-E253-4187-BA54-7511F7A75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75" y="5943624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510" name="Straight Connector 54">
            <a:extLst>
              <a:ext uri="{FF2B5EF4-FFF2-40B4-BE49-F238E27FC236}">
                <a16:creationId xmlns:a16="http://schemas.microsoft.com/office/drawing/2014/main" id="{F5AEDF2C-C8D7-41E7-A38B-D6293B4E601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16869" y="60841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1" name="Straight Connector 55">
            <a:extLst>
              <a:ext uri="{FF2B5EF4-FFF2-40B4-BE49-F238E27FC236}">
                <a16:creationId xmlns:a16="http://schemas.microsoft.com/office/drawing/2014/main" id="{1C31CEE5-2F3B-4F0F-9A70-636B676BED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24050" y="6078562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2" name="Straight Connector 56">
            <a:extLst>
              <a:ext uri="{FF2B5EF4-FFF2-40B4-BE49-F238E27FC236}">
                <a16:creationId xmlns:a16="http://schemas.microsoft.com/office/drawing/2014/main" id="{B8F15906-12CB-4484-9F6A-F7FC4A38254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26469" y="60841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3" name="Straight Connector 57">
            <a:extLst>
              <a:ext uri="{FF2B5EF4-FFF2-40B4-BE49-F238E27FC236}">
                <a16:creationId xmlns:a16="http://schemas.microsoft.com/office/drawing/2014/main" id="{8BD8C382-AF81-4CD6-B30B-83FBD00A290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33650" y="6078562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4" name="Straight Connector 58">
            <a:extLst>
              <a:ext uri="{FF2B5EF4-FFF2-40B4-BE49-F238E27FC236}">
                <a16:creationId xmlns:a16="http://schemas.microsoft.com/office/drawing/2014/main" id="{DAB07CC5-6DED-4381-A81F-C99F20EFB4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48769" y="60968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5" name="Straight Connector 59">
            <a:extLst>
              <a:ext uri="{FF2B5EF4-FFF2-40B4-BE49-F238E27FC236}">
                <a16:creationId xmlns:a16="http://schemas.microsoft.com/office/drawing/2014/main" id="{B8D1FE3E-4456-4287-8E85-527DF3C2B66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56744" y="6090468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6" name="Straight Connector 60">
            <a:extLst>
              <a:ext uri="{FF2B5EF4-FFF2-40B4-BE49-F238E27FC236}">
                <a16:creationId xmlns:a16="http://schemas.microsoft.com/office/drawing/2014/main" id="{416A3158-F6EF-4420-A818-C4CD75D7A5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59956" y="60968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7" name="Straight Connector 61">
            <a:extLst>
              <a:ext uri="{FF2B5EF4-FFF2-40B4-BE49-F238E27FC236}">
                <a16:creationId xmlns:a16="http://schemas.microsoft.com/office/drawing/2014/main" id="{4C639FA2-B150-4531-AFF0-959B44DF1B1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66344" y="6090468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9F28156-D8C3-4D1C-9AE6-77AC4CCAF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75" y="5932512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3E9FB2-9C96-406C-A51F-7D425BCB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5264174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19520" name="Straight Connector 64">
            <a:extLst>
              <a:ext uri="{FF2B5EF4-FFF2-40B4-BE49-F238E27FC236}">
                <a16:creationId xmlns:a16="http://schemas.microsoft.com/office/drawing/2014/main" id="{257FF800-94A8-4B4E-864C-5225B71D6C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77656" y="54078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1" name="Straight Connector 65">
            <a:extLst>
              <a:ext uri="{FF2B5EF4-FFF2-40B4-BE49-F238E27FC236}">
                <a16:creationId xmlns:a16="http://schemas.microsoft.com/office/drawing/2014/main" id="{A5F6EFCC-97C1-4D78-BF28-593051530F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78488" y="5411812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2" name="Straight Connector 66">
            <a:extLst>
              <a:ext uri="{FF2B5EF4-FFF2-40B4-BE49-F238E27FC236}">
                <a16:creationId xmlns:a16="http://schemas.microsoft.com/office/drawing/2014/main" id="{C19C5B4C-7D89-4A78-8476-CA6D758DFA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92813" y="5411812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6438335-FF57-45FA-9712-4C0AC62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5592787"/>
            <a:ext cx="1189038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19524" name="Straight Connector 68">
            <a:extLst>
              <a:ext uri="{FF2B5EF4-FFF2-40B4-BE49-F238E27FC236}">
                <a16:creationId xmlns:a16="http://schemas.microsoft.com/office/drawing/2014/main" id="{02A5D4B8-C297-4F06-A52B-4AADAD1579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77656" y="57380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5" name="Straight Connector 69">
            <a:extLst>
              <a:ext uri="{FF2B5EF4-FFF2-40B4-BE49-F238E27FC236}">
                <a16:creationId xmlns:a16="http://schemas.microsoft.com/office/drawing/2014/main" id="{E63F831C-D290-43B3-9DFD-490745C7D28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78488" y="5742012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6" name="Straight Connector 70">
            <a:extLst>
              <a:ext uri="{FF2B5EF4-FFF2-40B4-BE49-F238E27FC236}">
                <a16:creationId xmlns:a16="http://schemas.microsoft.com/office/drawing/2014/main" id="{1D0D3C3D-7D7D-4094-998F-09837B0DAC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92813" y="5742012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FDED372-DBD8-4A26-9BAA-18F8BFA48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513" y="5922987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19528" name="Straight Connector 72">
            <a:extLst>
              <a:ext uri="{FF2B5EF4-FFF2-40B4-BE49-F238E27FC236}">
                <a16:creationId xmlns:a16="http://schemas.microsoft.com/office/drawing/2014/main" id="{7A6F5B04-A27B-4AA6-9572-0DAF7FD9D0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85594" y="60682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9" name="Straight Connector 73">
            <a:extLst>
              <a:ext uri="{FF2B5EF4-FFF2-40B4-BE49-F238E27FC236}">
                <a16:creationId xmlns:a16="http://schemas.microsoft.com/office/drawing/2014/main" id="{CD69D9E1-36ED-4970-9BEB-891754D75A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87219" y="60714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0" name="Straight Connector 74">
            <a:extLst>
              <a:ext uri="{FF2B5EF4-FFF2-40B4-BE49-F238E27FC236}">
                <a16:creationId xmlns:a16="http://schemas.microsoft.com/office/drawing/2014/main" id="{D4D77776-C672-41DF-8421-D71442CF7EE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99956" y="60714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31" name="TextBox 75">
            <a:extLst>
              <a:ext uri="{FF2B5EF4-FFF2-40B4-BE49-F238E27FC236}">
                <a16:creationId xmlns:a16="http://schemas.microsoft.com/office/drawing/2014/main" id="{A2DEDE97-67F4-49C2-8E52-685C7CE3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919687"/>
            <a:ext cx="228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T1</a:t>
            </a:r>
          </a:p>
        </p:txBody>
      </p:sp>
      <p:sp>
        <p:nvSpPr>
          <p:cNvPr id="19532" name="TextBox 76">
            <a:extLst>
              <a:ext uri="{FF2B5EF4-FFF2-40B4-BE49-F238E27FC236}">
                <a16:creationId xmlns:a16="http://schemas.microsoft.com/office/drawing/2014/main" id="{17912453-303A-4D12-B9B0-936B6844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5268937"/>
            <a:ext cx="213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T2</a:t>
            </a:r>
          </a:p>
        </p:txBody>
      </p:sp>
      <p:cxnSp>
        <p:nvCxnSpPr>
          <p:cNvPr id="19533" name="Straight Arrow Connector 78">
            <a:extLst>
              <a:ext uri="{FF2B5EF4-FFF2-40B4-BE49-F238E27FC236}">
                <a16:creationId xmlns:a16="http://schemas.microsoft.com/office/drawing/2014/main" id="{C86AB069-55B7-46D3-A6F4-12E52E10D4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85938" y="5181624"/>
            <a:ext cx="2490787" cy="23813"/>
          </a:xfrm>
          <a:prstGeom prst="straightConnector1">
            <a:avLst/>
          </a:prstGeom>
          <a:noFill/>
          <a:ln w="25400">
            <a:solidFill>
              <a:srgbClr val="37609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00935F75-57C0-4C97-8E3E-66322E98D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899049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6C190-8233-4D42-A602-27D6E8A0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One Iteration, Each Thread…</a:t>
            </a:r>
            <a:endParaRPr lang="en-US" dirty="0"/>
          </a:p>
        </p:txBody>
      </p:sp>
      <p:sp>
        <p:nvSpPr>
          <p:cNvPr id="86" name="TextBox 2">
            <a:extLst>
              <a:ext uri="{FF2B5EF4-FFF2-40B4-BE49-F238E27FC236}">
                <a16:creationId xmlns:a16="http://schemas.microsoft.com/office/drawing/2014/main" id="{014818E6-EFDA-AB44-9C44-311F7EC1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2679006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1D8CE6-FC87-0B46-AA49-62DFBFD69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BA2704A-964F-0249-8F02-CDF897D88DB1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  <p:bldP spid="28" grpId="0" animBg="1"/>
      <p:bldP spid="1948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5419AC-3363-2E43-81CD-7E4432BA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One Iteration, Each Block…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B8C6AA-8035-ED45-8B92-751F2F4E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7560840" cy="5184576"/>
          </a:xfrm>
        </p:spPr>
        <p:txBody>
          <a:bodyPr/>
          <a:lstStyle/>
          <a:p>
            <a:r>
              <a:rPr lang="en-US" altLang="en-US" dirty="0"/>
              <a:t>Has TILE_WIDTH_M threads </a:t>
            </a:r>
          </a:p>
          <a:p>
            <a:pPr lvl="1"/>
            <a:r>
              <a:rPr lang="en-US" altLang="en-US" sz="2200" dirty="0"/>
              <a:t>64 or more in practice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Loads TILE_WIDTH_M M elements into registers, loads TILE_WIDTH_N N elements into shared memory</a:t>
            </a:r>
          </a:p>
          <a:p>
            <a:pPr lvl="1"/>
            <a:r>
              <a:rPr lang="en-US" altLang="en-US" sz="2200" dirty="0"/>
              <a:t>TILE_WIDTH_N is number of threads folded into one thread in thread coarsening (16 or more in practice)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However, loading of N will involve only a subset of threads (divergence)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EB50B1-A895-AB41-8E7F-3CCCD771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96" y="3812815"/>
            <a:ext cx="2880508" cy="25685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0B993-CDE6-8B47-B3D9-4B1B2DBD2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88896-11FF-1A44-988E-A75FD5D4F5CF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Divergence-Free Mapping (II)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1" y="908720"/>
            <a:ext cx="8568952" cy="5472534"/>
          </a:xfrm>
        </p:spPr>
        <p:txBody>
          <a:bodyPr>
            <a:normAutofit/>
          </a:bodyPr>
          <a:lstStyle/>
          <a:p>
            <a:r>
              <a:rPr lang="en-US" dirty="0"/>
              <a:t>Program with </a:t>
            </a:r>
            <a:r>
              <a:rPr lang="en-US" dirty="0">
                <a:solidFill>
                  <a:srgbClr val="00B050"/>
                </a:solidFill>
              </a:rPr>
              <a:t>high SIMD utilization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2080" y="1543432"/>
            <a:ext cx="795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03225"/>
            <a:r>
              <a:rPr lang="en-US" sz="1400" dirty="0">
                <a:latin typeface="Courier"/>
                <a:cs typeface="Courier"/>
              </a:rPr>
              <a:t>__shared__ float </a:t>
            </a:r>
            <a:r>
              <a:rPr lang="en-US" sz="1400" dirty="0" err="1">
                <a:latin typeface="Courier"/>
                <a:cs typeface="Courier"/>
              </a:rPr>
              <a:t>partialSum</a:t>
            </a:r>
            <a:r>
              <a:rPr lang="en-US" sz="1400" dirty="0">
                <a:latin typeface="Courier"/>
                <a:cs typeface="Courier"/>
              </a:rPr>
              <a:t>[]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latin typeface="Courier"/>
                <a:cs typeface="Courier"/>
              </a:rPr>
              <a:t>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t = </a:t>
            </a:r>
            <a:r>
              <a:rPr lang="en-US" sz="1400" dirty="0" err="1">
                <a:latin typeface="Courier"/>
                <a:cs typeface="Courier"/>
              </a:rPr>
              <a:t>threadIdx.x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for(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int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 stride =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blockDim.x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; stride &gt; 0;  stride &gt;&gt; 1){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latin typeface="Courier"/>
                <a:cs typeface="Courier"/>
              </a:rPr>
              <a:t>  __</a:t>
            </a:r>
            <a:r>
              <a:rPr lang="en-US" sz="1400" dirty="0" err="1">
                <a:latin typeface="Courier"/>
                <a:cs typeface="Courier"/>
              </a:rPr>
              <a:t>syncthreads</a:t>
            </a:r>
            <a:r>
              <a:rPr lang="en-US" sz="1400" dirty="0">
                <a:latin typeface="Courier"/>
                <a:cs typeface="Courier"/>
              </a:rPr>
              <a:t>();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solidFill>
                  <a:srgbClr val="00B050"/>
                </a:solidFill>
                <a:latin typeface="Courier"/>
                <a:cs typeface="Courier"/>
              </a:rPr>
              <a:t>  if (t &lt; stride)</a:t>
            </a:r>
          </a:p>
          <a:p>
            <a:pPr marL="0" lvl="1" indent="-403225"/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partialSum</a:t>
            </a:r>
            <a:r>
              <a:rPr lang="en-US" sz="1400" dirty="0">
                <a:latin typeface="Courier"/>
                <a:cs typeface="Courier"/>
              </a:rPr>
              <a:t>[t] += </a:t>
            </a:r>
            <a:r>
              <a:rPr lang="en-US" sz="1400" dirty="0" err="1">
                <a:latin typeface="Courier"/>
                <a:cs typeface="Courier"/>
              </a:rPr>
              <a:t>partialSum</a:t>
            </a:r>
            <a:r>
              <a:rPr lang="en-US" sz="1400" dirty="0">
                <a:latin typeface="Courier"/>
                <a:cs typeface="Courier"/>
              </a:rPr>
              <a:t>[t + stride];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sp>
        <p:nvSpPr>
          <p:cNvPr id="22" name="Freeform 124">
            <a:extLst>
              <a:ext uri="{FF2B5EF4-FFF2-40B4-BE49-F238E27FC236}">
                <a16:creationId xmlns:a16="http://schemas.microsoft.com/office/drawing/2014/main" id="{54613223-A5DB-7C44-B388-D7F1A6C5A541}"/>
              </a:ext>
            </a:extLst>
          </p:cNvPr>
          <p:cNvSpPr>
            <a:spLocks/>
          </p:cNvSpPr>
          <p:nvPr/>
        </p:nvSpPr>
        <p:spPr bwMode="auto">
          <a:xfrm>
            <a:off x="5464225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3" name="Freeform 124">
            <a:extLst>
              <a:ext uri="{FF2B5EF4-FFF2-40B4-BE49-F238E27FC236}">
                <a16:creationId xmlns:a16="http://schemas.microsoft.com/office/drawing/2014/main" id="{CC49BFF9-A3D8-CB4E-AE95-4DABC19DC860}"/>
              </a:ext>
            </a:extLst>
          </p:cNvPr>
          <p:cNvSpPr>
            <a:spLocks/>
          </p:cNvSpPr>
          <p:nvPr/>
        </p:nvSpPr>
        <p:spPr bwMode="auto">
          <a:xfrm>
            <a:off x="5680249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4" name="Freeform 124">
            <a:extLst>
              <a:ext uri="{FF2B5EF4-FFF2-40B4-BE49-F238E27FC236}">
                <a16:creationId xmlns:a16="http://schemas.microsoft.com/office/drawing/2014/main" id="{791D5E78-38E9-7C4F-B22A-405CABFD299D}"/>
              </a:ext>
            </a:extLst>
          </p:cNvPr>
          <p:cNvSpPr>
            <a:spLocks/>
          </p:cNvSpPr>
          <p:nvPr/>
        </p:nvSpPr>
        <p:spPr bwMode="auto">
          <a:xfrm>
            <a:off x="5896273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:a16="http://schemas.microsoft.com/office/drawing/2014/main" id="{8E214982-CF9D-454E-8DCA-3655FB08E46D}"/>
              </a:ext>
            </a:extLst>
          </p:cNvPr>
          <p:cNvSpPr>
            <a:spLocks/>
          </p:cNvSpPr>
          <p:nvPr/>
        </p:nvSpPr>
        <p:spPr bwMode="auto">
          <a:xfrm>
            <a:off x="6112297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6" name="Freeform 124">
            <a:extLst>
              <a:ext uri="{FF2B5EF4-FFF2-40B4-BE49-F238E27FC236}">
                <a16:creationId xmlns:a16="http://schemas.microsoft.com/office/drawing/2014/main" id="{7DEC92B0-1899-784B-80C6-012C81180396}"/>
              </a:ext>
            </a:extLst>
          </p:cNvPr>
          <p:cNvSpPr>
            <a:spLocks/>
          </p:cNvSpPr>
          <p:nvPr/>
        </p:nvSpPr>
        <p:spPr bwMode="auto">
          <a:xfrm>
            <a:off x="6372200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7" name="Freeform 124">
            <a:extLst>
              <a:ext uri="{FF2B5EF4-FFF2-40B4-BE49-F238E27FC236}">
                <a16:creationId xmlns:a16="http://schemas.microsoft.com/office/drawing/2014/main" id="{44C9E0F9-EF5A-AE4D-B21D-0DE42009EC37}"/>
              </a:ext>
            </a:extLst>
          </p:cNvPr>
          <p:cNvSpPr>
            <a:spLocks/>
          </p:cNvSpPr>
          <p:nvPr/>
        </p:nvSpPr>
        <p:spPr bwMode="auto">
          <a:xfrm>
            <a:off x="6588224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Freeform 124">
            <a:extLst>
              <a:ext uri="{FF2B5EF4-FFF2-40B4-BE49-F238E27FC236}">
                <a16:creationId xmlns:a16="http://schemas.microsoft.com/office/drawing/2014/main" id="{78570FB5-1486-CF4B-928B-CFADE186297C}"/>
              </a:ext>
            </a:extLst>
          </p:cNvPr>
          <p:cNvSpPr>
            <a:spLocks/>
          </p:cNvSpPr>
          <p:nvPr/>
        </p:nvSpPr>
        <p:spPr bwMode="auto">
          <a:xfrm>
            <a:off x="6804248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9" name="Freeform 124">
            <a:extLst>
              <a:ext uri="{FF2B5EF4-FFF2-40B4-BE49-F238E27FC236}">
                <a16:creationId xmlns:a16="http://schemas.microsoft.com/office/drawing/2014/main" id="{26363146-1016-1640-B043-54BC7E74D9A2}"/>
              </a:ext>
            </a:extLst>
          </p:cNvPr>
          <p:cNvSpPr>
            <a:spLocks/>
          </p:cNvSpPr>
          <p:nvPr/>
        </p:nvSpPr>
        <p:spPr bwMode="auto">
          <a:xfrm>
            <a:off x="7020272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0" name="Freeform 124">
            <a:extLst>
              <a:ext uri="{FF2B5EF4-FFF2-40B4-BE49-F238E27FC236}">
                <a16:creationId xmlns:a16="http://schemas.microsoft.com/office/drawing/2014/main" id="{98B0365F-413B-C544-8AAA-587834BD8B30}"/>
              </a:ext>
            </a:extLst>
          </p:cNvPr>
          <p:cNvSpPr>
            <a:spLocks/>
          </p:cNvSpPr>
          <p:nvPr/>
        </p:nvSpPr>
        <p:spPr bwMode="auto">
          <a:xfrm>
            <a:off x="7308304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1" name="Freeform 124">
            <a:extLst>
              <a:ext uri="{FF2B5EF4-FFF2-40B4-BE49-F238E27FC236}">
                <a16:creationId xmlns:a16="http://schemas.microsoft.com/office/drawing/2014/main" id="{2A49C649-28B3-5542-A7B4-C783190A404C}"/>
              </a:ext>
            </a:extLst>
          </p:cNvPr>
          <p:cNvSpPr>
            <a:spLocks/>
          </p:cNvSpPr>
          <p:nvPr/>
        </p:nvSpPr>
        <p:spPr bwMode="auto">
          <a:xfrm>
            <a:off x="7524328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2" name="Freeform 124">
            <a:extLst>
              <a:ext uri="{FF2B5EF4-FFF2-40B4-BE49-F238E27FC236}">
                <a16:creationId xmlns:a16="http://schemas.microsoft.com/office/drawing/2014/main" id="{FC149258-E5B6-314C-B40A-BACA88E74559}"/>
              </a:ext>
            </a:extLst>
          </p:cNvPr>
          <p:cNvSpPr>
            <a:spLocks/>
          </p:cNvSpPr>
          <p:nvPr/>
        </p:nvSpPr>
        <p:spPr bwMode="auto">
          <a:xfrm>
            <a:off x="7740352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3" name="Freeform 124">
            <a:extLst>
              <a:ext uri="{FF2B5EF4-FFF2-40B4-BE49-F238E27FC236}">
                <a16:creationId xmlns:a16="http://schemas.microsoft.com/office/drawing/2014/main" id="{01CD9033-E2E4-7240-A1BF-338B48C3547B}"/>
              </a:ext>
            </a:extLst>
          </p:cNvPr>
          <p:cNvSpPr>
            <a:spLocks/>
          </p:cNvSpPr>
          <p:nvPr/>
        </p:nvSpPr>
        <p:spPr bwMode="auto">
          <a:xfrm>
            <a:off x="7956376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4" name="Freeform 124">
            <a:extLst>
              <a:ext uri="{FF2B5EF4-FFF2-40B4-BE49-F238E27FC236}">
                <a16:creationId xmlns:a16="http://schemas.microsoft.com/office/drawing/2014/main" id="{948D43BB-A045-224F-BDE7-44B8116F0A49}"/>
              </a:ext>
            </a:extLst>
          </p:cNvPr>
          <p:cNvSpPr>
            <a:spLocks/>
          </p:cNvSpPr>
          <p:nvPr/>
        </p:nvSpPr>
        <p:spPr bwMode="auto">
          <a:xfrm>
            <a:off x="8243391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5" name="Freeform 124">
            <a:extLst>
              <a:ext uri="{FF2B5EF4-FFF2-40B4-BE49-F238E27FC236}">
                <a16:creationId xmlns:a16="http://schemas.microsoft.com/office/drawing/2014/main" id="{37DD8ED3-48CE-5845-AD61-F5C23B561073}"/>
              </a:ext>
            </a:extLst>
          </p:cNvPr>
          <p:cNvSpPr>
            <a:spLocks/>
          </p:cNvSpPr>
          <p:nvPr/>
        </p:nvSpPr>
        <p:spPr bwMode="auto">
          <a:xfrm>
            <a:off x="8459415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6" name="Freeform 124">
            <a:extLst>
              <a:ext uri="{FF2B5EF4-FFF2-40B4-BE49-F238E27FC236}">
                <a16:creationId xmlns:a16="http://schemas.microsoft.com/office/drawing/2014/main" id="{F657EAF5-AE76-6B42-8A0E-9AA755DB1B26}"/>
              </a:ext>
            </a:extLst>
          </p:cNvPr>
          <p:cNvSpPr>
            <a:spLocks/>
          </p:cNvSpPr>
          <p:nvPr/>
        </p:nvSpPr>
        <p:spPr bwMode="auto">
          <a:xfrm>
            <a:off x="8675439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" name="Freeform 124">
            <a:extLst>
              <a:ext uri="{FF2B5EF4-FFF2-40B4-BE49-F238E27FC236}">
                <a16:creationId xmlns:a16="http://schemas.microsoft.com/office/drawing/2014/main" id="{C3984FBF-A060-DC47-8DA9-BC89CF341A19}"/>
              </a:ext>
            </a:extLst>
          </p:cNvPr>
          <p:cNvSpPr>
            <a:spLocks/>
          </p:cNvSpPr>
          <p:nvPr/>
        </p:nvSpPr>
        <p:spPr bwMode="auto">
          <a:xfrm>
            <a:off x="8891463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8" name="Freeform 124">
            <a:extLst>
              <a:ext uri="{FF2B5EF4-FFF2-40B4-BE49-F238E27FC236}">
                <a16:creationId xmlns:a16="http://schemas.microsoft.com/office/drawing/2014/main" id="{1F4ED1D0-55AE-2246-A10B-FC397742424E}"/>
              </a:ext>
            </a:extLst>
          </p:cNvPr>
          <p:cNvSpPr>
            <a:spLocks/>
          </p:cNvSpPr>
          <p:nvPr/>
        </p:nvSpPr>
        <p:spPr bwMode="auto">
          <a:xfrm>
            <a:off x="5453054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9" name="Freeform 124">
            <a:extLst>
              <a:ext uri="{FF2B5EF4-FFF2-40B4-BE49-F238E27FC236}">
                <a16:creationId xmlns:a16="http://schemas.microsoft.com/office/drawing/2014/main" id="{F7C1F4D9-21EB-F54D-8E7D-E2941343753B}"/>
              </a:ext>
            </a:extLst>
          </p:cNvPr>
          <p:cNvSpPr>
            <a:spLocks/>
          </p:cNvSpPr>
          <p:nvPr/>
        </p:nvSpPr>
        <p:spPr bwMode="auto">
          <a:xfrm>
            <a:off x="5669078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0" name="Freeform 124">
            <a:extLst>
              <a:ext uri="{FF2B5EF4-FFF2-40B4-BE49-F238E27FC236}">
                <a16:creationId xmlns:a16="http://schemas.microsoft.com/office/drawing/2014/main" id="{24B9E8E1-4411-CA44-AAB4-7F176DC59BE1}"/>
              </a:ext>
            </a:extLst>
          </p:cNvPr>
          <p:cNvSpPr>
            <a:spLocks/>
          </p:cNvSpPr>
          <p:nvPr/>
        </p:nvSpPr>
        <p:spPr bwMode="auto">
          <a:xfrm>
            <a:off x="5885102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1" name="Freeform 124">
            <a:extLst>
              <a:ext uri="{FF2B5EF4-FFF2-40B4-BE49-F238E27FC236}">
                <a16:creationId xmlns:a16="http://schemas.microsoft.com/office/drawing/2014/main" id="{3D89DB86-62FA-584F-9AFA-E83641963C5C}"/>
              </a:ext>
            </a:extLst>
          </p:cNvPr>
          <p:cNvSpPr>
            <a:spLocks/>
          </p:cNvSpPr>
          <p:nvPr/>
        </p:nvSpPr>
        <p:spPr bwMode="auto">
          <a:xfrm>
            <a:off x="6101126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2" name="Freeform 124">
            <a:extLst>
              <a:ext uri="{FF2B5EF4-FFF2-40B4-BE49-F238E27FC236}">
                <a16:creationId xmlns:a16="http://schemas.microsoft.com/office/drawing/2014/main" id="{A4DD5533-B085-414F-91D4-3145B0E90E3D}"/>
              </a:ext>
            </a:extLst>
          </p:cNvPr>
          <p:cNvSpPr>
            <a:spLocks/>
          </p:cNvSpPr>
          <p:nvPr/>
        </p:nvSpPr>
        <p:spPr bwMode="auto">
          <a:xfrm>
            <a:off x="6361029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3" name="Freeform 124">
            <a:extLst>
              <a:ext uri="{FF2B5EF4-FFF2-40B4-BE49-F238E27FC236}">
                <a16:creationId xmlns:a16="http://schemas.microsoft.com/office/drawing/2014/main" id="{351A7BDB-C2A3-7B49-BADA-7D25D5E1C8CC}"/>
              </a:ext>
            </a:extLst>
          </p:cNvPr>
          <p:cNvSpPr>
            <a:spLocks/>
          </p:cNvSpPr>
          <p:nvPr/>
        </p:nvSpPr>
        <p:spPr bwMode="auto">
          <a:xfrm>
            <a:off x="6577053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4" name="Freeform 124">
            <a:extLst>
              <a:ext uri="{FF2B5EF4-FFF2-40B4-BE49-F238E27FC236}">
                <a16:creationId xmlns:a16="http://schemas.microsoft.com/office/drawing/2014/main" id="{94E1DF58-9728-8D45-89E5-3ED1D9F0C708}"/>
              </a:ext>
            </a:extLst>
          </p:cNvPr>
          <p:cNvSpPr>
            <a:spLocks/>
          </p:cNvSpPr>
          <p:nvPr/>
        </p:nvSpPr>
        <p:spPr bwMode="auto">
          <a:xfrm>
            <a:off x="6793077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5" name="Freeform 124">
            <a:extLst>
              <a:ext uri="{FF2B5EF4-FFF2-40B4-BE49-F238E27FC236}">
                <a16:creationId xmlns:a16="http://schemas.microsoft.com/office/drawing/2014/main" id="{A6F44E21-3911-7E44-B1BF-5D8E6C27FD2C}"/>
              </a:ext>
            </a:extLst>
          </p:cNvPr>
          <p:cNvSpPr>
            <a:spLocks/>
          </p:cNvSpPr>
          <p:nvPr/>
        </p:nvSpPr>
        <p:spPr bwMode="auto">
          <a:xfrm>
            <a:off x="7009101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6" name="Freeform 124">
            <a:extLst>
              <a:ext uri="{FF2B5EF4-FFF2-40B4-BE49-F238E27FC236}">
                <a16:creationId xmlns:a16="http://schemas.microsoft.com/office/drawing/2014/main" id="{2D574DAE-A789-AD48-9BE6-833F6CDCE957}"/>
              </a:ext>
            </a:extLst>
          </p:cNvPr>
          <p:cNvSpPr>
            <a:spLocks/>
          </p:cNvSpPr>
          <p:nvPr/>
        </p:nvSpPr>
        <p:spPr bwMode="auto">
          <a:xfrm>
            <a:off x="7297133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7" name="Freeform 124">
            <a:extLst>
              <a:ext uri="{FF2B5EF4-FFF2-40B4-BE49-F238E27FC236}">
                <a16:creationId xmlns:a16="http://schemas.microsoft.com/office/drawing/2014/main" id="{9A397DED-243D-3147-8B30-E6CC8A8CB546}"/>
              </a:ext>
            </a:extLst>
          </p:cNvPr>
          <p:cNvSpPr>
            <a:spLocks/>
          </p:cNvSpPr>
          <p:nvPr/>
        </p:nvSpPr>
        <p:spPr bwMode="auto">
          <a:xfrm>
            <a:off x="7513157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8" name="Freeform 124">
            <a:extLst>
              <a:ext uri="{FF2B5EF4-FFF2-40B4-BE49-F238E27FC236}">
                <a16:creationId xmlns:a16="http://schemas.microsoft.com/office/drawing/2014/main" id="{F0D22E05-D966-334A-9B94-C0D2C099F5E0}"/>
              </a:ext>
            </a:extLst>
          </p:cNvPr>
          <p:cNvSpPr>
            <a:spLocks/>
          </p:cNvSpPr>
          <p:nvPr/>
        </p:nvSpPr>
        <p:spPr bwMode="auto">
          <a:xfrm>
            <a:off x="7729181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9" name="Freeform 124">
            <a:extLst>
              <a:ext uri="{FF2B5EF4-FFF2-40B4-BE49-F238E27FC236}">
                <a16:creationId xmlns:a16="http://schemas.microsoft.com/office/drawing/2014/main" id="{B21A17AE-DA7D-5E4C-AA53-2238294F0CCE}"/>
              </a:ext>
            </a:extLst>
          </p:cNvPr>
          <p:cNvSpPr>
            <a:spLocks/>
          </p:cNvSpPr>
          <p:nvPr/>
        </p:nvSpPr>
        <p:spPr bwMode="auto">
          <a:xfrm>
            <a:off x="7945205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0" name="Freeform 124">
            <a:extLst>
              <a:ext uri="{FF2B5EF4-FFF2-40B4-BE49-F238E27FC236}">
                <a16:creationId xmlns:a16="http://schemas.microsoft.com/office/drawing/2014/main" id="{DD007F72-762E-3540-90FA-DDA3C66CC674}"/>
              </a:ext>
            </a:extLst>
          </p:cNvPr>
          <p:cNvSpPr>
            <a:spLocks/>
          </p:cNvSpPr>
          <p:nvPr/>
        </p:nvSpPr>
        <p:spPr bwMode="auto">
          <a:xfrm>
            <a:off x="8232220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1" name="Freeform 124">
            <a:extLst>
              <a:ext uri="{FF2B5EF4-FFF2-40B4-BE49-F238E27FC236}">
                <a16:creationId xmlns:a16="http://schemas.microsoft.com/office/drawing/2014/main" id="{6374B589-50F8-AC4E-93AD-5CC14EDF4AC4}"/>
              </a:ext>
            </a:extLst>
          </p:cNvPr>
          <p:cNvSpPr>
            <a:spLocks/>
          </p:cNvSpPr>
          <p:nvPr/>
        </p:nvSpPr>
        <p:spPr bwMode="auto">
          <a:xfrm>
            <a:off x="8448244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2" name="Freeform 124">
            <a:extLst>
              <a:ext uri="{FF2B5EF4-FFF2-40B4-BE49-F238E27FC236}">
                <a16:creationId xmlns:a16="http://schemas.microsoft.com/office/drawing/2014/main" id="{6858BC52-A262-3846-B335-1A6A62A4F340}"/>
              </a:ext>
            </a:extLst>
          </p:cNvPr>
          <p:cNvSpPr>
            <a:spLocks/>
          </p:cNvSpPr>
          <p:nvPr/>
        </p:nvSpPr>
        <p:spPr bwMode="auto">
          <a:xfrm>
            <a:off x="8664268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3" name="Freeform 124">
            <a:extLst>
              <a:ext uri="{FF2B5EF4-FFF2-40B4-BE49-F238E27FC236}">
                <a16:creationId xmlns:a16="http://schemas.microsoft.com/office/drawing/2014/main" id="{B953FBE7-B805-324D-BC0E-EFFF9C9C5A54}"/>
              </a:ext>
            </a:extLst>
          </p:cNvPr>
          <p:cNvSpPr>
            <a:spLocks/>
          </p:cNvSpPr>
          <p:nvPr/>
        </p:nvSpPr>
        <p:spPr bwMode="auto">
          <a:xfrm>
            <a:off x="8880292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594FF3-1752-D943-8C3F-A10E44C126D3}"/>
              </a:ext>
            </a:extLst>
          </p:cNvPr>
          <p:cNvSpPr txBox="1"/>
          <p:nvPr/>
        </p:nvSpPr>
        <p:spPr>
          <a:xfrm>
            <a:off x="4076381" y="4555849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stride = 16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D7D910-FBC2-0C49-B799-A054F634CC00}"/>
              </a:ext>
            </a:extLst>
          </p:cNvPr>
          <p:cNvSpPr txBox="1"/>
          <p:nvPr/>
        </p:nvSpPr>
        <p:spPr>
          <a:xfrm>
            <a:off x="4079855" y="5223266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stride = 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F3648C-0AEC-D241-B7BB-AF012360319B}"/>
              </a:ext>
            </a:extLst>
          </p:cNvPr>
          <p:cNvSpPr txBox="1"/>
          <p:nvPr/>
        </p:nvSpPr>
        <p:spPr>
          <a:xfrm>
            <a:off x="4079855" y="591662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stride = 4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7EA0EB7-A7E6-4A43-A93B-9E132517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185" y="4163637"/>
            <a:ext cx="3751670" cy="234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D633315-A7A6-A64D-9850-77F94268F483}"/>
              </a:ext>
            </a:extLst>
          </p:cNvPr>
          <p:cNvSpPr txBox="1"/>
          <p:nvPr/>
        </p:nvSpPr>
        <p:spPr>
          <a:xfrm>
            <a:off x="5334778" y="4149080"/>
            <a:ext cx="936103" cy="246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1" dirty="0"/>
              <a:t>Warp 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459E05-7958-6545-9CA5-6ECD484DD5E5}"/>
              </a:ext>
            </a:extLst>
          </p:cNvPr>
          <p:cNvSpPr txBox="1"/>
          <p:nvPr/>
        </p:nvSpPr>
        <p:spPr>
          <a:xfrm>
            <a:off x="6293628" y="4149080"/>
            <a:ext cx="936103" cy="246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1" dirty="0"/>
              <a:t>Warp 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E50F0B-6F9D-904E-9752-DC51351B5840}"/>
              </a:ext>
            </a:extLst>
          </p:cNvPr>
          <p:cNvSpPr txBox="1"/>
          <p:nvPr/>
        </p:nvSpPr>
        <p:spPr>
          <a:xfrm>
            <a:off x="7201678" y="4149080"/>
            <a:ext cx="936103" cy="246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1" dirty="0"/>
              <a:t>Warp 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DB50C4-0835-E448-BC7C-D0498A6259AF}"/>
              </a:ext>
            </a:extLst>
          </p:cNvPr>
          <p:cNvSpPr txBox="1"/>
          <p:nvPr/>
        </p:nvSpPr>
        <p:spPr>
          <a:xfrm>
            <a:off x="8160528" y="4149080"/>
            <a:ext cx="936103" cy="246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1" dirty="0"/>
              <a:t>Warp 3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DF97387-FD03-D049-962A-2D8015A24374}"/>
              </a:ext>
            </a:extLst>
          </p:cNvPr>
          <p:cNvGrpSpPr/>
          <p:nvPr/>
        </p:nvGrpSpPr>
        <p:grpSpPr>
          <a:xfrm>
            <a:off x="5453054" y="4447224"/>
            <a:ext cx="3500263" cy="468000"/>
            <a:chOff x="5453054" y="4447224"/>
            <a:chExt cx="3500263" cy="468000"/>
          </a:xfrm>
        </p:grpSpPr>
        <p:sp>
          <p:nvSpPr>
            <p:cNvPr id="78" name="Freeform 124">
              <a:extLst>
                <a:ext uri="{FF2B5EF4-FFF2-40B4-BE49-F238E27FC236}">
                  <a16:creationId xmlns:a16="http://schemas.microsoft.com/office/drawing/2014/main" id="{7B340EE6-D428-864A-9204-3C9E50B4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54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9" name="Freeform 124">
              <a:extLst>
                <a:ext uri="{FF2B5EF4-FFF2-40B4-BE49-F238E27FC236}">
                  <a16:creationId xmlns:a16="http://schemas.microsoft.com/office/drawing/2014/main" id="{A2C930E8-A63B-F740-AF7C-7C6A1F8D4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078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0" name="Freeform 124">
              <a:extLst>
                <a:ext uri="{FF2B5EF4-FFF2-40B4-BE49-F238E27FC236}">
                  <a16:creationId xmlns:a16="http://schemas.microsoft.com/office/drawing/2014/main" id="{356EB7AD-5C75-F544-B3C8-FCDFAD8C0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5102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1" name="Freeform 124">
              <a:extLst>
                <a:ext uri="{FF2B5EF4-FFF2-40B4-BE49-F238E27FC236}">
                  <a16:creationId xmlns:a16="http://schemas.microsoft.com/office/drawing/2014/main" id="{B809E966-8E7A-F148-87E1-1529325E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126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" name="Freeform 124">
              <a:extLst>
                <a:ext uri="{FF2B5EF4-FFF2-40B4-BE49-F238E27FC236}">
                  <a16:creationId xmlns:a16="http://schemas.microsoft.com/office/drawing/2014/main" id="{95DB2F15-146D-1F49-A7B1-BF35D2E99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029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3" name="Freeform 124">
              <a:extLst>
                <a:ext uri="{FF2B5EF4-FFF2-40B4-BE49-F238E27FC236}">
                  <a16:creationId xmlns:a16="http://schemas.microsoft.com/office/drawing/2014/main" id="{6F58AB08-7DF1-1144-94E8-240432F94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53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4" name="Freeform 124">
              <a:extLst>
                <a:ext uri="{FF2B5EF4-FFF2-40B4-BE49-F238E27FC236}">
                  <a16:creationId xmlns:a16="http://schemas.microsoft.com/office/drawing/2014/main" id="{C8CC4EC3-A5AD-D54C-AD27-855AAD60F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077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" name="Freeform 124">
              <a:extLst>
                <a:ext uri="{FF2B5EF4-FFF2-40B4-BE49-F238E27FC236}">
                  <a16:creationId xmlns:a16="http://schemas.microsoft.com/office/drawing/2014/main" id="{E5867BB5-EBE0-5E4E-8048-ED8E2A50D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101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6" name="Freeform 124">
              <a:extLst>
                <a:ext uri="{FF2B5EF4-FFF2-40B4-BE49-F238E27FC236}">
                  <a16:creationId xmlns:a16="http://schemas.microsoft.com/office/drawing/2014/main" id="{DEE45F81-17FC-C841-AA45-CC1B58AAD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133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" name="Freeform 124">
              <a:extLst>
                <a:ext uri="{FF2B5EF4-FFF2-40B4-BE49-F238E27FC236}">
                  <a16:creationId xmlns:a16="http://schemas.microsoft.com/office/drawing/2014/main" id="{AD7784C6-8B6C-CB45-9287-5D71C8CD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157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8" name="Freeform 124">
              <a:extLst>
                <a:ext uri="{FF2B5EF4-FFF2-40B4-BE49-F238E27FC236}">
                  <a16:creationId xmlns:a16="http://schemas.microsoft.com/office/drawing/2014/main" id="{0422D32D-AF38-694F-BEA7-3A9A5AF0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181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" name="Freeform 124">
              <a:extLst>
                <a:ext uri="{FF2B5EF4-FFF2-40B4-BE49-F238E27FC236}">
                  <a16:creationId xmlns:a16="http://schemas.microsoft.com/office/drawing/2014/main" id="{B837A43B-094D-D447-9539-BDCB8EA9B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205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0" name="Freeform 124">
              <a:extLst>
                <a:ext uri="{FF2B5EF4-FFF2-40B4-BE49-F238E27FC236}">
                  <a16:creationId xmlns:a16="http://schemas.microsoft.com/office/drawing/2014/main" id="{EF484DE8-90C2-5F44-A611-FCE62DE38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220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" name="Freeform 124">
              <a:extLst>
                <a:ext uri="{FF2B5EF4-FFF2-40B4-BE49-F238E27FC236}">
                  <a16:creationId xmlns:a16="http://schemas.microsoft.com/office/drawing/2014/main" id="{B0A8E582-2DA5-F04D-B3F2-05AAA9BA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244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2" name="Freeform 124">
              <a:extLst>
                <a:ext uri="{FF2B5EF4-FFF2-40B4-BE49-F238E27FC236}">
                  <a16:creationId xmlns:a16="http://schemas.microsoft.com/office/drawing/2014/main" id="{07C70E4B-18A5-DF41-9D9A-2BF0456B4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268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" name="Freeform 124">
              <a:extLst>
                <a:ext uri="{FF2B5EF4-FFF2-40B4-BE49-F238E27FC236}">
                  <a16:creationId xmlns:a16="http://schemas.microsoft.com/office/drawing/2014/main" id="{6D2BB04F-8ABB-FE4B-9306-FBAE38A4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292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739B86E-B58E-4646-A882-7672969C4923}"/>
              </a:ext>
            </a:extLst>
          </p:cNvPr>
          <p:cNvSpPr txBox="1"/>
          <p:nvPr/>
        </p:nvSpPr>
        <p:spPr>
          <a:xfrm>
            <a:off x="606595" y="4974267"/>
            <a:ext cx="2381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Warp utilization </a:t>
            </a:r>
          </a:p>
          <a:p>
            <a:r>
              <a:rPr lang="en-US" sz="2400" dirty="0"/>
              <a:t>is maximized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6218-1537-DF44-9670-C7F3EF5635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61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C795C-85E9-A74F-8699-F872C067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More Balanced Approach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5B3126-F800-B644-B887-B502A292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 each iteration, </a:t>
            </a:r>
            <a:r>
              <a:rPr lang="en-US" altLang="en-US" dirty="0">
                <a:solidFill>
                  <a:srgbClr val="0070C0"/>
                </a:solidFill>
              </a:rPr>
              <a:t>all threads in a block collaborate to load a TILE_WIDTH_N * K tile of N into shared memory</a:t>
            </a:r>
          </a:p>
          <a:p>
            <a:pPr lvl="1"/>
            <a:r>
              <a:rPr lang="en-US" altLang="en-US" sz="2200" dirty="0"/>
              <a:t>K is set so that TILE_WIDTH_M = TILE_WIDTH_N * K</a:t>
            </a:r>
          </a:p>
          <a:p>
            <a:pPr lvl="1"/>
            <a:r>
              <a:rPr lang="en-US" altLang="en-US" sz="2200" dirty="0"/>
              <a:t>Every thread loads one N element, no divergence</a:t>
            </a:r>
            <a:endParaRPr lang="en-US" altLang="en-US" dirty="0"/>
          </a:p>
          <a:p>
            <a:r>
              <a:rPr lang="en-US" altLang="en-US" dirty="0">
                <a:solidFill>
                  <a:srgbClr val="0070C0"/>
                </a:solidFill>
              </a:rPr>
              <a:t>Each thread loads K M elements into registers</a:t>
            </a:r>
          </a:p>
          <a:p>
            <a:pPr lvl="1"/>
            <a:r>
              <a:rPr lang="en-US" altLang="en-US" sz="2200" dirty="0"/>
              <a:t>Value of K is limited by the number of registers</a:t>
            </a:r>
          </a:p>
          <a:p>
            <a:pPr lvl="1"/>
            <a:r>
              <a:rPr lang="en-US" altLang="en-US" sz="2200" dirty="0"/>
              <a:t>Each thread needs to use </a:t>
            </a:r>
          </a:p>
          <a:p>
            <a:pPr lvl="2"/>
            <a:r>
              <a:rPr lang="en-US" altLang="en-US" sz="2000" dirty="0"/>
              <a:t>TILE_WIDTH_N registers for output elements</a:t>
            </a:r>
          </a:p>
          <a:p>
            <a:pPr lvl="2"/>
            <a:r>
              <a:rPr lang="en-US" altLang="en-US" sz="2000" dirty="0"/>
              <a:t>K registers for M elements</a:t>
            </a:r>
            <a:endParaRPr lang="en-US" altLang="en-US" dirty="0"/>
          </a:p>
          <a:p>
            <a:r>
              <a:rPr lang="en-US" altLang="en-US" dirty="0">
                <a:solidFill>
                  <a:srgbClr val="00B050"/>
                </a:solidFill>
              </a:rPr>
              <a:t>Each block calculates K steps for TILE_WIDTH_N * TILE_WIDTH_M P elements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874015-7F02-9F4E-B3F2-EDE6022F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96" y="3812815"/>
            <a:ext cx="2880508" cy="25685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5B78E-95FD-9F45-94F6-F60A653A9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696B0-6106-C747-A9BE-C817E85A2C4A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E8B97E-187E-0F45-BA23-4C3027E8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/>
              <a:t>Each block has TILE_WIDTH_M threads</a:t>
            </a:r>
          </a:p>
          <a:p>
            <a:r>
              <a:rPr lang="en-US" altLang="en-US" sz="2200" dirty="0"/>
              <a:t>Each thread coarsened by TILE_WIDTH_N  times</a:t>
            </a:r>
          </a:p>
          <a:p>
            <a:r>
              <a:rPr lang="en-US" altLang="en-US" sz="2200" dirty="0"/>
              <a:t>Each thread loads</a:t>
            </a:r>
          </a:p>
          <a:p>
            <a:pPr lvl="1"/>
            <a:r>
              <a:rPr lang="en-US" altLang="en-US" dirty="0"/>
              <a:t>One N element into the shared memory</a:t>
            </a:r>
          </a:p>
          <a:p>
            <a:pPr lvl="1"/>
            <a:r>
              <a:rPr lang="en-US" altLang="en-US" dirty="0"/>
              <a:t>K = TILE_WIDTH_M/TILE_WIDTH_N M elements</a:t>
            </a:r>
          </a:p>
          <a:p>
            <a:pPr lvl="1"/>
            <a:r>
              <a:rPr lang="en-US" altLang="en-US" dirty="0"/>
              <a:t>To calculate K steps of TILE_WIDTH_N P elements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D4EFB-08D1-43BA-A7D0-E1694DBD4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789040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27B6F-8631-47B2-AC3B-EB690E62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144765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35" name="Straight Connector 5">
            <a:extLst>
              <a:ext uri="{FF2B5EF4-FFF2-40B4-BE49-F238E27FC236}">
                <a16:creationId xmlns:a16="http://schemas.microsoft.com/office/drawing/2014/main" id="{811F13F2-ED21-45BF-9942-8BD75885036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45706" y="52852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Straight Connector 6">
            <a:extLst>
              <a:ext uri="{FF2B5EF4-FFF2-40B4-BE49-F238E27FC236}">
                <a16:creationId xmlns:a16="http://schemas.microsoft.com/office/drawing/2014/main" id="{A563519A-13BF-4D5A-AAE8-2B98601F505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53681" y="52789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Straight Connector 7">
            <a:extLst>
              <a:ext uri="{FF2B5EF4-FFF2-40B4-BE49-F238E27FC236}">
                <a16:creationId xmlns:a16="http://schemas.microsoft.com/office/drawing/2014/main" id="{36ABCA41-502D-42A8-90F0-D7DF09AEFC5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56894" y="52852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Straight Connector 8">
            <a:extLst>
              <a:ext uri="{FF2B5EF4-FFF2-40B4-BE49-F238E27FC236}">
                <a16:creationId xmlns:a16="http://schemas.microsoft.com/office/drawing/2014/main" id="{EE32282F-DFB6-499C-BB2A-DC05B91F71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63281" y="52789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Connector 9">
            <a:extLst>
              <a:ext uri="{FF2B5EF4-FFF2-40B4-BE49-F238E27FC236}">
                <a16:creationId xmlns:a16="http://schemas.microsoft.com/office/drawing/2014/main" id="{D953709F-AA2E-4E75-A77A-41370E64F1F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79988" y="52971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Connector 10">
            <a:extLst>
              <a:ext uri="{FF2B5EF4-FFF2-40B4-BE49-F238E27FC236}">
                <a16:creationId xmlns:a16="http://schemas.microsoft.com/office/drawing/2014/main" id="{96B16F7E-1F5E-4E7C-B766-405F2E5FBD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86375" y="52908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Connector 11">
            <a:extLst>
              <a:ext uri="{FF2B5EF4-FFF2-40B4-BE49-F238E27FC236}">
                <a16:creationId xmlns:a16="http://schemas.microsoft.com/office/drawing/2014/main" id="{921CC262-C94F-4432-B7DD-1D8E56EA7E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89588" y="52971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Straight Connector 12">
            <a:extLst>
              <a:ext uri="{FF2B5EF4-FFF2-40B4-BE49-F238E27FC236}">
                <a16:creationId xmlns:a16="http://schemas.microsoft.com/office/drawing/2014/main" id="{BA9B1D62-02E0-456C-B421-06B6899F12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97563" y="52908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06FCE-447E-4F09-BC86-17FBD24C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13206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A5C901-974B-4AC7-8365-4D774B04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3738983"/>
            <a:ext cx="2478087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953BC-CD71-41E5-A85D-1730671CA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491" y="3738983"/>
            <a:ext cx="1190625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46" name="Straight Arrow Connector 16">
            <a:extLst>
              <a:ext uri="{FF2B5EF4-FFF2-40B4-BE49-F238E27FC236}">
                <a16:creationId xmlns:a16="http://schemas.microsoft.com/office/drawing/2014/main" id="{0FE5A175-A221-486B-99DC-F97011D363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65491" y="3967583"/>
            <a:ext cx="11906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Straight Arrow Connector 17">
            <a:extLst>
              <a:ext uri="{FF2B5EF4-FFF2-40B4-BE49-F238E27FC236}">
                <a16:creationId xmlns:a16="http://schemas.microsoft.com/office/drawing/2014/main" id="{8A897B4C-E9CC-4CCA-8591-6AF3A423E4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8191" y="4194596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8" name="Straight Arrow Connector 18">
            <a:extLst>
              <a:ext uri="{FF2B5EF4-FFF2-40B4-BE49-F238E27FC236}">
                <a16:creationId xmlns:a16="http://schemas.microsoft.com/office/drawing/2014/main" id="{E4114608-410F-44BF-8530-AAE07D8E27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128" y="4442246"/>
            <a:ext cx="1169988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9" name="Straight Arrow Connector 19">
            <a:extLst>
              <a:ext uri="{FF2B5EF4-FFF2-40B4-BE49-F238E27FC236}">
                <a16:creationId xmlns:a16="http://schemas.microsoft.com/office/drawing/2014/main" id="{595944F1-0D38-4D87-81DB-C0F00C1F66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8191" y="4689896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AC7ACF7-5AE0-4A10-8275-2AA609454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497" y="5077991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P</a:t>
            </a:r>
          </a:p>
        </p:txBody>
      </p:sp>
      <p:cxnSp>
        <p:nvCxnSpPr>
          <p:cNvPr id="22551" name="Straight Connector 21">
            <a:extLst>
              <a:ext uri="{FF2B5EF4-FFF2-40B4-BE49-F238E27FC236}">
                <a16:creationId xmlns:a16="http://schemas.microsoft.com/office/drawing/2014/main" id="{3FE2C8C8-AB6A-458E-998B-329FC3D333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85372" y="52224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2" name="Straight Connector 22">
            <a:extLst>
              <a:ext uri="{FF2B5EF4-FFF2-40B4-BE49-F238E27FC236}">
                <a16:creationId xmlns:a16="http://schemas.microsoft.com/office/drawing/2014/main" id="{A5458934-526D-40FD-80CC-5C89DB6762B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203" y="522642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3" name="Straight Connector 23">
            <a:extLst>
              <a:ext uri="{FF2B5EF4-FFF2-40B4-BE49-F238E27FC236}">
                <a16:creationId xmlns:a16="http://schemas.microsoft.com/office/drawing/2014/main" id="{36614B84-5D70-418F-9F8A-B4F61AC09D2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98940" y="522642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2E6E53F-60EF-4905-9A01-6E57089C3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266" y="3750096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77F820-70A4-46C8-93AB-FF1AFB39E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066" y="3750096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C02A8D-E887-4CD5-B4AA-5EA9B2FB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628" y="3750096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5A0466-C276-468F-9082-CE4E7DD7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428" y="3750096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9BE8D2-FA96-4DCE-878C-329AB097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5462265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60" name="Straight Connector 34">
            <a:extLst>
              <a:ext uri="{FF2B5EF4-FFF2-40B4-BE49-F238E27FC236}">
                <a16:creationId xmlns:a16="http://schemas.microsoft.com/office/drawing/2014/main" id="{2A71B7CB-171F-4CD7-B3B1-4BD569841D5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40944" y="56027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Straight Connector 35">
            <a:extLst>
              <a:ext uri="{FF2B5EF4-FFF2-40B4-BE49-F238E27FC236}">
                <a16:creationId xmlns:a16="http://schemas.microsoft.com/office/drawing/2014/main" id="{D38D8BE5-769F-4CD8-85C0-5AA127D4AC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48919" y="55964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2" name="Straight Connector 36">
            <a:extLst>
              <a:ext uri="{FF2B5EF4-FFF2-40B4-BE49-F238E27FC236}">
                <a16:creationId xmlns:a16="http://schemas.microsoft.com/office/drawing/2014/main" id="{2DAC8725-72EA-4B53-8443-E29718B5246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52131" y="56027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3" name="Straight Connector 37">
            <a:extLst>
              <a:ext uri="{FF2B5EF4-FFF2-40B4-BE49-F238E27FC236}">
                <a16:creationId xmlns:a16="http://schemas.microsoft.com/office/drawing/2014/main" id="{168219DE-7AFD-415B-8896-747DF0CA48B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58519" y="55964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Straight Connector 38">
            <a:extLst>
              <a:ext uri="{FF2B5EF4-FFF2-40B4-BE49-F238E27FC236}">
                <a16:creationId xmlns:a16="http://schemas.microsoft.com/office/drawing/2014/main" id="{4540F06D-FA2C-48B2-9942-FCB9C18B8A1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75225" y="56146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Straight Connector 39">
            <a:extLst>
              <a:ext uri="{FF2B5EF4-FFF2-40B4-BE49-F238E27FC236}">
                <a16:creationId xmlns:a16="http://schemas.microsoft.com/office/drawing/2014/main" id="{7E3C741B-47DE-4158-A3A3-EE988BF11F6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81613" y="56083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6" name="Straight Connector 40">
            <a:extLst>
              <a:ext uri="{FF2B5EF4-FFF2-40B4-BE49-F238E27FC236}">
                <a16:creationId xmlns:a16="http://schemas.microsoft.com/office/drawing/2014/main" id="{BF242771-11F8-4F49-8A46-ECBC62AACD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84825" y="56146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7" name="Straight Connector 41">
            <a:extLst>
              <a:ext uri="{FF2B5EF4-FFF2-40B4-BE49-F238E27FC236}">
                <a16:creationId xmlns:a16="http://schemas.microsoft.com/office/drawing/2014/main" id="{B7734801-D41B-47B8-99B6-036556D8CF3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92800" y="56083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D58EDE9-7300-4BB2-A2E1-2B8D0762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544956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9D18FC-0782-4EB8-8C18-D5175DF30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5775002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70" name="Straight Connector 44">
            <a:extLst>
              <a:ext uri="{FF2B5EF4-FFF2-40B4-BE49-F238E27FC236}">
                <a16:creationId xmlns:a16="http://schemas.microsoft.com/office/drawing/2014/main" id="{342A3300-1F5F-40EA-BB71-0BF440C97D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40944" y="59154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Straight Connector 45">
            <a:extLst>
              <a:ext uri="{FF2B5EF4-FFF2-40B4-BE49-F238E27FC236}">
                <a16:creationId xmlns:a16="http://schemas.microsoft.com/office/drawing/2014/main" id="{2806EA05-DC8A-4DA7-8822-B1BC8F9E9E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49713" y="59099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Straight Connector 46">
            <a:extLst>
              <a:ext uri="{FF2B5EF4-FFF2-40B4-BE49-F238E27FC236}">
                <a16:creationId xmlns:a16="http://schemas.microsoft.com/office/drawing/2014/main" id="{AEFCFADE-6919-4E28-B720-76859E3D750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52131" y="59154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3" name="Straight Connector 47">
            <a:extLst>
              <a:ext uri="{FF2B5EF4-FFF2-40B4-BE49-F238E27FC236}">
                <a16:creationId xmlns:a16="http://schemas.microsoft.com/office/drawing/2014/main" id="{81ED04E3-1F3D-4859-BF43-31C52F7C6EB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59313" y="59099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4" name="Straight Connector 48">
            <a:extLst>
              <a:ext uri="{FF2B5EF4-FFF2-40B4-BE49-F238E27FC236}">
                <a16:creationId xmlns:a16="http://schemas.microsoft.com/office/drawing/2014/main" id="{309C8DE7-DD6F-4032-9786-8743BADE99B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74431" y="59281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5" name="Straight Connector 49">
            <a:extLst>
              <a:ext uri="{FF2B5EF4-FFF2-40B4-BE49-F238E27FC236}">
                <a16:creationId xmlns:a16="http://schemas.microsoft.com/office/drawing/2014/main" id="{80F227CE-8B96-4A05-8225-A323F21B34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80819" y="5921846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6" name="Straight Connector 50">
            <a:extLst>
              <a:ext uri="{FF2B5EF4-FFF2-40B4-BE49-F238E27FC236}">
                <a16:creationId xmlns:a16="http://schemas.microsoft.com/office/drawing/2014/main" id="{55319A4E-FC7F-42F2-9796-A62CB20C9A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84031" y="59281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7" name="Straight Connector 51">
            <a:extLst>
              <a:ext uri="{FF2B5EF4-FFF2-40B4-BE49-F238E27FC236}">
                <a16:creationId xmlns:a16="http://schemas.microsoft.com/office/drawing/2014/main" id="{7B1532B7-5558-473A-B6A9-0BEC6B9D7B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92006" y="5921846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9CE733A-12BF-4476-923D-81222112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576389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5FCB91E-EC18-47D3-9D3F-4BED602F2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6113140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80" name="Straight Connector 54">
            <a:extLst>
              <a:ext uri="{FF2B5EF4-FFF2-40B4-BE49-F238E27FC236}">
                <a16:creationId xmlns:a16="http://schemas.microsoft.com/office/drawing/2014/main" id="{9C3F26D6-3C0D-4EE8-9D41-0A17029D93C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50469" y="62536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1" name="Straight Connector 55">
            <a:extLst>
              <a:ext uri="{FF2B5EF4-FFF2-40B4-BE49-F238E27FC236}">
                <a16:creationId xmlns:a16="http://schemas.microsoft.com/office/drawing/2014/main" id="{B2A2AFFE-BBE5-48D6-9375-4152AD5A0F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57650" y="6248077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2" name="Straight Connector 56">
            <a:extLst>
              <a:ext uri="{FF2B5EF4-FFF2-40B4-BE49-F238E27FC236}">
                <a16:creationId xmlns:a16="http://schemas.microsoft.com/office/drawing/2014/main" id="{A1B39330-73EE-4E9E-92F4-B8E0C02DDC1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60069" y="62536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3" name="Straight Connector 57">
            <a:extLst>
              <a:ext uri="{FF2B5EF4-FFF2-40B4-BE49-F238E27FC236}">
                <a16:creationId xmlns:a16="http://schemas.microsoft.com/office/drawing/2014/main" id="{8CE68936-51EE-45E9-887B-5EB59FF9C12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67250" y="6248077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4" name="Straight Connector 58">
            <a:extLst>
              <a:ext uri="{FF2B5EF4-FFF2-40B4-BE49-F238E27FC236}">
                <a16:creationId xmlns:a16="http://schemas.microsoft.com/office/drawing/2014/main" id="{1DDECC11-96A2-4B72-9D25-CC1F4919EE1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82369" y="62663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5" name="Straight Connector 59">
            <a:extLst>
              <a:ext uri="{FF2B5EF4-FFF2-40B4-BE49-F238E27FC236}">
                <a16:creationId xmlns:a16="http://schemas.microsoft.com/office/drawing/2014/main" id="{E44EAC04-6033-4965-839A-FE2D0391276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90344" y="625998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6" name="Straight Connector 60">
            <a:extLst>
              <a:ext uri="{FF2B5EF4-FFF2-40B4-BE49-F238E27FC236}">
                <a16:creationId xmlns:a16="http://schemas.microsoft.com/office/drawing/2014/main" id="{8B6BB930-3ECA-42D1-B884-2F473650DC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93556" y="62663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7" name="Straight Connector 61">
            <a:extLst>
              <a:ext uri="{FF2B5EF4-FFF2-40B4-BE49-F238E27FC236}">
                <a16:creationId xmlns:a16="http://schemas.microsoft.com/office/drawing/2014/main" id="{0AA078CF-AC3B-4149-A4B6-49B90FB9CB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99944" y="625998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D5145C21-0A04-4943-AF0B-5A8CD1A9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6102027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278DDA5-2FC8-427E-8B4B-CDC43342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259" y="5428828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P</a:t>
            </a:r>
          </a:p>
        </p:txBody>
      </p:sp>
      <p:cxnSp>
        <p:nvCxnSpPr>
          <p:cNvPr id="22590" name="Straight Connector 64">
            <a:extLst>
              <a:ext uri="{FF2B5EF4-FFF2-40B4-BE49-F238E27FC236}">
                <a16:creationId xmlns:a16="http://schemas.microsoft.com/office/drawing/2014/main" id="{AE1EA4F5-3ABB-4D49-BDE1-DBFF3D2F0FB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89340" y="5572497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1" name="Straight Connector 65">
            <a:extLst>
              <a:ext uri="{FF2B5EF4-FFF2-40B4-BE49-F238E27FC236}">
                <a16:creationId xmlns:a16="http://schemas.microsoft.com/office/drawing/2014/main" id="{532348BC-F689-4AF5-A29F-2DE2403F2C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90172" y="557646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2" name="Straight Connector 66">
            <a:extLst>
              <a:ext uri="{FF2B5EF4-FFF2-40B4-BE49-F238E27FC236}">
                <a16:creationId xmlns:a16="http://schemas.microsoft.com/office/drawing/2014/main" id="{27FC983E-3ED6-4AC1-A458-2965700DBB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804497" y="557646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9EFDDCE-F31E-4E27-AF56-38C123F8B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259" y="5757441"/>
            <a:ext cx="1189038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P</a:t>
            </a:r>
          </a:p>
        </p:txBody>
      </p:sp>
      <p:cxnSp>
        <p:nvCxnSpPr>
          <p:cNvPr id="22594" name="Straight Connector 68">
            <a:extLst>
              <a:ext uri="{FF2B5EF4-FFF2-40B4-BE49-F238E27FC236}">
                <a16:creationId xmlns:a16="http://schemas.microsoft.com/office/drawing/2014/main" id="{2046B2EF-B9E1-455C-B7D1-23F4936F0D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89340" y="5902697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5" name="Straight Connector 69">
            <a:extLst>
              <a:ext uri="{FF2B5EF4-FFF2-40B4-BE49-F238E27FC236}">
                <a16:creationId xmlns:a16="http://schemas.microsoft.com/office/drawing/2014/main" id="{FFEBF3D4-D2D9-423A-AE84-672F06761B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90172" y="590666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6" name="Straight Connector 70">
            <a:extLst>
              <a:ext uri="{FF2B5EF4-FFF2-40B4-BE49-F238E27FC236}">
                <a16:creationId xmlns:a16="http://schemas.microsoft.com/office/drawing/2014/main" id="{5790A321-C184-4521-A3B8-A7F6476B791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804497" y="590666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8B63951F-31F3-40A7-9126-F05D6120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197" y="6087641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P</a:t>
            </a:r>
          </a:p>
        </p:txBody>
      </p:sp>
      <p:cxnSp>
        <p:nvCxnSpPr>
          <p:cNvPr id="22598" name="Straight Connector 72">
            <a:extLst>
              <a:ext uri="{FF2B5EF4-FFF2-40B4-BE49-F238E27FC236}">
                <a16:creationId xmlns:a16="http://schemas.microsoft.com/office/drawing/2014/main" id="{8A742C0A-D6F3-4A6B-B5F8-8ADFFAE0B5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97278" y="6232897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9" name="Straight Connector 73">
            <a:extLst>
              <a:ext uri="{FF2B5EF4-FFF2-40B4-BE49-F238E27FC236}">
                <a16:creationId xmlns:a16="http://schemas.microsoft.com/office/drawing/2014/main" id="{B4E1D287-63DE-4DD4-8F4E-9A68F3A82A3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98903" y="623607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600" name="Straight Connector 74">
            <a:extLst>
              <a:ext uri="{FF2B5EF4-FFF2-40B4-BE49-F238E27FC236}">
                <a16:creationId xmlns:a16="http://schemas.microsoft.com/office/drawing/2014/main" id="{209E1ADA-DF70-48AD-9520-F2A95079BF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811640" y="623607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01" name="TextBox 75">
            <a:extLst>
              <a:ext uri="{FF2B5EF4-FFF2-40B4-BE49-F238E27FC236}">
                <a16:creationId xmlns:a16="http://schemas.microsoft.com/office/drawing/2014/main" id="{27D30268-9FDF-4DAB-AC0A-C23040702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5089202"/>
            <a:ext cx="228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T1</a:t>
            </a:r>
          </a:p>
        </p:txBody>
      </p:sp>
      <p:sp>
        <p:nvSpPr>
          <p:cNvPr id="22602" name="TextBox 76">
            <a:extLst>
              <a:ext uri="{FF2B5EF4-FFF2-40B4-BE49-F238E27FC236}">
                <a16:creationId xmlns:a16="http://schemas.microsoft.com/office/drawing/2014/main" id="{0C169D72-C7B3-4BA9-8BDB-970E14F85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5438452"/>
            <a:ext cx="213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T2</a:t>
            </a:r>
          </a:p>
        </p:txBody>
      </p:sp>
      <p:cxnSp>
        <p:nvCxnSpPr>
          <p:cNvPr id="22603" name="Straight Arrow Connector 78">
            <a:extLst>
              <a:ext uri="{FF2B5EF4-FFF2-40B4-BE49-F238E27FC236}">
                <a16:creationId xmlns:a16="http://schemas.microsoft.com/office/drawing/2014/main" id="{F70142F9-A970-416E-B90B-7D218FF683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19538" y="5351140"/>
            <a:ext cx="2490787" cy="23812"/>
          </a:xfrm>
          <a:prstGeom prst="straightConnector1">
            <a:avLst/>
          </a:prstGeom>
          <a:noFill/>
          <a:ln w="25400">
            <a:solidFill>
              <a:srgbClr val="37609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C307AF0-DB76-44A0-902A-CB20B1E3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72" y="5063703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605" name="TextBox 80">
            <a:extLst>
              <a:ext uri="{FF2B5EF4-FFF2-40B4-BE49-F238E27FC236}">
                <a16:creationId xmlns:a16="http://schemas.microsoft.com/office/drawing/2014/main" id="{D8B5BE31-23C2-4C91-B255-DC4BB90CE8D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251315" y="5212771"/>
            <a:ext cx="2081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TILE_WIDTH_M</a:t>
            </a:r>
          </a:p>
        </p:txBody>
      </p:sp>
      <p:sp>
        <p:nvSpPr>
          <p:cNvPr id="22606" name="TextBox 81">
            <a:extLst>
              <a:ext uri="{FF2B5EF4-FFF2-40B4-BE49-F238E27FC236}">
                <a16:creationId xmlns:a16="http://schemas.microsoft.com/office/drawing/2014/main" id="{D6AAA92D-26B8-4CEE-9366-29B8A214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115" y="3316922"/>
            <a:ext cx="2039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TILE_WIDTH_N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64E65-D15D-9D4E-B89A-23BF26DA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Summary: Joint Register and Shared Memory Tiling</a:t>
            </a:r>
            <a:endParaRPr lang="en-US" sz="3200" dirty="0"/>
          </a:p>
        </p:txBody>
      </p:sp>
      <p:sp>
        <p:nvSpPr>
          <p:cNvPr id="85" name="TextBox 2">
            <a:extLst>
              <a:ext uri="{FF2B5EF4-FFF2-40B4-BE49-F238E27FC236}">
                <a16:creationId xmlns:a16="http://schemas.microsoft.com/office/drawing/2014/main" id="{99FC3164-4DAF-534B-A84A-1C00E88D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125" y="3775720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BAFA7-579E-4348-A573-92321BE297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7A4FD5-7968-E041-ACF5-BC831BC7F845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3ACC64-3907-BD4C-9D2E-49FAE6976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block has 8 threads</a:t>
            </a:r>
          </a:p>
          <a:p>
            <a:r>
              <a:rPr lang="en-US" altLang="en-US" dirty="0"/>
              <a:t>Each thread coarsened by 4 times</a:t>
            </a:r>
          </a:p>
          <a:p>
            <a:r>
              <a:rPr lang="en-US" altLang="en-US" dirty="0"/>
              <a:t>Each thread loads</a:t>
            </a:r>
          </a:p>
          <a:p>
            <a:pPr lvl="1"/>
            <a:r>
              <a:rPr lang="en-US" altLang="en-US" sz="2200" dirty="0"/>
              <a:t>One N element</a:t>
            </a:r>
          </a:p>
          <a:p>
            <a:pPr lvl="1"/>
            <a:r>
              <a:rPr lang="en-US" altLang="en-US" sz="2200" dirty="0"/>
              <a:t>8/4 = 2 M elements</a:t>
            </a:r>
          </a:p>
          <a:p>
            <a:pPr lvl="1"/>
            <a:r>
              <a:rPr lang="en-US" altLang="en-US" sz="2200" dirty="0"/>
              <a:t>To calculate 2 steps of 4 P elements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696BA-BDEA-4E2F-AB9C-128581BFF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227" y="3740845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rgbClr val="004990"/>
                </a:solidFill>
                <a:latin typeface="+mn-lt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BD32F-BB88-4D48-9F96-ACEBB976A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227" y="5096570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58" name="Straight Connector 5">
            <a:extLst>
              <a:ext uri="{FF2B5EF4-FFF2-40B4-BE49-F238E27FC236}">
                <a16:creationId xmlns:a16="http://schemas.microsoft.com/office/drawing/2014/main" id="{2E04AA9B-A1E9-4E9C-8951-E277443EA0C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81883" y="5187851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Connector 6">
            <a:extLst>
              <a:ext uri="{FF2B5EF4-FFF2-40B4-BE49-F238E27FC236}">
                <a16:creationId xmlns:a16="http://schemas.microsoft.com/office/drawing/2014/main" id="{9C85C1D3-17E2-4452-90B2-7216C16D8B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83508" y="523071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Straight Connector 7">
            <a:extLst>
              <a:ext uri="{FF2B5EF4-FFF2-40B4-BE49-F238E27FC236}">
                <a16:creationId xmlns:a16="http://schemas.microsoft.com/office/drawing/2014/main" id="{CCB52B5F-ACFE-4457-918B-57F56584949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86721" y="523706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Straight Connector 8">
            <a:extLst>
              <a:ext uri="{FF2B5EF4-FFF2-40B4-BE49-F238E27FC236}">
                <a16:creationId xmlns:a16="http://schemas.microsoft.com/office/drawing/2014/main" id="{57D685EA-EC68-4FB2-953A-84B5E9DB754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93108" y="523071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Connector 9">
            <a:extLst>
              <a:ext uri="{FF2B5EF4-FFF2-40B4-BE49-F238E27FC236}">
                <a16:creationId xmlns:a16="http://schemas.microsoft.com/office/drawing/2014/main" id="{4B5E9C1E-FC86-4E01-93B3-09EDF3AB888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09815" y="524897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Straight Connector 10">
            <a:extLst>
              <a:ext uri="{FF2B5EF4-FFF2-40B4-BE49-F238E27FC236}">
                <a16:creationId xmlns:a16="http://schemas.microsoft.com/office/drawing/2014/main" id="{6E8C3085-316C-4EC1-9B3F-646766CE07A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16202" y="524262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Straight Connector 11">
            <a:extLst>
              <a:ext uri="{FF2B5EF4-FFF2-40B4-BE49-F238E27FC236}">
                <a16:creationId xmlns:a16="http://schemas.microsoft.com/office/drawing/2014/main" id="{692AA340-A24F-4E0B-BBD4-7423B399841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19415" y="524897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Connector 12">
            <a:extLst>
              <a:ext uri="{FF2B5EF4-FFF2-40B4-BE49-F238E27FC236}">
                <a16:creationId xmlns:a16="http://schemas.microsoft.com/office/drawing/2014/main" id="{C8B5092E-2C4E-4E6F-B29C-2554021B72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00762" y="503118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DE73E-BEEF-450C-ABE0-549829CA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577" y="5034657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6178B4-B3EB-4C22-A88C-369FDCCE7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285" y="2531765"/>
            <a:ext cx="3240087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2D013E-377B-4092-8E98-D632094C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560" y="2531765"/>
            <a:ext cx="1190625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69" name="Straight Arrow Connector 16">
            <a:extLst>
              <a:ext uri="{FF2B5EF4-FFF2-40B4-BE49-F238E27FC236}">
                <a16:creationId xmlns:a16="http://schemas.microsoft.com/office/drawing/2014/main" id="{4AD5AED7-014E-4236-BC45-117A7C39F3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96397" y="2749253"/>
            <a:ext cx="11906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Straight Arrow Connector 17">
            <a:extLst>
              <a:ext uri="{FF2B5EF4-FFF2-40B4-BE49-F238E27FC236}">
                <a16:creationId xmlns:a16="http://schemas.microsoft.com/office/drawing/2014/main" id="{BA7630E0-6FF5-4312-A359-B131BA902D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9260" y="2987378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Straight Arrow Connector 18">
            <a:extLst>
              <a:ext uri="{FF2B5EF4-FFF2-40B4-BE49-F238E27FC236}">
                <a16:creationId xmlns:a16="http://schemas.microsoft.com/office/drawing/2014/main" id="{3FE0A735-E2D7-4AF5-A748-8A187060F5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47197" y="3235028"/>
            <a:ext cx="1169988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Straight Arrow Connector 19">
            <a:extLst>
              <a:ext uri="{FF2B5EF4-FFF2-40B4-BE49-F238E27FC236}">
                <a16:creationId xmlns:a16="http://schemas.microsoft.com/office/drawing/2014/main" id="{AE2271F2-A7D1-4921-8F38-1DC5F306A0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9260" y="3482678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8C52E-DB59-4FEE-82B3-7371CDEDD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560" y="5067003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C</a:t>
            </a:r>
          </a:p>
        </p:txBody>
      </p:sp>
      <p:cxnSp>
        <p:nvCxnSpPr>
          <p:cNvPr id="23574" name="Straight Connector 21">
            <a:extLst>
              <a:ext uri="{FF2B5EF4-FFF2-40B4-BE49-F238E27FC236}">
                <a16:creationId xmlns:a16="http://schemas.microsoft.com/office/drawing/2014/main" id="{5D07A1A1-1A01-4DCC-BA8F-E6493DEA61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69435" y="52114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5" name="Straight Connector 22">
            <a:extLst>
              <a:ext uri="{FF2B5EF4-FFF2-40B4-BE49-F238E27FC236}">
                <a16:creationId xmlns:a16="http://schemas.microsoft.com/office/drawing/2014/main" id="{1BD38892-6EE4-4425-B172-027537619B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70266" y="521543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6" name="Straight Connector 23">
            <a:extLst>
              <a:ext uri="{FF2B5EF4-FFF2-40B4-BE49-F238E27FC236}">
                <a16:creationId xmlns:a16="http://schemas.microsoft.com/office/drawing/2014/main" id="{056BCEC7-A165-4D7E-96D7-DD3678440FE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83003" y="521543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0A71474-BB80-448A-97D1-197A3B76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172" y="2531765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D2B851-DD56-4437-AC8A-5FA82469F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972" y="2531765"/>
            <a:ext cx="306388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819D59-DA57-42A9-B9A9-D4BBAAE4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535" y="2531765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74F83D-055D-4318-847B-8991D2AE5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335" y="2531765"/>
            <a:ext cx="306387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96A8B8-0B51-4220-9791-7C99FD6F0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465" y="5414070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83" name="Straight Connector 34">
            <a:extLst>
              <a:ext uri="{FF2B5EF4-FFF2-40B4-BE49-F238E27FC236}">
                <a16:creationId xmlns:a16="http://schemas.microsoft.com/office/drawing/2014/main" id="{E49C3809-55BF-4295-B54F-26348EB9FB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7121" y="5505351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4" name="Straight Connector 35">
            <a:extLst>
              <a:ext uri="{FF2B5EF4-FFF2-40B4-BE49-F238E27FC236}">
                <a16:creationId xmlns:a16="http://schemas.microsoft.com/office/drawing/2014/main" id="{F1E359B8-26DA-4BD0-8F55-43C7524AD3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78746" y="554821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5" name="Straight Connector 36">
            <a:extLst>
              <a:ext uri="{FF2B5EF4-FFF2-40B4-BE49-F238E27FC236}">
                <a16:creationId xmlns:a16="http://schemas.microsoft.com/office/drawing/2014/main" id="{24570EF8-43E3-4D23-9CAC-5BBF3C29A20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81958" y="555456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6" name="Straight Connector 37">
            <a:extLst>
              <a:ext uri="{FF2B5EF4-FFF2-40B4-BE49-F238E27FC236}">
                <a16:creationId xmlns:a16="http://schemas.microsoft.com/office/drawing/2014/main" id="{790DD659-AD93-4D82-A210-74CA0184FC9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88346" y="554821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7" name="Straight Connector 38">
            <a:extLst>
              <a:ext uri="{FF2B5EF4-FFF2-40B4-BE49-F238E27FC236}">
                <a16:creationId xmlns:a16="http://schemas.microsoft.com/office/drawing/2014/main" id="{2908B82C-834D-4132-81FA-3BC5C17BF1F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05052" y="556647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8" name="Straight Connector 39">
            <a:extLst>
              <a:ext uri="{FF2B5EF4-FFF2-40B4-BE49-F238E27FC236}">
                <a16:creationId xmlns:a16="http://schemas.microsoft.com/office/drawing/2014/main" id="{730301C9-C566-4117-B693-AE1053A6A8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11440" y="556012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9" name="Straight Connector 40">
            <a:extLst>
              <a:ext uri="{FF2B5EF4-FFF2-40B4-BE49-F238E27FC236}">
                <a16:creationId xmlns:a16="http://schemas.microsoft.com/office/drawing/2014/main" id="{2943FDAB-C16B-45C9-9F96-31CDC3DBF27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14652" y="556647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0" name="Straight Connector 41">
            <a:extLst>
              <a:ext uri="{FF2B5EF4-FFF2-40B4-BE49-F238E27FC236}">
                <a16:creationId xmlns:a16="http://schemas.microsoft.com/office/drawing/2014/main" id="{5BFD7804-7696-4319-AFF4-AF4CF92113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95999" y="534868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A9AFAA3-A35D-44B3-B5BB-2A87EA050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15" y="5352157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3627BA-173C-4072-AC87-35D2D2C38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465" y="5726807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93" name="Straight Connector 44">
            <a:extLst>
              <a:ext uri="{FF2B5EF4-FFF2-40B4-BE49-F238E27FC236}">
                <a16:creationId xmlns:a16="http://schemas.microsoft.com/office/drawing/2014/main" id="{ACD32495-4219-4DCF-9277-2FFFCB23817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7121" y="581808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4" name="Straight Connector 45">
            <a:extLst>
              <a:ext uri="{FF2B5EF4-FFF2-40B4-BE49-F238E27FC236}">
                <a16:creationId xmlns:a16="http://schemas.microsoft.com/office/drawing/2014/main" id="{AE024CDD-E8EA-4583-9C34-9B5E619E5A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79540" y="586174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5" name="Straight Connector 46">
            <a:extLst>
              <a:ext uri="{FF2B5EF4-FFF2-40B4-BE49-F238E27FC236}">
                <a16:creationId xmlns:a16="http://schemas.microsoft.com/office/drawing/2014/main" id="{F3935443-C0F7-4C83-B0D9-34F7A185A3E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81958" y="5867301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6" name="Straight Connector 47">
            <a:extLst>
              <a:ext uri="{FF2B5EF4-FFF2-40B4-BE49-F238E27FC236}">
                <a16:creationId xmlns:a16="http://schemas.microsoft.com/office/drawing/2014/main" id="{4A30A827-7ED5-4E21-AA18-6D8FDE05BEE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89140" y="586174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7" name="Straight Connector 48">
            <a:extLst>
              <a:ext uri="{FF2B5EF4-FFF2-40B4-BE49-F238E27FC236}">
                <a16:creationId xmlns:a16="http://schemas.microsoft.com/office/drawing/2014/main" id="{51A8A90E-5703-43A8-90C4-0BB508B54EC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04258" y="5880001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8" name="Straight Connector 49">
            <a:extLst>
              <a:ext uri="{FF2B5EF4-FFF2-40B4-BE49-F238E27FC236}">
                <a16:creationId xmlns:a16="http://schemas.microsoft.com/office/drawing/2014/main" id="{D983960B-F3A1-4AAD-B5B4-CF780B7FDBC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10646" y="5873651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9" name="Straight Connector 50">
            <a:extLst>
              <a:ext uri="{FF2B5EF4-FFF2-40B4-BE49-F238E27FC236}">
                <a16:creationId xmlns:a16="http://schemas.microsoft.com/office/drawing/2014/main" id="{372B0F40-03C3-4D0E-B6A9-6E58F021907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13858" y="5880001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0" name="Straight Connector 51">
            <a:extLst>
              <a:ext uri="{FF2B5EF4-FFF2-40B4-BE49-F238E27FC236}">
                <a16:creationId xmlns:a16="http://schemas.microsoft.com/office/drawing/2014/main" id="{15D423CC-324F-40E0-9926-88E483964C5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95205" y="5662216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D168A7E-E8F1-4A6B-A2B3-70A4B3AEF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15" y="5661248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183BC5-8047-4E03-8CC5-70CB7660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402" y="6064945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603" name="Straight Connector 54">
            <a:extLst>
              <a:ext uri="{FF2B5EF4-FFF2-40B4-BE49-F238E27FC236}">
                <a16:creationId xmlns:a16="http://schemas.microsoft.com/office/drawing/2014/main" id="{C3DC1ECD-07EB-4B52-A440-7D4653CD4BD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86646" y="615622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4" name="Straight Connector 55">
            <a:extLst>
              <a:ext uri="{FF2B5EF4-FFF2-40B4-BE49-F238E27FC236}">
                <a16:creationId xmlns:a16="http://schemas.microsoft.com/office/drawing/2014/main" id="{38C85248-8BE4-42CB-B38D-E790E297AD8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87477" y="6199882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5" name="Straight Connector 56">
            <a:extLst>
              <a:ext uri="{FF2B5EF4-FFF2-40B4-BE49-F238E27FC236}">
                <a16:creationId xmlns:a16="http://schemas.microsoft.com/office/drawing/2014/main" id="{34BCCACF-04DB-44FB-8D6D-7C22A520703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89896" y="620543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6" name="Straight Connector 57">
            <a:extLst>
              <a:ext uri="{FF2B5EF4-FFF2-40B4-BE49-F238E27FC236}">
                <a16:creationId xmlns:a16="http://schemas.microsoft.com/office/drawing/2014/main" id="{8CDD148D-5B03-458F-98F7-63D336DAF70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97077" y="6199882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7" name="Straight Connector 58">
            <a:extLst>
              <a:ext uri="{FF2B5EF4-FFF2-40B4-BE49-F238E27FC236}">
                <a16:creationId xmlns:a16="http://schemas.microsoft.com/office/drawing/2014/main" id="{3BB5C231-192C-4740-82BD-4A4AFE2BA9A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12196" y="621813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8" name="Straight Connector 59">
            <a:extLst>
              <a:ext uri="{FF2B5EF4-FFF2-40B4-BE49-F238E27FC236}">
                <a16:creationId xmlns:a16="http://schemas.microsoft.com/office/drawing/2014/main" id="{5629B575-AB71-4896-9DD8-65BAD15CB9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20171" y="621178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9" name="Straight Connector 60">
            <a:extLst>
              <a:ext uri="{FF2B5EF4-FFF2-40B4-BE49-F238E27FC236}">
                <a16:creationId xmlns:a16="http://schemas.microsoft.com/office/drawing/2014/main" id="{6C3AF8BE-81CB-434D-9A05-48357B55F5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23383" y="621813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10" name="Straight Connector 61">
            <a:extLst>
              <a:ext uri="{FF2B5EF4-FFF2-40B4-BE49-F238E27FC236}">
                <a16:creationId xmlns:a16="http://schemas.microsoft.com/office/drawing/2014/main" id="{772581E6-285E-4798-B1BF-9D60EE2B2F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03143" y="600035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E5ECF8F-21F8-48E9-8910-B1808BE8F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752" y="6029920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C5B72DC-A80E-4B33-ACF1-8ED569FEA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322" y="5417840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C</a:t>
            </a:r>
          </a:p>
        </p:txBody>
      </p:sp>
      <p:cxnSp>
        <p:nvCxnSpPr>
          <p:cNvPr id="23613" name="Straight Connector 64">
            <a:extLst>
              <a:ext uri="{FF2B5EF4-FFF2-40B4-BE49-F238E27FC236}">
                <a16:creationId xmlns:a16="http://schemas.microsoft.com/office/drawing/2014/main" id="{C54D0034-0A8F-4DD8-AFB6-7977E5073C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73403" y="556150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14" name="Straight Connector 65">
            <a:extLst>
              <a:ext uri="{FF2B5EF4-FFF2-40B4-BE49-F238E27FC236}">
                <a16:creationId xmlns:a16="http://schemas.microsoft.com/office/drawing/2014/main" id="{C0C5D51D-8771-42E0-9821-6DE50CE916E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74235" y="556547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15" name="Straight Connector 66">
            <a:extLst>
              <a:ext uri="{FF2B5EF4-FFF2-40B4-BE49-F238E27FC236}">
                <a16:creationId xmlns:a16="http://schemas.microsoft.com/office/drawing/2014/main" id="{DD1FDE61-F2F0-46EA-A4AF-72C1790E68A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88560" y="556547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851B5A9E-FB35-4CDF-ADFF-584E3AB2D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322" y="5746453"/>
            <a:ext cx="1189038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C</a:t>
            </a:r>
          </a:p>
        </p:txBody>
      </p:sp>
      <p:cxnSp>
        <p:nvCxnSpPr>
          <p:cNvPr id="23617" name="Straight Connector 68">
            <a:extLst>
              <a:ext uri="{FF2B5EF4-FFF2-40B4-BE49-F238E27FC236}">
                <a16:creationId xmlns:a16="http://schemas.microsoft.com/office/drawing/2014/main" id="{14896A5F-0AA0-4147-8111-DF565D7891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73403" y="589170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18" name="Straight Connector 69">
            <a:extLst>
              <a:ext uri="{FF2B5EF4-FFF2-40B4-BE49-F238E27FC236}">
                <a16:creationId xmlns:a16="http://schemas.microsoft.com/office/drawing/2014/main" id="{2BC3D5B4-116A-4716-8743-2325F1ECC40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74235" y="589567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19" name="Straight Connector 70">
            <a:extLst>
              <a:ext uri="{FF2B5EF4-FFF2-40B4-BE49-F238E27FC236}">
                <a16:creationId xmlns:a16="http://schemas.microsoft.com/office/drawing/2014/main" id="{142DFBA2-9FFA-4A7B-ABC6-94A494F812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88560" y="589567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7D2A761-3AA4-4123-87EC-6328E3FFF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260" y="6076653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C</a:t>
            </a:r>
          </a:p>
        </p:txBody>
      </p:sp>
      <p:cxnSp>
        <p:nvCxnSpPr>
          <p:cNvPr id="23621" name="Straight Connector 72">
            <a:extLst>
              <a:ext uri="{FF2B5EF4-FFF2-40B4-BE49-F238E27FC236}">
                <a16:creationId xmlns:a16="http://schemas.microsoft.com/office/drawing/2014/main" id="{EACE21DB-5BC1-467A-B249-6C316493B35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81341" y="622190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22" name="Straight Connector 73">
            <a:extLst>
              <a:ext uri="{FF2B5EF4-FFF2-40B4-BE49-F238E27FC236}">
                <a16:creationId xmlns:a16="http://schemas.microsoft.com/office/drawing/2014/main" id="{8BED180C-0F0A-4A71-A633-3A0CD7CF89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82966" y="62250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23" name="Straight Connector 74">
            <a:extLst>
              <a:ext uri="{FF2B5EF4-FFF2-40B4-BE49-F238E27FC236}">
                <a16:creationId xmlns:a16="http://schemas.microsoft.com/office/drawing/2014/main" id="{E4D08557-06BF-4A63-8720-088B2659382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95703" y="62250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24" name="TextBox 75">
            <a:extLst>
              <a:ext uri="{FF2B5EF4-FFF2-40B4-BE49-F238E27FC236}">
                <a16:creationId xmlns:a16="http://schemas.microsoft.com/office/drawing/2014/main" id="{E81D2355-5F1A-4C14-99BB-D8F48EBE2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665" y="5041007"/>
            <a:ext cx="228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T1</a:t>
            </a:r>
          </a:p>
        </p:txBody>
      </p:sp>
      <p:sp>
        <p:nvSpPr>
          <p:cNvPr id="23625" name="TextBox 76">
            <a:extLst>
              <a:ext uri="{FF2B5EF4-FFF2-40B4-BE49-F238E27FC236}">
                <a16:creationId xmlns:a16="http://schemas.microsoft.com/office/drawing/2014/main" id="{9D57D469-3267-4F24-9C0C-EC2237B3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490" y="5390257"/>
            <a:ext cx="213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T2</a:t>
            </a:r>
          </a:p>
        </p:txBody>
      </p:sp>
      <p:cxnSp>
        <p:nvCxnSpPr>
          <p:cNvPr id="23626" name="Straight Arrow Connector 78">
            <a:extLst>
              <a:ext uri="{FF2B5EF4-FFF2-40B4-BE49-F238E27FC236}">
                <a16:creationId xmlns:a16="http://schemas.microsoft.com/office/drawing/2014/main" id="{A5F4F36B-E4ED-4113-BA96-8C49D5CC2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9365" y="5302945"/>
            <a:ext cx="2490787" cy="23812"/>
          </a:xfrm>
          <a:prstGeom prst="straightConnector1">
            <a:avLst/>
          </a:prstGeom>
          <a:noFill/>
          <a:ln w="25400">
            <a:solidFill>
              <a:srgbClr val="37609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28" name="TextBox 80">
            <a:extLst>
              <a:ext uri="{FF2B5EF4-FFF2-40B4-BE49-F238E27FC236}">
                <a16:creationId xmlns:a16="http://schemas.microsoft.com/office/drawing/2014/main" id="{3C6C6503-2BE0-4F38-96F8-C710D7ED3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52" y="4718745"/>
            <a:ext cx="2417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TILE_WIDTH_M =8</a:t>
            </a:r>
          </a:p>
        </p:txBody>
      </p:sp>
      <p:sp>
        <p:nvSpPr>
          <p:cNvPr id="23629" name="TextBox 81">
            <a:extLst>
              <a:ext uri="{FF2B5EF4-FFF2-40B4-BE49-F238E27FC236}">
                <a16:creationId xmlns:a16="http://schemas.microsoft.com/office/drawing/2014/main" id="{962387D3-B397-4FD6-8368-C09B4FA9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072" y="1988840"/>
            <a:ext cx="237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TILE_WIDTH_N =4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F9B3516-4C78-4D49-87D1-411D3E98D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402" y="505529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CC5DF16-6A12-403D-9BC7-0CD37A2CC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640" y="537279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0A336A-657F-4F7C-9AA2-E28E1C82C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640" y="568712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D0E361F-11C5-4595-85C2-2D40983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577" y="6025257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504CEF3-1289-46BB-8FB2-02B7F20D2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402" y="375989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A01EB11-D933-4802-BAC9-13854B55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640" y="407739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31CC145-1162-4BE7-B476-ADCD2C38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640" y="439172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9D4EF3A-3C67-47F9-A23E-290DCC68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577" y="4729857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873FEB8-25DA-4D50-A9C8-15303EEF3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340" y="3717032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B73B483-C04D-4636-B093-8F05CECA0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577" y="4034532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927FC2C-6CD1-4479-82CA-88FB3122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577" y="4348857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5633EDA-EBAE-4E1B-84AE-20ACE6F07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515" y="4686995"/>
            <a:ext cx="306387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44DA486-C3AF-47BA-B2EB-E380BE82C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172" y="2836565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51AED4C-7A8B-4B5B-AC11-EC8F8A66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972" y="2836565"/>
            <a:ext cx="306388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23E10B5-6738-4C1A-9817-26E374DCE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535" y="2836565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81D935A-C9D2-401D-9DB0-FF66D657A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335" y="2836565"/>
            <a:ext cx="306387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3BCBDBE-8452-43AC-8CE3-A44E9AA6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397" y="3765253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C</a:t>
            </a:r>
          </a:p>
        </p:txBody>
      </p:sp>
      <p:cxnSp>
        <p:nvCxnSpPr>
          <p:cNvPr id="23647" name="Straight Connector 98">
            <a:extLst>
              <a:ext uri="{FF2B5EF4-FFF2-40B4-BE49-F238E27FC236}">
                <a16:creationId xmlns:a16="http://schemas.microsoft.com/office/drawing/2014/main" id="{91A3EBDB-5A2D-4890-8D9F-9AF65A24563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39272" y="390971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8" name="Straight Connector 99">
            <a:extLst>
              <a:ext uri="{FF2B5EF4-FFF2-40B4-BE49-F238E27FC236}">
                <a16:creationId xmlns:a16="http://schemas.microsoft.com/office/drawing/2014/main" id="{488E4AC7-6A2A-4D6C-A317-32733A28E24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103" y="39136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9" name="Straight Connector 100">
            <a:extLst>
              <a:ext uri="{FF2B5EF4-FFF2-40B4-BE49-F238E27FC236}">
                <a16:creationId xmlns:a16="http://schemas.microsoft.com/office/drawing/2014/main" id="{85898583-8557-4D86-957C-D6CA6CA8E7C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52841" y="39136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5C30B35-C8CE-4F26-9C39-354EAE4CA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160" y="4116090"/>
            <a:ext cx="1189037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C</a:t>
            </a:r>
          </a:p>
        </p:txBody>
      </p:sp>
      <p:cxnSp>
        <p:nvCxnSpPr>
          <p:cNvPr id="23651" name="Straight Connector 102">
            <a:extLst>
              <a:ext uri="{FF2B5EF4-FFF2-40B4-BE49-F238E27FC236}">
                <a16:creationId xmlns:a16="http://schemas.microsoft.com/office/drawing/2014/main" id="{63B63D05-194F-4D91-B10B-58654A18284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43241" y="425975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52" name="Straight Connector 103">
            <a:extLst>
              <a:ext uri="{FF2B5EF4-FFF2-40B4-BE49-F238E27FC236}">
                <a16:creationId xmlns:a16="http://schemas.microsoft.com/office/drawing/2014/main" id="{F4DD3D00-5648-4528-AE80-F2B716B5265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4072" y="426372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53" name="Straight Connector 104">
            <a:extLst>
              <a:ext uri="{FF2B5EF4-FFF2-40B4-BE49-F238E27FC236}">
                <a16:creationId xmlns:a16="http://schemas.microsoft.com/office/drawing/2014/main" id="{02EB4A31-7A49-410A-A284-D1E9D518C04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58397" y="426372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557AB5D-82E0-4FC4-96EC-40E7C151C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160" y="4444703"/>
            <a:ext cx="1189037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C</a:t>
            </a:r>
          </a:p>
        </p:txBody>
      </p:sp>
      <p:cxnSp>
        <p:nvCxnSpPr>
          <p:cNvPr id="23655" name="Straight Connector 106">
            <a:extLst>
              <a:ext uri="{FF2B5EF4-FFF2-40B4-BE49-F238E27FC236}">
                <a16:creationId xmlns:a16="http://schemas.microsoft.com/office/drawing/2014/main" id="{77DF8FB7-E011-43DC-BEA7-17161829B7E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43241" y="458995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56" name="Straight Connector 107">
            <a:extLst>
              <a:ext uri="{FF2B5EF4-FFF2-40B4-BE49-F238E27FC236}">
                <a16:creationId xmlns:a16="http://schemas.microsoft.com/office/drawing/2014/main" id="{B96E3B75-6701-4B2A-8DCC-00C06D49354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4072" y="459392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57" name="Straight Connector 108">
            <a:extLst>
              <a:ext uri="{FF2B5EF4-FFF2-40B4-BE49-F238E27FC236}">
                <a16:creationId xmlns:a16="http://schemas.microsoft.com/office/drawing/2014/main" id="{8D8CF605-ABAA-407A-B140-99B9AFE0C96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58397" y="459392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A83429B-5F89-46C3-99ED-A8E2D8B4D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097" y="4774903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C</a:t>
            </a:r>
          </a:p>
        </p:txBody>
      </p:sp>
      <p:cxnSp>
        <p:nvCxnSpPr>
          <p:cNvPr id="23659" name="Straight Connector 110">
            <a:extLst>
              <a:ext uri="{FF2B5EF4-FFF2-40B4-BE49-F238E27FC236}">
                <a16:creationId xmlns:a16="http://schemas.microsoft.com/office/drawing/2014/main" id="{5BED4B6B-5AB1-4FA5-9AAA-F7772D5A3A0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51178" y="4920159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60" name="Straight Connector 111">
            <a:extLst>
              <a:ext uri="{FF2B5EF4-FFF2-40B4-BE49-F238E27FC236}">
                <a16:creationId xmlns:a16="http://schemas.microsoft.com/office/drawing/2014/main" id="{A9ADD36E-F751-4D13-A985-07766B7890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52803" y="492333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61" name="Straight Connector 112">
            <a:extLst>
              <a:ext uri="{FF2B5EF4-FFF2-40B4-BE49-F238E27FC236}">
                <a16:creationId xmlns:a16="http://schemas.microsoft.com/office/drawing/2014/main" id="{891BD2DE-1E84-4F42-9C4A-BD63C5833F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65541" y="492333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70782B6-D3EA-2642-A232-594601F3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 a Toy Example</a:t>
            </a:r>
            <a:endParaRPr lang="en-US" dirty="0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0028069-3CC4-4BF6-8D20-905F3E2D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172" y="4131965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B84CFCAD-5D08-4ECE-A7ED-3FAF8720E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172" y="3750965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7" name="TextBox 2">
            <a:extLst>
              <a:ext uri="{FF2B5EF4-FFF2-40B4-BE49-F238E27FC236}">
                <a16:creationId xmlns:a16="http://schemas.microsoft.com/office/drawing/2014/main" id="{CAC295EC-FCE3-D244-9F3B-937CE4D99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797" y="2581772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9C3C5-C626-D842-B3C1-949E8F1B4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52</a:t>
            </a:fld>
            <a:endParaRPr lang="en-US" alt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94E1D7D-4BD6-364B-9D2F-069228FE7F7F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784BBC-1634-EA46-918E-9BB647F55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block has 64 threads</a:t>
            </a:r>
          </a:p>
          <a:p>
            <a:r>
              <a:rPr lang="en-US" altLang="en-US" dirty="0"/>
              <a:t>Each thread coarsened by 16 times</a:t>
            </a:r>
          </a:p>
          <a:p>
            <a:r>
              <a:rPr lang="en-US" altLang="en-US" dirty="0"/>
              <a:t>Each thread loads</a:t>
            </a:r>
          </a:p>
          <a:p>
            <a:pPr lvl="1"/>
            <a:r>
              <a:rPr lang="en-US" altLang="en-US" dirty="0"/>
              <a:t>One N element</a:t>
            </a:r>
          </a:p>
          <a:p>
            <a:pPr lvl="1"/>
            <a:r>
              <a:rPr lang="en-US" altLang="en-US" dirty="0"/>
              <a:t>64/16 = 4  M elements</a:t>
            </a:r>
          </a:p>
          <a:p>
            <a:pPr lvl="1"/>
            <a:r>
              <a:rPr lang="en-US" altLang="en-US" dirty="0"/>
              <a:t>To calculate 4 steps of 16 P elements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38F320-6549-4142-82F0-2123B1A9C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227" y="3789040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rgbClr val="004990"/>
                </a:solidFill>
                <a:latin typeface="+mn-lt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B2B97-F31B-41CE-A423-B4D44DAF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227" y="5144765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82" name="Straight Connector 5">
            <a:extLst>
              <a:ext uri="{FF2B5EF4-FFF2-40B4-BE49-F238E27FC236}">
                <a16:creationId xmlns:a16="http://schemas.microsoft.com/office/drawing/2014/main" id="{346E22A4-92C5-4153-9E1F-6E574A451A0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81883" y="523604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Straight Connector 6">
            <a:extLst>
              <a:ext uri="{FF2B5EF4-FFF2-40B4-BE49-F238E27FC236}">
                <a16:creationId xmlns:a16="http://schemas.microsoft.com/office/drawing/2014/main" id="{C4E8BADD-06FC-4FC2-B0FC-DEA11E78707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83508" y="52789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Straight Connector 7">
            <a:extLst>
              <a:ext uri="{FF2B5EF4-FFF2-40B4-BE49-F238E27FC236}">
                <a16:creationId xmlns:a16="http://schemas.microsoft.com/office/drawing/2014/main" id="{4A48D12A-1FC9-43AF-A5E9-414AC5B6C2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86721" y="52852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Straight Connector 8">
            <a:extLst>
              <a:ext uri="{FF2B5EF4-FFF2-40B4-BE49-F238E27FC236}">
                <a16:creationId xmlns:a16="http://schemas.microsoft.com/office/drawing/2014/main" id="{C1EB5F58-6AA1-4085-A6DC-79183DBC3D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93108" y="52789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Straight Connector 9">
            <a:extLst>
              <a:ext uri="{FF2B5EF4-FFF2-40B4-BE49-F238E27FC236}">
                <a16:creationId xmlns:a16="http://schemas.microsoft.com/office/drawing/2014/main" id="{416239E9-516A-450D-AA20-9916A498CA9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09815" y="52971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Straight Connector 10">
            <a:extLst>
              <a:ext uri="{FF2B5EF4-FFF2-40B4-BE49-F238E27FC236}">
                <a16:creationId xmlns:a16="http://schemas.microsoft.com/office/drawing/2014/main" id="{AF2029EA-3C07-45EC-8E5B-9C42F69CD97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16202" y="52908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Straight Connector 11">
            <a:extLst>
              <a:ext uri="{FF2B5EF4-FFF2-40B4-BE49-F238E27FC236}">
                <a16:creationId xmlns:a16="http://schemas.microsoft.com/office/drawing/2014/main" id="{C23098E8-62F8-4C04-B8F1-97865E4A46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19415" y="52971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Connector 12">
            <a:extLst>
              <a:ext uri="{FF2B5EF4-FFF2-40B4-BE49-F238E27FC236}">
                <a16:creationId xmlns:a16="http://schemas.microsoft.com/office/drawing/2014/main" id="{7C1230B1-5458-4520-9CB8-0B8C85185E8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27390" y="52908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CCBDFF0-5EE0-445D-ADA9-C9BEB7EA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577" y="5082852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65828E-78C0-4FD9-A56F-A7CC1A55B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36" y="2743200"/>
            <a:ext cx="3240087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540BC2-4B83-43C0-8F3B-42E2395B4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411" y="2743200"/>
            <a:ext cx="1190625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93" name="Straight Arrow Connector 16">
            <a:extLst>
              <a:ext uri="{FF2B5EF4-FFF2-40B4-BE49-F238E27FC236}">
                <a16:creationId xmlns:a16="http://schemas.microsoft.com/office/drawing/2014/main" id="{B9D66016-7580-4832-A2AC-838D131AAF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5248" y="2960688"/>
            <a:ext cx="11906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Straight Arrow Connector 17">
            <a:extLst>
              <a:ext uri="{FF2B5EF4-FFF2-40B4-BE49-F238E27FC236}">
                <a16:creationId xmlns:a16="http://schemas.microsoft.com/office/drawing/2014/main" id="{3F4A79B5-B44C-4E84-A9F6-F6452A70B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8111" y="3198813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Arrow Connector 18">
            <a:extLst>
              <a:ext uri="{FF2B5EF4-FFF2-40B4-BE49-F238E27FC236}">
                <a16:creationId xmlns:a16="http://schemas.microsoft.com/office/drawing/2014/main" id="{4E0CDB36-2B1E-461F-A68C-B475CA0E43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6048" y="3446463"/>
            <a:ext cx="1169988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Arrow Connector 19">
            <a:extLst>
              <a:ext uri="{FF2B5EF4-FFF2-40B4-BE49-F238E27FC236}">
                <a16:creationId xmlns:a16="http://schemas.microsoft.com/office/drawing/2014/main" id="{2F8B6F80-0F04-4529-B77E-D52E2664F6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8111" y="3694113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CE0D779-32EB-4175-A438-85665D8BD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023" y="274320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67C601-FC6B-44D9-8D21-66D597E1D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823" y="2743200"/>
            <a:ext cx="306388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E4282A-D1E9-4289-B25E-9559D4033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386" y="274320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B46930-469D-466D-B323-7C1DA4AA5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186" y="2743200"/>
            <a:ext cx="306387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7436CD-B4EE-4A7E-935D-56CD737E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465" y="5462265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603" name="Straight Connector 34">
            <a:extLst>
              <a:ext uri="{FF2B5EF4-FFF2-40B4-BE49-F238E27FC236}">
                <a16:creationId xmlns:a16="http://schemas.microsoft.com/office/drawing/2014/main" id="{0773CBE9-D2D3-440A-A50E-736A05FD3FA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7121" y="555354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4" name="Straight Connector 35">
            <a:extLst>
              <a:ext uri="{FF2B5EF4-FFF2-40B4-BE49-F238E27FC236}">
                <a16:creationId xmlns:a16="http://schemas.microsoft.com/office/drawing/2014/main" id="{E67427CC-113A-4015-A711-89BFCE2BD4B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78746" y="55964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5" name="Straight Connector 36">
            <a:extLst>
              <a:ext uri="{FF2B5EF4-FFF2-40B4-BE49-F238E27FC236}">
                <a16:creationId xmlns:a16="http://schemas.microsoft.com/office/drawing/2014/main" id="{E8D86D15-E6D2-4DE2-8320-B50F30D37DF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81958" y="56027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Straight Connector 37">
            <a:extLst>
              <a:ext uri="{FF2B5EF4-FFF2-40B4-BE49-F238E27FC236}">
                <a16:creationId xmlns:a16="http://schemas.microsoft.com/office/drawing/2014/main" id="{DAF363A2-59B7-4EE9-A015-48069FF7773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88346" y="55964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7" name="Straight Connector 38">
            <a:extLst>
              <a:ext uri="{FF2B5EF4-FFF2-40B4-BE49-F238E27FC236}">
                <a16:creationId xmlns:a16="http://schemas.microsoft.com/office/drawing/2014/main" id="{AF1A2E65-3019-4A6F-ACC7-37A6C99E6B8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05052" y="56146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8" name="Straight Connector 39">
            <a:extLst>
              <a:ext uri="{FF2B5EF4-FFF2-40B4-BE49-F238E27FC236}">
                <a16:creationId xmlns:a16="http://schemas.microsoft.com/office/drawing/2014/main" id="{0911ABAC-DA7D-4167-91F9-4D734B7DA1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11440" y="56083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9" name="Straight Connector 40">
            <a:extLst>
              <a:ext uri="{FF2B5EF4-FFF2-40B4-BE49-F238E27FC236}">
                <a16:creationId xmlns:a16="http://schemas.microsoft.com/office/drawing/2014/main" id="{CEF1FE89-5EF7-49CD-AA01-4EACA3586EC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14652" y="56146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0" name="Straight Connector 41">
            <a:extLst>
              <a:ext uri="{FF2B5EF4-FFF2-40B4-BE49-F238E27FC236}">
                <a16:creationId xmlns:a16="http://schemas.microsoft.com/office/drawing/2014/main" id="{F65A4F4F-12C0-476A-B44A-21BF4C11E7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22627" y="56083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CB23802-1F07-475B-952E-BC59783FF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15" y="5400352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FDD59E-F38C-4321-B02C-127D44B8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465" y="5775002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613" name="Straight Connector 44">
            <a:extLst>
              <a:ext uri="{FF2B5EF4-FFF2-40B4-BE49-F238E27FC236}">
                <a16:creationId xmlns:a16="http://schemas.microsoft.com/office/drawing/2014/main" id="{D768EFEA-5E98-4B4B-AE0E-96636042BF5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7121" y="586628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4" name="Straight Connector 45">
            <a:extLst>
              <a:ext uri="{FF2B5EF4-FFF2-40B4-BE49-F238E27FC236}">
                <a16:creationId xmlns:a16="http://schemas.microsoft.com/office/drawing/2014/main" id="{A349571E-4358-443A-B34C-A4A22A4F322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79540" y="59099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5" name="Straight Connector 46">
            <a:extLst>
              <a:ext uri="{FF2B5EF4-FFF2-40B4-BE49-F238E27FC236}">
                <a16:creationId xmlns:a16="http://schemas.microsoft.com/office/drawing/2014/main" id="{B4F3802F-A3B1-46B6-9C33-7C52F4BEF90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81958" y="59154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6" name="Straight Connector 47">
            <a:extLst>
              <a:ext uri="{FF2B5EF4-FFF2-40B4-BE49-F238E27FC236}">
                <a16:creationId xmlns:a16="http://schemas.microsoft.com/office/drawing/2014/main" id="{16A92738-E9BD-4CAF-8274-02A3E6DC29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89140" y="59099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7" name="Straight Connector 48">
            <a:extLst>
              <a:ext uri="{FF2B5EF4-FFF2-40B4-BE49-F238E27FC236}">
                <a16:creationId xmlns:a16="http://schemas.microsoft.com/office/drawing/2014/main" id="{1BAF8BFA-1D8D-4C2E-B631-8D5C242728E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04258" y="59281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8" name="Straight Connector 49">
            <a:extLst>
              <a:ext uri="{FF2B5EF4-FFF2-40B4-BE49-F238E27FC236}">
                <a16:creationId xmlns:a16="http://schemas.microsoft.com/office/drawing/2014/main" id="{B016BD61-C074-4D88-B6FC-A5376DA84AF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10646" y="5921846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9" name="Straight Connector 50">
            <a:extLst>
              <a:ext uri="{FF2B5EF4-FFF2-40B4-BE49-F238E27FC236}">
                <a16:creationId xmlns:a16="http://schemas.microsoft.com/office/drawing/2014/main" id="{C9162557-8128-4B17-82FD-CAE2306DA83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13858" y="59281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0" name="Straight Connector 51">
            <a:extLst>
              <a:ext uri="{FF2B5EF4-FFF2-40B4-BE49-F238E27FC236}">
                <a16:creationId xmlns:a16="http://schemas.microsoft.com/office/drawing/2014/main" id="{B21A757A-20CF-46A3-84EE-20C86A53159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21833" y="5921846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36E3A6A-831E-48A6-8404-8372FD43F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15" y="5714677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B0BCAF-79DF-4B52-98DA-8222429CB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402" y="6113140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623" name="Straight Connector 54">
            <a:extLst>
              <a:ext uri="{FF2B5EF4-FFF2-40B4-BE49-F238E27FC236}">
                <a16:creationId xmlns:a16="http://schemas.microsoft.com/office/drawing/2014/main" id="{3C4207B8-9184-44E6-8751-D9B59356D06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86646" y="6204421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4" name="Straight Connector 55">
            <a:extLst>
              <a:ext uri="{FF2B5EF4-FFF2-40B4-BE49-F238E27FC236}">
                <a16:creationId xmlns:a16="http://schemas.microsoft.com/office/drawing/2014/main" id="{012A3109-E22F-4900-80C6-A2F3052E08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87477" y="6248077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5" name="Straight Connector 56">
            <a:extLst>
              <a:ext uri="{FF2B5EF4-FFF2-40B4-BE49-F238E27FC236}">
                <a16:creationId xmlns:a16="http://schemas.microsoft.com/office/drawing/2014/main" id="{D8ABC17E-6DB0-4518-9768-6BFF1ED3996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89896" y="62536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6" name="Straight Connector 57">
            <a:extLst>
              <a:ext uri="{FF2B5EF4-FFF2-40B4-BE49-F238E27FC236}">
                <a16:creationId xmlns:a16="http://schemas.microsoft.com/office/drawing/2014/main" id="{EF1EDBD7-D7F8-4BCC-9044-5DD04D9A85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97077" y="6248077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7" name="Straight Connector 58">
            <a:extLst>
              <a:ext uri="{FF2B5EF4-FFF2-40B4-BE49-F238E27FC236}">
                <a16:creationId xmlns:a16="http://schemas.microsoft.com/office/drawing/2014/main" id="{B37479EC-FC3E-408B-B139-6C8B79FE8D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12196" y="62663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8" name="Straight Connector 59">
            <a:extLst>
              <a:ext uri="{FF2B5EF4-FFF2-40B4-BE49-F238E27FC236}">
                <a16:creationId xmlns:a16="http://schemas.microsoft.com/office/drawing/2014/main" id="{80ABAC2D-084E-47B0-9F73-BA739A2E89E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20171" y="625998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9" name="Straight Connector 60">
            <a:extLst>
              <a:ext uri="{FF2B5EF4-FFF2-40B4-BE49-F238E27FC236}">
                <a16:creationId xmlns:a16="http://schemas.microsoft.com/office/drawing/2014/main" id="{5A18C941-5AA8-428D-9D11-D57BE046AEB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23383" y="62663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30" name="Straight Connector 61">
            <a:extLst>
              <a:ext uri="{FF2B5EF4-FFF2-40B4-BE49-F238E27FC236}">
                <a16:creationId xmlns:a16="http://schemas.microsoft.com/office/drawing/2014/main" id="{D40A75A1-C1E4-45BA-911A-EFA1AEEBCE2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29771" y="625998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D32B7B0-60CB-4F7D-938C-93F90F96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752" y="6052815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632" name="Straight Arrow Connector 78">
            <a:extLst>
              <a:ext uri="{FF2B5EF4-FFF2-40B4-BE49-F238E27FC236}">
                <a16:creationId xmlns:a16="http://schemas.microsoft.com/office/drawing/2014/main" id="{334B9982-638D-4D6C-9B1D-4FDFFADA61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9365" y="5351140"/>
            <a:ext cx="2490787" cy="23812"/>
          </a:xfrm>
          <a:prstGeom prst="straightConnector1">
            <a:avLst/>
          </a:prstGeom>
          <a:noFill/>
          <a:ln w="25400">
            <a:solidFill>
              <a:srgbClr val="37609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33" name="TextBox 80">
            <a:extLst>
              <a:ext uri="{FF2B5EF4-FFF2-40B4-BE49-F238E27FC236}">
                <a16:creationId xmlns:a16="http://schemas.microsoft.com/office/drawing/2014/main" id="{C4C4D686-7CFA-4CDE-9A88-BCA97373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7" y="5155877"/>
            <a:ext cx="260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TILE_WIDTH_M = 64</a:t>
            </a:r>
          </a:p>
        </p:txBody>
      </p:sp>
      <p:sp>
        <p:nvSpPr>
          <p:cNvPr id="24634" name="TextBox 81">
            <a:extLst>
              <a:ext uri="{FF2B5EF4-FFF2-40B4-BE49-F238E27FC236}">
                <a16:creationId xmlns:a16="http://schemas.microsoft.com/office/drawing/2014/main" id="{788D05A2-7B30-4034-A752-4AD7B3ED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116" y="2276872"/>
            <a:ext cx="2568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TILE_WIDTH_N = 16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FA99FD2-2A4E-4BD9-87F1-3A145D48C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402" y="510349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650C87B-E8BD-4D16-AF24-6235AAAC1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640" y="542099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CB9E116-DECE-4E84-9AC6-0BF37633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640" y="5735315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57A155B-E0F2-4405-AF1C-378A1BC2F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577" y="6073452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8E87F3C-E69D-4104-9C1D-31FAA988A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402" y="380809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472CBD0-7BED-4393-875F-53E772F31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640" y="412559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27C3338-F627-47F7-B8E0-BA43F0D4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640" y="4439915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31CB3E1-310C-4E04-8916-6A7D9963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577" y="4778052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A1C66D0-22D6-46F8-8741-26D81FA27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023" y="304800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B09CA41-8504-432E-8D00-60B933D89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823" y="3048000"/>
            <a:ext cx="306388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5F8B1DD-C2C5-402C-906B-54ADEF275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386" y="304800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759FDC9-3869-4FD9-9378-17E92827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186" y="3048000"/>
            <a:ext cx="306387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9F9D8A-F130-4DD4-9389-8AF86C654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052" y="381444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23867BD-B138-4C3A-AAFA-F9EF90BD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290" y="413194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262B62C-FFB3-450B-9FD0-62ECDB3E9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290" y="4446265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1C30063-F225-4C70-9076-9C19075E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227" y="4784402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D98D76A-8624-4D9B-BD87-A5CE14467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727" y="383031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6FD1BCB-7A32-4626-8166-A76BC48E8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965" y="414781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2D316EC-2C0D-4B5C-8029-8325CDF7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965" y="446214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677C577-0C85-455B-8918-23D8426F7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902" y="4800277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FD0E3EF-FEFE-4D2D-BB19-E134342E0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340" y="381444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41E3679-3D05-477C-9C6C-A5ECFFBAE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577" y="413194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2B490BE-579C-49A7-B175-23FCAF5D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577" y="4446265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BD8E879-BCC4-4C44-8D82-3EEADE8F5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515" y="4784402"/>
            <a:ext cx="306387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9A76DEF-1BEF-4510-A915-5665DB93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102" y="510031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CAAF2FF-0F33-4A3C-A1AB-1150068AE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340" y="541781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A354112-5293-46CB-B6E2-4AF85036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340" y="573214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80988F6-011D-448C-84DE-CD18BAA35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277" y="6070277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3DBAC1A-67CD-4BE1-8A8A-BCFD438D2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127" y="511936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04B15A9-2A6E-44C7-9A96-2182E4824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365" y="5436865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C1FFF66-9578-4EA5-9453-4FC73AE7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365" y="575119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668710F-D81D-4148-A40E-EA365A11C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302" y="6089327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A3D6786-72FA-4273-9ABA-687C33E54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573" y="274320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95120-7914-45F0-BA14-27E89CB8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373" y="2743200"/>
            <a:ext cx="306388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2345D62-781C-476B-8702-4BB75260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936" y="274320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5D363B-C692-46A1-A7BA-E4BBD9374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736" y="2743200"/>
            <a:ext cx="306387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AF06A85-AF8D-4BBC-A903-314EFEFC5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573" y="3059113"/>
            <a:ext cx="304800" cy="282575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C93694A-5788-4D4F-80E4-9EE2DC107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373" y="3059113"/>
            <a:ext cx="306388" cy="282575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3F781C6-7D78-4467-83EC-E05BEEEE1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936" y="3059113"/>
            <a:ext cx="304800" cy="282575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6A7088E-A6EC-4112-A5F1-B4917FE09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736" y="3059113"/>
            <a:ext cx="306387" cy="282575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4B84847-465C-4BE2-81F4-DE372BF5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373" y="3343275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D327EFB-057C-4CEF-8E59-C92730314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173" y="3343275"/>
            <a:ext cx="306388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C6C9AA2-BBF2-46D6-8B4E-A1237EE3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736" y="3343275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F6B28BE-1AF6-4FE9-A7C8-B3C96259F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536" y="3343275"/>
            <a:ext cx="306387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CA9E56D-7EF4-48EE-BB2C-B6E0379C0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223" y="3344863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0FCEA9C-CA07-46E9-93B9-A1B959BDC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023" y="3344863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714728A-0F01-4300-AE1B-0ACA7F24D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586" y="3344863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4A50467-901B-4626-94FD-D4DC0B5B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386" y="3344863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DB5C59A-EB35-48F4-9DBE-97BCED93E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086" y="3627438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96FFEAB-F749-4033-AD48-8DAB44DA5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886" y="3627438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2D30E45-5C31-42EC-A82C-E3804F702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48" y="3627438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0EF5BA1-6977-4084-BC3F-94FEC96CE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248" y="3627438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A4E2C38-BE05-4F1B-89DA-F4178D6D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573" y="3627438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04EC4E5-0882-4DAA-B9A9-C7F3C1A2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373" y="3627438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9C5BFF2-8420-4A53-9428-D23990E7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936" y="3627438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0BBCBF4-7130-4170-BF9D-FFB726932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736" y="3627438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4A0C70-B9EE-9143-B25E-2E657F9D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 GTX280 (Volkov &amp; </a:t>
            </a:r>
            <a:r>
              <a:rPr lang="en-US" altLang="en-US" dirty="0" err="1"/>
              <a:t>Demmel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EBF6A-FA15-5640-88A1-4128F8EE2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08916EA-30E2-D846-8840-5F2120B3E71D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F8F28B-D2F2-411F-9D4A-286655D88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96886"/>
              </p:ext>
            </p:extLst>
          </p:nvPr>
        </p:nvGraphicFramePr>
        <p:xfrm>
          <a:off x="61118" y="4005064"/>
          <a:ext cx="9021763" cy="2042294"/>
        </p:xfrm>
        <a:graphic>
          <a:graphicData uri="http://schemas.openxmlformats.org/drawingml/2006/table">
            <a:tbl>
              <a:tblPr/>
              <a:tblGrid>
                <a:gridCol w="15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19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Tiling algorithm</a:t>
                      </a:r>
                    </a:p>
                  </a:txBody>
                  <a:tcPr marL="91434" marR="91434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# of reuse per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data in M</a:t>
                      </a:r>
                    </a:p>
                  </a:txBody>
                  <a:tcPr marL="91434" marR="91434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# of reuse per data in N</a:t>
                      </a:r>
                    </a:p>
                  </a:txBody>
                  <a:tcPr marL="91434" marR="91434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# of data computed per block in P</a:t>
                      </a:r>
                    </a:p>
                  </a:txBody>
                  <a:tcPr marL="91434" marR="91434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Shared memory usage per block</a:t>
                      </a:r>
                    </a:p>
                  </a:txBody>
                  <a:tcPr marL="91434" marR="91434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(M+P) Register usage per TB</a:t>
                      </a:r>
                    </a:p>
                  </a:txBody>
                  <a:tcPr marL="91434" marR="91434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Performance on GTX280 in GFLOP/s</a:t>
                      </a:r>
                    </a:p>
                  </a:txBody>
                  <a:tcPr marL="91434" marR="91434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Jointly tiled SGEMM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16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64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16x64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(N) 4x16x4 =256Bytes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(64x4+64x16)x4 =5KB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~430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Shared-Memory Tiled SGEMM 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32x32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(N+M) 32x32x4x2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=8KBytes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32x32x4=4KB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&lt;300</a:t>
                      </a:r>
                    </a:p>
                  </a:txBody>
                  <a:tcPr marL="91434" marR="91434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BB63B4A-35D9-6C4E-8513-104F81CD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Comparative Analysis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6FADF-461D-8C43-B82A-8564A9636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Tiled SGEMM using shared memory for both inputs:</a:t>
            </a:r>
          </a:p>
          <a:p>
            <a:pPr lvl="1"/>
            <a:r>
              <a:rPr lang="en-US" altLang="en-US" sz="2200" dirty="0"/>
              <a:t>Each thread block computes 32x32=1024 results</a:t>
            </a:r>
          </a:p>
          <a:p>
            <a:pPr lvl="1"/>
            <a:r>
              <a:rPr lang="en-US" altLang="en-US" sz="2200" dirty="0"/>
              <a:t>Uses 12 KB on-chip memory (register + shared memory)</a:t>
            </a:r>
          </a:p>
          <a:p>
            <a:r>
              <a:rPr lang="en-US" altLang="en-US" dirty="0"/>
              <a:t>Register/Shared-Memory tiled version of SGEMM:</a:t>
            </a:r>
          </a:p>
          <a:p>
            <a:pPr lvl="1"/>
            <a:r>
              <a:rPr lang="en-US" altLang="en-US" sz="2200" dirty="0"/>
              <a:t>Each thread block computes 64x16=1024 results</a:t>
            </a:r>
          </a:p>
          <a:p>
            <a:pPr lvl="1"/>
            <a:r>
              <a:rPr lang="en-US" altLang="en-US" sz="2200" dirty="0"/>
              <a:t>Uses only 5 ¼ KB on-chip memory</a:t>
            </a:r>
          </a:p>
          <a:p>
            <a:pPr lvl="2"/>
            <a:r>
              <a:rPr lang="en-US" altLang="en-US" sz="2000" dirty="0"/>
              <a:t>Similar degree of reuse; ~2X more efficient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45034A-2E5D-4841-A97E-D38551F82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6C27F-FFAA-A440-8797-C4111975E326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55DC-1982-4C9D-B283-D049EB1D1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637483"/>
            <a:ext cx="2667000" cy="26670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CC3157-3E2B-4665-A765-81746BD583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83519" y="4820964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F3091-A38B-4882-A5FB-E40BE21F5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645024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98FE8C-7BFC-4E70-91CF-4241860EA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663" y="2492896"/>
            <a:ext cx="3240087" cy="1071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B1ABF9-3347-430C-A2ED-6726069CA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2492896"/>
            <a:ext cx="1190625" cy="1071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34" name="Straight Arrow Connector 20">
            <a:extLst>
              <a:ext uri="{FF2B5EF4-FFF2-40B4-BE49-F238E27FC236}">
                <a16:creationId xmlns:a16="http://schemas.microsoft.com/office/drawing/2014/main" id="{176B8B3B-91AC-4BF0-A580-604274175A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0775" y="2710383"/>
            <a:ext cx="11906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Straight Arrow Connector 22">
            <a:extLst>
              <a:ext uri="{FF2B5EF4-FFF2-40B4-BE49-F238E27FC236}">
                <a16:creationId xmlns:a16="http://schemas.microsoft.com/office/drawing/2014/main" id="{B407302C-8B1F-4B91-A825-CBE1800A76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3638" y="2948508"/>
            <a:ext cx="11779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Straight Arrow Connector 23">
            <a:extLst>
              <a:ext uri="{FF2B5EF4-FFF2-40B4-BE49-F238E27FC236}">
                <a16:creationId xmlns:a16="http://schemas.microsoft.com/office/drawing/2014/main" id="{1828584C-7BA9-4806-B808-42968C2C2F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51575" y="3196158"/>
            <a:ext cx="1169988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Straight Arrow Connector 24">
            <a:extLst>
              <a:ext uri="{FF2B5EF4-FFF2-40B4-BE49-F238E27FC236}">
                <a16:creationId xmlns:a16="http://schemas.microsoft.com/office/drawing/2014/main" id="{4A4C2B09-1F75-44DD-87D3-398DC9C48E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3638" y="3443808"/>
            <a:ext cx="11779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1DCAC-D14E-4188-903D-DC63B0F0D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5028133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26639" name="Straight Connector 26">
            <a:extLst>
              <a:ext uri="{FF2B5EF4-FFF2-40B4-BE49-F238E27FC236}">
                <a16:creationId xmlns:a16="http://schemas.microsoft.com/office/drawing/2014/main" id="{3222B2C0-D4AD-4244-8090-8DC4804AD9A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73813" y="517259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Connector 27">
            <a:extLst>
              <a:ext uri="{FF2B5EF4-FFF2-40B4-BE49-F238E27FC236}">
                <a16:creationId xmlns:a16="http://schemas.microsoft.com/office/drawing/2014/main" id="{84301577-9538-41B7-BA21-DADB8CB05F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74644" y="517656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Straight Connector 29">
            <a:extLst>
              <a:ext uri="{FF2B5EF4-FFF2-40B4-BE49-F238E27FC236}">
                <a16:creationId xmlns:a16="http://schemas.microsoft.com/office/drawing/2014/main" id="{DD109374-EBA5-46BF-B97E-44FDD8ED655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87381" y="517656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7172E1F-0F9C-4E06-8781-43EA228DB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2492896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2F06C4-B30D-4FA5-A07F-2D1BB6BD5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2492896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50121D-459C-412B-94B9-35A8FBF6A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2492896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3CE196-6C43-4123-8031-483E4E968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2492896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8DEF34-A24A-4EC4-8EB7-502F555B4BE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64519" y="4820964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27DDC5-514F-4C5F-88D2-A7B33A979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45024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4EDDA4-6A75-44FA-A071-00473F17B7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45519" y="4820964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E8C227-FBBF-4A7F-8C7A-F1A2188B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645024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45F33C7-6290-4961-8AF7-E054EF0B578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26519" y="4820964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2C5860-1B90-4640-8A06-CBA160B40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949824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A765EA-CE30-4CE1-B32F-4E80C0DE1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5378971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26654" name="Straight Connector 66">
            <a:extLst>
              <a:ext uri="{FF2B5EF4-FFF2-40B4-BE49-F238E27FC236}">
                <a16:creationId xmlns:a16="http://schemas.microsoft.com/office/drawing/2014/main" id="{858C6795-4594-4014-8728-FAF8BA13994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77781" y="5522640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5" name="Straight Connector 67">
            <a:extLst>
              <a:ext uri="{FF2B5EF4-FFF2-40B4-BE49-F238E27FC236}">
                <a16:creationId xmlns:a16="http://schemas.microsoft.com/office/drawing/2014/main" id="{F5504F06-C3EF-40A0-9119-E9AC698191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78613" y="552660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6" name="Straight Connector 68">
            <a:extLst>
              <a:ext uri="{FF2B5EF4-FFF2-40B4-BE49-F238E27FC236}">
                <a16:creationId xmlns:a16="http://schemas.microsoft.com/office/drawing/2014/main" id="{3FD99B28-004E-41C6-A792-44BE41BFEE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92938" y="552660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2A39D922-F847-4D2B-BE48-0E3E88F0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5707583"/>
            <a:ext cx="1189038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26658" name="Straight Connector 70">
            <a:extLst>
              <a:ext uri="{FF2B5EF4-FFF2-40B4-BE49-F238E27FC236}">
                <a16:creationId xmlns:a16="http://schemas.microsoft.com/office/drawing/2014/main" id="{27501128-629C-44AA-A605-1071418DD6F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77781" y="5852840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Straight Connector 71">
            <a:extLst>
              <a:ext uri="{FF2B5EF4-FFF2-40B4-BE49-F238E27FC236}">
                <a16:creationId xmlns:a16="http://schemas.microsoft.com/office/drawing/2014/main" id="{C20A14A3-8DC7-4AB2-9ED0-FCD79A11D6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78613" y="585680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0" name="Straight Connector 72">
            <a:extLst>
              <a:ext uri="{FF2B5EF4-FFF2-40B4-BE49-F238E27FC236}">
                <a16:creationId xmlns:a16="http://schemas.microsoft.com/office/drawing/2014/main" id="{69F0B2E6-6CF8-4DDB-8820-BEACC2CE1B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92938" y="585680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98AA82D7-0869-416D-8761-72998D61B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638" y="6037783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26662" name="Straight Connector 74">
            <a:extLst>
              <a:ext uri="{FF2B5EF4-FFF2-40B4-BE49-F238E27FC236}">
                <a16:creationId xmlns:a16="http://schemas.microsoft.com/office/drawing/2014/main" id="{B33D604E-5C9E-4967-890B-18B3FFC98B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85719" y="6183040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3" name="Straight Connector 75">
            <a:extLst>
              <a:ext uri="{FF2B5EF4-FFF2-40B4-BE49-F238E27FC236}">
                <a16:creationId xmlns:a16="http://schemas.microsoft.com/office/drawing/2014/main" id="{218ED865-7010-421E-9DEA-FB26D2638AE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87344" y="618621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4" name="Straight Connector 76">
            <a:extLst>
              <a:ext uri="{FF2B5EF4-FFF2-40B4-BE49-F238E27FC236}">
                <a16:creationId xmlns:a16="http://schemas.microsoft.com/office/drawing/2014/main" id="{B5855189-CB7F-4A12-8B7F-98FB59621B3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00081" y="618621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5" name="Straight Arrow Connector 79">
            <a:extLst>
              <a:ext uri="{FF2B5EF4-FFF2-40B4-BE49-F238E27FC236}">
                <a16:creationId xmlns:a16="http://schemas.microsoft.com/office/drawing/2014/main" id="{E4C3BB07-1DFF-4DCD-B92A-36D67F8FDD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134394" y="4551089"/>
            <a:ext cx="1371600" cy="1588"/>
          </a:xfrm>
          <a:prstGeom prst="straightConnector1">
            <a:avLst/>
          </a:prstGeom>
          <a:noFill/>
          <a:ln w="25400">
            <a:solidFill>
              <a:srgbClr val="37609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7" name="TextBox 81">
            <a:extLst>
              <a:ext uri="{FF2B5EF4-FFF2-40B4-BE49-F238E27FC236}">
                <a16:creationId xmlns:a16="http://schemas.microsoft.com/office/drawing/2014/main" id="{5812E6A1-FA50-420E-8270-C22900A1B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3027883"/>
            <a:ext cx="131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Width_N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2B16CA7-1405-4921-AB09-C050E90F3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949824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D0C6B83-1228-4454-9CC6-354D915BC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949824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C2CA84F-4EED-4516-A368-FE64BB525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645024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7ED9459-ABC5-47FB-8A34-998633B71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949824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B988963-075F-4CED-9301-CD31B4DD9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64074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FFF5A24-52B1-4E1F-B581-407C19BA4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49824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462CAB1-6207-4916-A15E-4372FEBF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45024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B63C76C-0D1E-4186-843C-493615AD0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49824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5DD26D-98F9-44C3-A49E-C1EF3B62E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45024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4B30258-FA35-462B-A89F-582ABC8D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938712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C7CD66C-EF5D-43E3-9A97-33EF5B324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645024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16A4770-073A-4EE5-A929-84C4EDB48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949824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DC7C5E0-D929-4AFC-A948-4E101FDB2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2797696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138198-B228-4EA3-859A-C7A9D45F8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2797696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8CD3479-17B5-41B7-BCF9-F79F967CF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2797696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91F7DB0-4F5F-43DD-8C86-55E754D8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2797696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24A3F87-A6A2-4D24-9FFE-60285253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3726383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26685" name="Straight Connector 99">
            <a:extLst>
              <a:ext uri="{FF2B5EF4-FFF2-40B4-BE49-F238E27FC236}">
                <a16:creationId xmlns:a16="http://schemas.microsoft.com/office/drawing/2014/main" id="{691F7A78-E216-4967-B1AA-B4CA48D9EC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43650" y="387084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86" name="Straight Connector 100">
            <a:extLst>
              <a:ext uri="{FF2B5EF4-FFF2-40B4-BE49-F238E27FC236}">
                <a16:creationId xmlns:a16="http://schemas.microsoft.com/office/drawing/2014/main" id="{8440AB7D-ECE3-4F0E-94D8-05C225539F4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44481" y="387481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87" name="Straight Connector 101">
            <a:extLst>
              <a:ext uri="{FF2B5EF4-FFF2-40B4-BE49-F238E27FC236}">
                <a16:creationId xmlns:a16="http://schemas.microsoft.com/office/drawing/2014/main" id="{A2524954-688E-4E2D-A635-E314DE440EC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57219" y="387481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42AF235-671D-47FF-8540-FE00C9E0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4077221"/>
            <a:ext cx="1189037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26689" name="Straight Connector 103">
            <a:extLst>
              <a:ext uri="{FF2B5EF4-FFF2-40B4-BE49-F238E27FC236}">
                <a16:creationId xmlns:a16="http://schemas.microsoft.com/office/drawing/2014/main" id="{D5C46D56-E549-44FC-A215-1F8C944EAF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47619" y="4220890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0" name="Straight Connector 104">
            <a:extLst>
              <a:ext uri="{FF2B5EF4-FFF2-40B4-BE49-F238E27FC236}">
                <a16:creationId xmlns:a16="http://schemas.microsoft.com/office/drawing/2014/main" id="{874934C8-6C93-45D4-BBE3-26702F40BE7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48450" y="422485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1" name="Straight Connector 105">
            <a:extLst>
              <a:ext uri="{FF2B5EF4-FFF2-40B4-BE49-F238E27FC236}">
                <a16:creationId xmlns:a16="http://schemas.microsoft.com/office/drawing/2014/main" id="{E62F38FC-BA76-43E2-8FF0-63E7D380E11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2775" y="422485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30B224C-CEC9-4097-9666-724FF63D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4405833"/>
            <a:ext cx="1189037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26693" name="Straight Connector 107">
            <a:extLst>
              <a:ext uri="{FF2B5EF4-FFF2-40B4-BE49-F238E27FC236}">
                <a16:creationId xmlns:a16="http://schemas.microsoft.com/office/drawing/2014/main" id="{11FFFED4-7DBC-4AA2-A235-DCB2D68B453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47619" y="4551090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4" name="Straight Connector 108">
            <a:extLst>
              <a:ext uri="{FF2B5EF4-FFF2-40B4-BE49-F238E27FC236}">
                <a16:creationId xmlns:a16="http://schemas.microsoft.com/office/drawing/2014/main" id="{34221E4A-7E18-4BB8-BEA5-526A39619F8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48450" y="455505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5" name="Straight Connector 109">
            <a:extLst>
              <a:ext uri="{FF2B5EF4-FFF2-40B4-BE49-F238E27FC236}">
                <a16:creationId xmlns:a16="http://schemas.microsoft.com/office/drawing/2014/main" id="{AF913B78-86D9-4A13-BA38-CCD5A13CD97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2775" y="4555058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7C96093-58FF-4B17-AEFB-DA7B2F2D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4736033"/>
            <a:ext cx="1190625" cy="293688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cxnSp>
        <p:nvCxnSpPr>
          <p:cNvPr id="26697" name="Straight Connector 111">
            <a:extLst>
              <a:ext uri="{FF2B5EF4-FFF2-40B4-BE49-F238E27FC236}">
                <a16:creationId xmlns:a16="http://schemas.microsoft.com/office/drawing/2014/main" id="{C055E384-27BF-48EB-A900-77862B7A11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55556" y="4881290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8" name="Straight Connector 112">
            <a:extLst>
              <a:ext uri="{FF2B5EF4-FFF2-40B4-BE49-F238E27FC236}">
                <a16:creationId xmlns:a16="http://schemas.microsoft.com/office/drawing/2014/main" id="{FED691AB-F557-4584-8A04-101F18F0230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57181" y="488446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9" name="Straight Connector 113">
            <a:extLst>
              <a:ext uri="{FF2B5EF4-FFF2-40B4-BE49-F238E27FC236}">
                <a16:creationId xmlns:a16="http://schemas.microsoft.com/office/drawing/2014/main" id="{09AD54DF-74F4-417C-8B5E-140D91C137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9919" y="4884465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01" name="TextBox 149">
            <a:extLst>
              <a:ext uri="{FF2B5EF4-FFF2-40B4-BE49-F238E27FC236}">
                <a16:creationId xmlns:a16="http://schemas.microsoft.com/office/drawing/2014/main" id="{CD7280BF-39BD-48C3-A8B0-36B7A93F8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80283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Width_M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FE9CB-FE30-EA44-AD24-6F54C86F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Layout – For C (Row Major)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3C68E5-A746-F241-89E9-7FF996051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Loading N into shared memory is easily coalesced with the 16x4 tile </a:t>
            </a:r>
          </a:p>
          <a:p>
            <a:r>
              <a:rPr lang="en-US" altLang="en-US" dirty="0"/>
              <a:t>Loading M into registers in not coalesced</a:t>
            </a:r>
          </a:p>
          <a:p>
            <a:pPr lvl="1"/>
            <a:r>
              <a:rPr lang="en-US" altLang="en-US" sz="2200" dirty="0"/>
              <a:t>Transpose M for coalescing</a:t>
            </a:r>
            <a:endParaRPr lang="en-US" sz="2200" dirty="0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EA075742-6AD3-4EF5-AF5F-813FD4EA2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093096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EFAEB98E-3C21-43B7-AD5B-0AC9B5508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12096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D684E-E9F9-A349-9104-46BEF6304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96F51E-1A05-3B43-B874-38864E8489B3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>
            <a:extLst>
              <a:ext uri="{FF2B5EF4-FFF2-40B4-BE49-F238E27FC236}">
                <a16:creationId xmlns:a16="http://schemas.microsoft.com/office/drawing/2014/main" id="{6C599EA8-303B-8F44-B67E-1E9A7D6B83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1747838"/>
            <a:ext cx="8428037" cy="995362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CUDNN Library</a:t>
            </a:r>
          </a:p>
        </p:txBody>
      </p:sp>
      <p:sp>
        <p:nvSpPr>
          <p:cNvPr id="81922" name="Rectangle 5">
            <a:extLst>
              <a:ext uri="{FF2B5EF4-FFF2-40B4-BE49-F238E27FC236}">
                <a16:creationId xmlns:a16="http://schemas.microsoft.com/office/drawing/2014/main" id="{EB66DB82-34C1-994A-A27C-C184C7C5BD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3801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3C64-2F5A-B048-9B31-BACC0F24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CUDNN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28C4-B7D9-C942-A314-C6A86934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CUDNN is a library of optimized routines for implementing deep learning primitives</a:t>
            </a:r>
          </a:p>
          <a:p>
            <a:endParaRPr lang="en-US" dirty="0"/>
          </a:p>
          <a:p>
            <a:r>
              <a:rPr lang="en-US" dirty="0"/>
              <a:t>C-language API that integrates into existing deep learning frameworks (e.g., Caffe, </a:t>
            </a:r>
            <a:r>
              <a:rPr lang="en-US" dirty="0" err="1"/>
              <a:t>Tensorflow</a:t>
            </a:r>
            <a:r>
              <a:rPr lang="en-US" dirty="0"/>
              <a:t>, Theano, Torch)</a:t>
            </a:r>
          </a:p>
          <a:p>
            <a:endParaRPr lang="en-US" dirty="0"/>
          </a:p>
          <a:p>
            <a:r>
              <a:rPr lang="en-US" dirty="0"/>
              <a:t>Same as </a:t>
            </a:r>
            <a:r>
              <a:rPr lang="en-US" dirty="0" err="1"/>
              <a:t>cuBLAS</a:t>
            </a:r>
            <a:r>
              <a:rPr lang="en-US" dirty="0"/>
              <a:t>, CUDNN assumes that input and output data reside in the GPU device memory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ED1CA-5861-D44C-B594-852DB4CCC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C5AE3-5E8C-9E43-A939-FD6D40C3266C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24394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C88E-7AC0-6A4B-9B9D-9C04EDB4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Batched Convolution in CUDNN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AF74-E986-8149-B09D-A27550FE8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3878923" cy="5184576"/>
          </a:xfrm>
        </p:spPr>
        <p:txBody>
          <a:bodyPr/>
          <a:lstStyle/>
          <a:p>
            <a:r>
              <a:rPr lang="en-US" dirty="0"/>
              <a:t>Most important primitive in CNN</a:t>
            </a:r>
          </a:p>
          <a:p>
            <a:endParaRPr lang="en-US" dirty="0"/>
          </a:p>
          <a:p>
            <a:r>
              <a:rPr lang="en-US" dirty="0"/>
              <a:t>Two inputs to the convolution:</a:t>
            </a:r>
          </a:p>
          <a:p>
            <a:pPr lvl="1"/>
            <a:r>
              <a:rPr lang="en-US" dirty="0"/>
              <a:t>D, a four-dimensional N x C x H x W tensor, with input data</a:t>
            </a:r>
          </a:p>
          <a:p>
            <a:pPr lvl="1"/>
            <a:r>
              <a:rPr lang="en-US" dirty="0"/>
              <a:t>F, a four-dimensional K x C x R x S tensor, with convolutional filters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7CC8AC-A443-484F-844F-DFBE7765077B}"/>
              </a:ext>
            </a:extLst>
          </p:cNvPr>
          <p:cNvGraphicFramePr>
            <a:graphicFrameLocks noGrp="1"/>
          </p:cNvGraphicFramePr>
          <p:nvPr/>
        </p:nvGraphicFramePr>
        <p:xfrm>
          <a:off x="3986427" y="1347976"/>
          <a:ext cx="50405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86">
                  <a:extLst>
                    <a:ext uri="{9D8B030D-6E8A-4147-A177-3AD203B41FA5}">
                      <a16:colId xmlns:a16="http://schemas.microsoft.com/office/drawing/2014/main" val="1572142238"/>
                    </a:ext>
                  </a:extLst>
                </a:gridCol>
                <a:gridCol w="3647774">
                  <a:extLst>
                    <a:ext uri="{9D8B030D-6E8A-4147-A177-3AD203B41FA5}">
                      <a16:colId xmlns:a16="http://schemas.microsoft.com/office/drawing/2014/main" val="4054205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91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images in minibatch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5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input feature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9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of input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5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Width of input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6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output feature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40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of filter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12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Width of filter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5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Vertical stride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10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Horizontal stride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04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pad_h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of zero padding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58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pad_w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Width of zero padding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3876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8442-5C35-1C43-80CE-062A113A2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73B10-C3C9-4B49-AA19-EBD0D63FDA4B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36679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7605-F263-EA4F-BA86-474DEB9F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Batched Convolution in CUDNN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2181-DF48-2142-97B5-AF97F15FF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output is also a four-dimensional tensor 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 x K x P x Q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 = f(H, R, u, </a:t>
            </a:r>
            <a:r>
              <a:rPr lang="en-US" dirty="0" err="1"/>
              <a:t>pad_h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 = f(W, S, v, </a:t>
            </a:r>
            <a:r>
              <a:rPr lang="en-US" dirty="0" err="1"/>
              <a:t>pad_w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Height and width of the output feature maps depend on the input feature map and filter bank height and width, along with padding and striding choices</a:t>
            </a:r>
          </a:p>
          <a:p>
            <a:pPr lvl="2"/>
            <a:r>
              <a:rPr lang="en-US" dirty="0"/>
              <a:t>The goal of the striding parameters (u, v) is to reduce the computational load by computing only a subset of the output pixels</a:t>
            </a:r>
          </a:p>
          <a:p>
            <a:pPr lvl="2"/>
            <a:r>
              <a:rPr lang="en-US" dirty="0"/>
              <a:t>Padding parameters are for improved memory alignment and/or vectorized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D7D41-A88E-D441-AEB8-35371E650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CE502-7FBA-3C4C-9D54-BB2B1866279A}"/>
              </a:ext>
            </a:extLst>
          </p:cNvPr>
          <p:cNvSpPr txBox="1"/>
          <p:nvPr/>
        </p:nvSpPr>
        <p:spPr>
          <a:xfrm>
            <a:off x="123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8036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Computation</a:t>
            </a:r>
          </a:p>
        </p:txBody>
      </p:sp>
      <p:sp>
        <p:nvSpPr>
          <p:cNvPr id="542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Histogram is a frequently used computation for </a:t>
            </a:r>
            <a:r>
              <a:rPr lang="en-US" dirty="0">
                <a:solidFill>
                  <a:srgbClr val="00B050"/>
                </a:solidFill>
              </a:rPr>
              <a:t>reducing the dimensionality and extracting notable features </a:t>
            </a:r>
            <a:r>
              <a:rPr lang="en-US" dirty="0"/>
              <a:t>and patterns from large data sets</a:t>
            </a:r>
          </a:p>
          <a:p>
            <a:pPr lvl="1"/>
            <a:r>
              <a:rPr lang="en-US" dirty="0"/>
              <a:t>Feature extraction for object recognition in images</a:t>
            </a:r>
          </a:p>
          <a:p>
            <a:pPr lvl="1"/>
            <a:r>
              <a:rPr lang="en-US" dirty="0"/>
              <a:t>Fraud detection in credit card transactions</a:t>
            </a:r>
          </a:p>
          <a:p>
            <a:pPr lvl="1"/>
            <a:r>
              <a:rPr lang="en-US" dirty="0"/>
              <a:t>Correlating heavenly object movements in astrophysics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Basic histograms - for </a:t>
            </a:r>
            <a:r>
              <a:rPr lang="en-US" dirty="0">
                <a:solidFill>
                  <a:srgbClr val="0070C0"/>
                </a:solidFill>
              </a:rPr>
              <a:t>each element in the data set, use the value to identify a “bin” to increment</a:t>
            </a:r>
          </a:p>
          <a:p>
            <a:pPr lvl="1"/>
            <a:r>
              <a:rPr lang="en-US" dirty="0"/>
              <a:t>Divide possible input value range into “bins”</a:t>
            </a:r>
          </a:p>
          <a:p>
            <a:pPr lvl="1"/>
            <a:r>
              <a:rPr lang="en-US" dirty="0"/>
              <a:t>Associate a counter to each bin</a:t>
            </a:r>
          </a:p>
          <a:p>
            <a:pPr lvl="1"/>
            <a:r>
              <a:rPr lang="en-US" dirty="0"/>
              <a:t>For each input element, examine its value and determine the bin it falls into and increment the counter for that bin</a:t>
            </a:r>
          </a:p>
          <a:p>
            <a:pPr lvl="1"/>
            <a:endParaRPr lang="en-US" dirty="0"/>
          </a:p>
        </p:txBody>
      </p:sp>
      <p:sp>
        <p:nvSpPr>
          <p:cNvPr id="5" name="TextBox 610">
            <a:extLst>
              <a:ext uri="{FF2B5EF4-FFF2-40B4-BE49-F238E27FC236}">
                <a16:creationId xmlns:a16="http://schemas.microsoft.com/office/drawing/2014/main" id="{09865BEE-1DFF-3E4F-995A-40BA3358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41584"/>
            <a:ext cx="12602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B8BDD-6EFC-1C49-925A-93BA8BF401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80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6EFC1E-40D3-8B48-BF55-90304E676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1" r="7795"/>
          <a:stretch/>
        </p:blipFill>
        <p:spPr>
          <a:xfrm>
            <a:off x="5849415" y="2355206"/>
            <a:ext cx="3115073" cy="36724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Recommended Readings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1124744"/>
            <a:ext cx="8735888" cy="5256584"/>
          </a:xfrm>
        </p:spPr>
        <p:txBody>
          <a:bodyPr>
            <a:normAutofit/>
          </a:bodyPr>
          <a:lstStyle/>
          <a:p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Hwu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and Kirk, </a:t>
            </a:r>
            <a:r>
              <a:rPr lang="ja-JP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Programming Massively Parallel Processors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</a:t>
            </a:r>
            <a:r>
              <a:rPr lang="ja-JP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Third Edition, 2017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 7 - Parallel patterns —</a:t>
            </a:r>
          </a:p>
          <a:p>
            <a:pPr marL="344487" lvl="1" indent="0">
              <a:buNone/>
            </a:pP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convolution: An introduction to </a:t>
            </a:r>
          </a:p>
          <a:p>
            <a:pPr marL="344487" lvl="1" indent="0">
              <a:buNone/>
            </a:pP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stencil computation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 16 - Application case study —</a:t>
            </a:r>
          </a:p>
          <a:p>
            <a:pPr marL="344487" lvl="1" indent="0">
              <a:buNone/>
            </a:pP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machine learning</a:t>
            </a:r>
          </a:p>
          <a:p>
            <a:pPr marL="344487" lvl="1" indent="0">
              <a:buNone/>
            </a:pPr>
            <a:endParaRPr lang="en-US" altLang="ja-JP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AA39B-7B64-184D-9825-3A3A37A72B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275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Recommended Readings (II)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1124744"/>
            <a:ext cx="8735888" cy="5256584"/>
          </a:xfrm>
        </p:spPr>
        <p:txBody>
          <a:bodyPr>
            <a:normAutofit/>
          </a:bodyPr>
          <a:lstStyle/>
          <a:p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Hwu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and Kirk and El Hajj, </a:t>
            </a:r>
            <a:r>
              <a:rPr lang="ja-JP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Programming Massively Parallel Processors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</a:t>
            </a:r>
            <a:r>
              <a:rPr lang="ja-JP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Fourth Edition, 2022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 7 - Convolution: An introduction to </a:t>
            </a:r>
          </a:p>
          <a:p>
            <a:pPr marL="344487" lvl="1" indent="0">
              <a:buNone/>
            </a:pP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constant memory and caching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 8 - Stencil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 16 - Deep learning</a:t>
            </a:r>
          </a:p>
          <a:p>
            <a:pPr marL="344487" lvl="1" indent="0">
              <a:buNone/>
            </a:pPr>
            <a:endParaRPr lang="en-US" altLang="ja-JP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ECA4F-0857-4944-8DAA-C32FBBBB3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03" y="2423490"/>
            <a:ext cx="2894697" cy="358779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9F36B-0C8C-8849-892F-00E1CE0B8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503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5">
            <a:extLst>
              <a:ext uri="{FF2B5EF4-FFF2-40B4-BE49-F238E27FC236}">
                <a16:creationId xmlns:a16="http://schemas.microsoft.com/office/drawing/2014/main" id="{38DFFC52-436B-2049-BC66-9FF2A94A4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7848600" cy="2286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Dr. Juan Gómez Luna</a:t>
            </a:r>
          </a:p>
          <a:p>
            <a:pPr marL="0" indent="0" algn="ctr" eaLnBrk="1" hangingPunct="1">
              <a:buNone/>
            </a:pP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Prof. </a:t>
            </a:r>
            <a:r>
              <a:rPr lang="en-US" altLang="en-US" sz="2800" dirty="0" err="1">
                <a:solidFill>
                  <a:srgbClr val="003399"/>
                </a:solidFill>
                <a:ea typeface="ＭＳ Ｐゴシック" panose="020B0600070205080204" pitchFamily="34" charset="-128"/>
              </a:rPr>
              <a:t>Onur</a:t>
            </a: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ea typeface="ＭＳ Ｐゴシック" panose="020B0600070205080204" pitchFamily="34" charset="-128"/>
              </a:rPr>
              <a:t>Mutlu</a:t>
            </a:r>
            <a:endParaRPr lang="en-US" altLang="en-US" sz="28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ETH Zürich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Fall 2022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28 November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458200" cy="2209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P&amp;S Heterogeneous Systems</a:t>
            </a:r>
            <a:br>
              <a:rPr lang="en-US" sz="1600" b="1" dirty="0">
                <a:solidFill>
                  <a:srgbClr val="C00000"/>
                </a:solidFill>
              </a:rPr>
            </a:br>
            <a:r>
              <a:rPr lang="en-US" dirty="0"/>
              <a:t>Advanced Tiling </a:t>
            </a:r>
            <a:br>
              <a:rPr lang="en-US" dirty="0"/>
            </a:br>
            <a:r>
              <a:rPr lang="en-US" dirty="0"/>
              <a:t>for Matrix Multiplication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08720"/>
          </a:xfrm>
        </p:spPr>
        <p:txBody>
          <a:bodyPr/>
          <a:lstStyle/>
          <a:p>
            <a:r>
              <a:rPr lang="en-US" dirty="0"/>
              <a:t>Parallel Histogram Computation: Iteration 2</a:t>
            </a: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threads move to the next section of the input</a:t>
            </a:r>
          </a:p>
          <a:p>
            <a:pPr lvl="1"/>
            <a:r>
              <a:rPr lang="en-US" dirty="0"/>
              <a:t>Each thread moves to element </a:t>
            </a:r>
            <a:r>
              <a:rPr lang="en-US" dirty="0" err="1">
                <a:solidFill>
                  <a:srgbClr val="7030A0"/>
                </a:solidFill>
              </a:rPr>
              <a:t>threadID</a:t>
            </a:r>
            <a:r>
              <a:rPr lang="en-US" dirty="0">
                <a:solidFill>
                  <a:srgbClr val="7030A0"/>
                </a:solidFill>
              </a:rPr>
              <a:t> + #threads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71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_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1916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9122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56328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353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074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7946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5152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2358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956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6677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_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53976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1182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_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3883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90006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0280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1559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28388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5162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4418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77212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26029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3888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951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3775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03444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6366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7737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33550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5130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14550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2522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92375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9915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6226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873084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242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24701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1400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62094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81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99486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14825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36879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716016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42724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65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1665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46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49058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27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86450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208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589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59600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350845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7200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091488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472488" y="5928320"/>
            <a:ext cx="64204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 …</a:t>
            </a:r>
          </a:p>
        </p:txBody>
      </p:sp>
      <p:cxnSp>
        <p:nvCxnSpPr>
          <p:cNvPr id="88" name="Straight Arrow Connector 87"/>
          <p:cNvCxnSpPr>
            <a:cxnSpLocks/>
            <a:stCxn id="98" idx="4"/>
            <a:endCxn id="47" idx="0"/>
          </p:cNvCxnSpPr>
          <p:nvPr/>
        </p:nvCxnSpPr>
        <p:spPr>
          <a:xfrm flipH="1">
            <a:off x="1567872" y="4030660"/>
            <a:ext cx="1974975" cy="1497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102" idx="4"/>
            <a:endCxn id="65" idx="0"/>
          </p:cNvCxnSpPr>
          <p:nvPr/>
        </p:nvCxnSpPr>
        <p:spPr>
          <a:xfrm>
            <a:off x="1543473" y="4030660"/>
            <a:ext cx="3389751" cy="1497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  <a:stCxn id="93" idx="4"/>
            <a:endCxn id="113" idx="0"/>
          </p:cNvCxnSpPr>
          <p:nvPr/>
        </p:nvCxnSpPr>
        <p:spPr>
          <a:xfrm>
            <a:off x="5542221" y="4030660"/>
            <a:ext cx="2756355" cy="1497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  <a:stCxn id="4" idx="4"/>
            <a:endCxn id="65" idx="0"/>
          </p:cNvCxnSpPr>
          <p:nvPr/>
        </p:nvCxnSpPr>
        <p:spPr>
          <a:xfrm flipH="1">
            <a:off x="4933224" y="4030660"/>
            <a:ext cx="2608370" cy="1497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7511976-D918-524E-AECD-733558469C0A}"/>
              </a:ext>
            </a:extLst>
          </p:cNvPr>
          <p:cNvGrpSpPr/>
          <p:nvPr/>
        </p:nvGrpSpPr>
        <p:grpSpPr>
          <a:xfrm>
            <a:off x="676177" y="3270644"/>
            <a:ext cx="7732713" cy="760016"/>
            <a:chOff x="583703" y="3742519"/>
            <a:chExt cx="7732713" cy="7600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FB5F83-166A-1E4D-8B98-E989409EDF69}"/>
                </a:ext>
              </a:extLst>
            </p:cNvPr>
            <p:cNvGrpSpPr/>
            <p:nvPr/>
          </p:nvGrpSpPr>
          <p:grpSpPr>
            <a:xfrm>
              <a:off x="6581824" y="3742519"/>
              <a:ext cx="1734592" cy="760016"/>
              <a:chOff x="1835696" y="2276872"/>
              <a:chExt cx="1734592" cy="760016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0A59351-AA81-B140-A9F8-A8229C410D00}"/>
                  </a:ext>
                </a:extLst>
              </p:cNvPr>
              <p:cNvSpPr/>
              <p:nvPr/>
            </p:nvSpPr>
            <p:spPr>
              <a:xfrm>
                <a:off x="1835696" y="2276872"/>
                <a:ext cx="1734592" cy="7600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600" dirty="0">
                    <a:solidFill>
                      <a:sysClr val="windowText" lastClr="000000"/>
                    </a:solidFill>
                  </a:rPr>
                  <a:t>Thread 3</a:t>
                </a:r>
              </a:p>
            </p:txBody>
          </p:sp>
          <p:sp>
            <p:nvSpPr>
              <p:cNvPr id="91" name="Freeform 124">
                <a:extLst>
                  <a:ext uri="{FF2B5EF4-FFF2-40B4-BE49-F238E27FC236}">
                    <a16:creationId xmlns:a16="http://schemas.microsoft.com/office/drawing/2014/main" id="{75E7FEE7-8A30-9E47-BCE4-06B9E72CF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671" y="2421466"/>
                <a:ext cx="73025" cy="468000"/>
              </a:xfrm>
              <a:custGeom>
                <a:avLst/>
                <a:gdLst>
                  <a:gd name="T0" fmla="*/ 56 w 208"/>
                  <a:gd name="T1" fmla="*/ 0 h 1536"/>
                  <a:gd name="T2" fmla="*/ 200 w 208"/>
                  <a:gd name="T3" fmla="*/ 192 h 1536"/>
                  <a:gd name="T4" fmla="*/ 8 w 208"/>
                  <a:gd name="T5" fmla="*/ 336 h 1536"/>
                  <a:gd name="T6" fmla="*/ 152 w 208"/>
                  <a:gd name="T7" fmla="*/ 528 h 1536"/>
                  <a:gd name="T8" fmla="*/ 8 w 208"/>
                  <a:gd name="T9" fmla="*/ 720 h 1536"/>
                  <a:gd name="T10" fmla="*/ 152 w 208"/>
                  <a:gd name="T11" fmla="*/ 816 h 1536"/>
                  <a:gd name="T12" fmla="*/ 56 w 208"/>
                  <a:gd name="T13" fmla="*/ 960 h 1536"/>
                  <a:gd name="T14" fmla="*/ 152 w 208"/>
                  <a:gd name="T15" fmla="*/ 1104 h 1536"/>
                  <a:gd name="T16" fmla="*/ 8 w 208"/>
                  <a:gd name="T17" fmla="*/ 1248 h 1536"/>
                  <a:gd name="T18" fmla="*/ 104 w 208"/>
                  <a:gd name="T19" fmla="*/ 1344 h 1536"/>
                  <a:gd name="T20" fmla="*/ 56 w 208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2844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D34E672-6FA0-C64F-A1E8-69FEB2DE112E}"/>
                </a:ext>
              </a:extLst>
            </p:cNvPr>
            <p:cNvGrpSpPr/>
            <p:nvPr/>
          </p:nvGrpSpPr>
          <p:grpSpPr>
            <a:xfrm>
              <a:off x="4582451" y="3742519"/>
              <a:ext cx="1734592" cy="760016"/>
              <a:chOff x="1835696" y="2276872"/>
              <a:chExt cx="1734592" cy="760016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3C1593F-1A87-7947-9BE3-1819442E523E}"/>
                  </a:ext>
                </a:extLst>
              </p:cNvPr>
              <p:cNvSpPr/>
              <p:nvPr/>
            </p:nvSpPr>
            <p:spPr>
              <a:xfrm>
                <a:off x="1835696" y="2276872"/>
                <a:ext cx="1734592" cy="7600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600" dirty="0">
                    <a:solidFill>
                      <a:sysClr val="windowText" lastClr="000000"/>
                    </a:solidFill>
                  </a:rPr>
                  <a:t>Thread 2</a:t>
                </a:r>
              </a:p>
            </p:txBody>
          </p:sp>
          <p:sp>
            <p:nvSpPr>
              <p:cNvPr id="94" name="Freeform 124">
                <a:extLst>
                  <a:ext uri="{FF2B5EF4-FFF2-40B4-BE49-F238E27FC236}">
                    <a16:creationId xmlns:a16="http://schemas.microsoft.com/office/drawing/2014/main" id="{BEE1AFDF-380A-8043-90FC-C9B748220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671" y="2421466"/>
                <a:ext cx="73025" cy="468000"/>
              </a:xfrm>
              <a:custGeom>
                <a:avLst/>
                <a:gdLst>
                  <a:gd name="T0" fmla="*/ 56 w 208"/>
                  <a:gd name="T1" fmla="*/ 0 h 1536"/>
                  <a:gd name="T2" fmla="*/ 200 w 208"/>
                  <a:gd name="T3" fmla="*/ 192 h 1536"/>
                  <a:gd name="T4" fmla="*/ 8 w 208"/>
                  <a:gd name="T5" fmla="*/ 336 h 1536"/>
                  <a:gd name="T6" fmla="*/ 152 w 208"/>
                  <a:gd name="T7" fmla="*/ 528 h 1536"/>
                  <a:gd name="T8" fmla="*/ 8 w 208"/>
                  <a:gd name="T9" fmla="*/ 720 h 1536"/>
                  <a:gd name="T10" fmla="*/ 152 w 208"/>
                  <a:gd name="T11" fmla="*/ 816 h 1536"/>
                  <a:gd name="T12" fmla="*/ 56 w 208"/>
                  <a:gd name="T13" fmla="*/ 960 h 1536"/>
                  <a:gd name="T14" fmla="*/ 152 w 208"/>
                  <a:gd name="T15" fmla="*/ 1104 h 1536"/>
                  <a:gd name="T16" fmla="*/ 8 w 208"/>
                  <a:gd name="T17" fmla="*/ 1248 h 1536"/>
                  <a:gd name="T18" fmla="*/ 104 w 208"/>
                  <a:gd name="T19" fmla="*/ 1344 h 1536"/>
                  <a:gd name="T20" fmla="*/ 56 w 208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2844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B8077BE-9A8F-FA48-86A1-04A2CFF9349B}"/>
                </a:ext>
              </a:extLst>
            </p:cNvPr>
            <p:cNvGrpSpPr/>
            <p:nvPr/>
          </p:nvGrpSpPr>
          <p:grpSpPr>
            <a:xfrm>
              <a:off x="2583077" y="3742519"/>
              <a:ext cx="1734592" cy="760016"/>
              <a:chOff x="1835696" y="2276872"/>
              <a:chExt cx="1734592" cy="760016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37BE266-B361-E14D-BCBF-BAE32D546B69}"/>
                  </a:ext>
                </a:extLst>
              </p:cNvPr>
              <p:cNvSpPr/>
              <p:nvPr/>
            </p:nvSpPr>
            <p:spPr>
              <a:xfrm>
                <a:off x="1835696" y="2276872"/>
                <a:ext cx="1734592" cy="7600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600" dirty="0">
                    <a:solidFill>
                      <a:sysClr val="windowText" lastClr="000000"/>
                    </a:solidFill>
                  </a:rPr>
                  <a:t>Thread 1</a:t>
                </a:r>
              </a:p>
            </p:txBody>
          </p:sp>
          <p:sp>
            <p:nvSpPr>
              <p:cNvPr id="99" name="Freeform 124">
                <a:extLst>
                  <a:ext uri="{FF2B5EF4-FFF2-40B4-BE49-F238E27FC236}">
                    <a16:creationId xmlns:a16="http://schemas.microsoft.com/office/drawing/2014/main" id="{FD4C22E3-311D-A44B-BCC4-0C1674DE2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671" y="2421466"/>
                <a:ext cx="73025" cy="468000"/>
              </a:xfrm>
              <a:custGeom>
                <a:avLst/>
                <a:gdLst>
                  <a:gd name="T0" fmla="*/ 56 w 208"/>
                  <a:gd name="T1" fmla="*/ 0 h 1536"/>
                  <a:gd name="T2" fmla="*/ 200 w 208"/>
                  <a:gd name="T3" fmla="*/ 192 h 1536"/>
                  <a:gd name="T4" fmla="*/ 8 w 208"/>
                  <a:gd name="T5" fmla="*/ 336 h 1536"/>
                  <a:gd name="T6" fmla="*/ 152 w 208"/>
                  <a:gd name="T7" fmla="*/ 528 h 1536"/>
                  <a:gd name="T8" fmla="*/ 8 w 208"/>
                  <a:gd name="T9" fmla="*/ 720 h 1536"/>
                  <a:gd name="T10" fmla="*/ 152 w 208"/>
                  <a:gd name="T11" fmla="*/ 816 h 1536"/>
                  <a:gd name="T12" fmla="*/ 56 w 208"/>
                  <a:gd name="T13" fmla="*/ 960 h 1536"/>
                  <a:gd name="T14" fmla="*/ 152 w 208"/>
                  <a:gd name="T15" fmla="*/ 1104 h 1536"/>
                  <a:gd name="T16" fmla="*/ 8 w 208"/>
                  <a:gd name="T17" fmla="*/ 1248 h 1536"/>
                  <a:gd name="T18" fmla="*/ 104 w 208"/>
                  <a:gd name="T19" fmla="*/ 1344 h 1536"/>
                  <a:gd name="T20" fmla="*/ 56 w 208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2844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CE6598-25B2-3C4C-9110-43B25BA3C6D5}"/>
                </a:ext>
              </a:extLst>
            </p:cNvPr>
            <p:cNvGrpSpPr/>
            <p:nvPr/>
          </p:nvGrpSpPr>
          <p:grpSpPr>
            <a:xfrm>
              <a:off x="583703" y="3742519"/>
              <a:ext cx="1734592" cy="760016"/>
              <a:chOff x="1835696" y="2276872"/>
              <a:chExt cx="1734592" cy="760016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9D70190-551E-AA45-9ACE-ABD9BD781651}"/>
                  </a:ext>
                </a:extLst>
              </p:cNvPr>
              <p:cNvSpPr/>
              <p:nvPr/>
            </p:nvSpPr>
            <p:spPr>
              <a:xfrm>
                <a:off x="1835696" y="2276872"/>
                <a:ext cx="1734592" cy="7600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600" dirty="0">
                    <a:solidFill>
                      <a:sysClr val="windowText" lastClr="000000"/>
                    </a:solidFill>
                  </a:rPr>
                  <a:t>Thread 0</a:t>
                </a:r>
              </a:p>
            </p:txBody>
          </p:sp>
          <p:sp>
            <p:nvSpPr>
              <p:cNvPr id="103" name="Freeform 124">
                <a:extLst>
                  <a:ext uri="{FF2B5EF4-FFF2-40B4-BE49-F238E27FC236}">
                    <a16:creationId xmlns:a16="http://schemas.microsoft.com/office/drawing/2014/main" id="{67D3C365-A2BA-CF42-A74C-8D03EFDEB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671" y="2421466"/>
                <a:ext cx="73025" cy="468000"/>
              </a:xfrm>
              <a:custGeom>
                <a:avLst/>
                <a:gdLst>
                  <a:gd name="T0" fmla="*/ 56 w 208"/>
                  <a:gd name="T1" fmla="*/ 0 h 1536"/>
                  <a:gd name="T2" fmla="*/ 200 w 208"/>
                  <a:gd name="T3" fmla="*/ 192 h 1536"/>
                  <a:gd name="T4" fmla="*/ 8 w 208"/>
                  <a:gd name="T5" fmla="*/ 336 h 1536"/>
                  <a:gd name="T6" fmla="*/ 152 w 208"/>
                  <a:gd name="T7" fmla="*/ 528 h 1536"/>
                  <a:gd name="T8" fmla="*/ 8 w 208"/>
                  <a:gd name="T9" fmla="*/ 720 h 1536"/>
                  <a:gd name="T10" fmla="*/ 152 w 208"/>
                  <a:gd name="T11" fmla="*/ 816 h 1536"/>
                  <a:gd name="T12" fmla="*/ 56 w 208"/>
                  <a:gd name="T13" fmla="*/ 960 h 1536"/>
                  <a:gd name="T14" fmla="*/ 152 w 208"/>
                  <a:gd name="T15" fmla="*/ 1104 h 1536"/>
                  <a:gd name="T16" fmla="*/ 8 w 208"/>
                  <a:gd name="T17" fmla="*/ 1248 h 1536"/>
                  <a:gd name="T18" fmla="*/ 104 w 208"/>
                  <a:gd name="T19" fmla="*/ 1344 h 1536"/>
                  <a:gd name="T20" fmla="*/ 56 w 208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2844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cxnSp>
        <p:nvCxnSpPr>
          <p:cNvPr id="86" name="Straight Arrow Connector 85"/>
          <p:cNvCxnSpPr>
            <a:cxnSpLocks/>
            <a:stCxn id="13" idx="2"/>
            <a:endCxn id="98" idx="0"/>
          </p:cNvCxnSpPr>
          <p:nvPr/>
        </p:nvCxnSpPr>
        <p:spPr>
          <a:xfrm>
            <a:off x="2234034" y="2565013"/>
            <a:ext cx="1308813" cy="705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  <a:stCxn id="14" idx="2"/>
            <a:endCxn id="93" idx="0"/>
          </p:cNvCxnSpPr>
          <p:nvPr/>
        </p:nvCxnSpPr>
        <p:spPr>
          <a:xfrm>
            <a:off x="2621240" y="2565013"/>
            <a:ext cx="2920981" cy="705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cxnSpLocks/>
            <a:stCxn id="15" idx="2"/>
            <a:endCxn id="4" idx="0"/>
          </p:cNvCxnSpPr>
          <p:nvPr/>
        </p:nvCxnSpPr>
        <p:spPr>
          <a:xfrm>
            <a:off x="3008446" y="2565013"/>
            <a:ext cx="4533148" cy="705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8F50D30-2541-FD46-92CB-E9ACF4CC8DCC}"/>
              </a:ext>
            </a:extLst>
          </p:cNvPr>
          <p:cNvSpPr/>
          <p:nvPr/>
        </p:nvSpPr>
        <p:spPr>
          <a:xfrm>
            <a:off x="24606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E447F13-524E-0643-834D-C9578342F743}"/>
              </a:ext>
            </a:extLst>
          </p:cNvPr>
          <p:cNvSpPr/>
          <p:nvPr/>
        </p:nvSpPr>
        <p:spPr>
          <a:xfrm>
            <a:off x="25558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0" name="Straight Arrow Connector 89"/>
          <p:cNvCxnSpPr>
            <a:cxnSpLocks/>
            <a:stCxn id="12" idx="2"/>
            <a:endCxn id="102" idx="0"/>
          </p:cNvCxnSpPr>
          <p:nvPr/>
        </p:nvCxnSpPr>
        <p:spPr>
          <a:xfrm flipH="1">
            <a:off x="1543473" y="2565013"/>
            <a:ext cx="303355" cy="705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1138F7-D979-084E-927D-28567C49316D}"/>
              </a:ext>
            </a:extLst>
          </p:cNvPr>
          <p:cNvSpPr/>
          <p:nvPr/>
        </p:nvSpPr>
        <p:spPr>
          <a:xfrm>
            <a:off x="623843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4DB569F-0669-2940-8C19-FEC926027CB2}"/>
              </a:ext>
            </a:extLst>
          </p:cNvPr>
          <p:cNvSpPr/>
          <p:nvPr/>
        </p:nvSpPr>
        <p:spPr>
          <a:xfrm>
            <a:off x="6612364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EDCDA46-2598-EB4E-8DCB-AB1223A4835F}"/>
              </a:ext>
            </a:extLst>
          </p:cNvPr>
          <p:cNvSpPr/>
          <p:nvPr/>
        </p:nvSpPr>
        <p:spPr>
          <a:xfrm>
            <a:off x="698629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5D32A0C-D0F4-3141-8F7A-F19F88169B06}"/>
              </a:ext>
            </a:extLst>
          </p:cNvPr>
          <p:cNvSpPr/>
          <p:nvPr/>
        </p:nvSpPr>
        <p:spPr>
          <a:xfrm>
            <a:off x="736022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26B8D81-411C-464B-B99F-F976ED64329E}"/>
              </a:ext>
            </a:extLst>
          </p:cNvPr>
          <p:cNvSpPr/>
          <p:nvPr/>
        </p:nvSpPr>
        <p:spPr>
          <a:xfrm>
            <a:off x="773414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FA6D971-3BDD-E84D-A94B-EC46612ABA87}"/>
              </a:ext>
            </a:extLst>
          </p:cNvPr>
          <p:cNvSpPr/>
          <p:nvPr/>
        </p:nvSpPr>
        <p:spPr>
          <a:xfrm>
            <a:off x="810807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E78BBBC-FB74-AC45-9F0C-1E5D899677D1}"/>
              </a:ext>
            </a:extLst>
          </p:cNvPr>
          <p:cNvSpPr/>
          <p:nvPr/>
        </p:nvSpPr>
        <p:spPr>
          <a:xfrm>
            <a:off x="8482013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E6EB0B-A25E-1546-8942-EBD3250B405D}"/>
              </a:ext>
            </a:extLst>
          </p:cNvPr>
          <p:cNvSpPr txBox="1"/>
          <p:nvPr/>
        </p:nvSpPr>
        <p:spPr>
          <a:xfrm>
            <a:off x="2163649" y="4479503"/>
            <a:ext cx="4816703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CH" sz="2400" dirty="0"/>
              <a:t>We need to use </a:t>
            </a:r>
            <a:r>
              <a:rPr lang="en-CH" sz="2400" dirty="0">
                <a:solidFill>
                  <a:srgbClr val="C00000"/>
                </a:solidFill>
              </a:rPr>
              <a:t>atomic operations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C798CD8-A4F5-1843-8940-B5442BD7CAAC}"/>
              </a:ext>
            </a:extLst>
          </p:cNvPr>
          <p:cNvSpPr/>
          <p:nvPr/>
        </p:nvSpPr>
        <p:spPr>
          <a:xfrm>
            <a:off x="137594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A5F8FA6-54B9-2E47-8C20-DCA998D11A97}"/>
              </a:ext>
            </a:extLst>
          </p:cNvPr>
          <p:cNvSpPr/>
          <p:nvPr/>
        </p:nvSpPr>
        <p:spPr>
          <a:xfrm>
            <a:off x="474130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3F132FB-A305-D34F-82B2-46EF8ACB0D07}"/>
              </a:ext>
            </a:extLst>
          </p:cNvPr>
          <p:cNvSpPr/>
          <p:nvPr/>
        </p:nvSpPr>
        <p:spPr>
          <a:xfrm>
            <a:off x="810665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731672-A882-D547-B27A-08B18B13E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Privatization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ea typeface="ヒラギノ角ゴ Pro W3" pitchFamily="-108" charset="-128"/>
                <a:cs typeface="ヒラギノ角ゴ Pro W3" pitchFamily="-108" charset="-128"/>
              </a:rPr>
              <a:t>Privatization</a:t>
            </a:r>
            <a:r>
              <a:rPr lang="en-US" dirty="0">
                <a:ea typeface="ヒラギノ角ゴ Pro W3" pitchFamily="-108" charset="-128"/>
                <a:cs typeface="ヒラギノ角ゴ Pro W3" pitchFamily="-108" charset="-128"/>
              </a:rPr>
              <a:t>: Per-block sub-histograms in shared memory</a:t>
            </a:r>
          </a:p>
          <a:p>
            <a:pPr lvl="1"/>
            <a:r>
              <a:rPr lang="en-US" dirty="0">
                <a:ea typeface="ヒラギノ角ゴ Pro W3" pitchFamily="-108" charset="-128"/>
                <a:cs typeface="ヒラギノ角ゴ Pro W3" pitchFamily="-108" charset="-128"/>
              </a:rPr>
              <a:t>Threads use atomic operations in shared memory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24" y="1946527"/>
            <a:ext cx="2202553" cy="220255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95" y="4567690"/>
            <a:ext cx="5396227" cy="32828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343" y="5599086"/>
            <a:ext cx="1485900" cy="4064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808615" y="4286295"/>
            <a:ext cx="134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Block 0’s sub-</a:t>
            </a:r>
            <a:r>
              <a:rPr lang="en-US" sz="1200" dirty="0" err="1"/>
              <a:t>histo</a:t>
            </a:r>
            <a:endParaRPr lang="en-US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198159" y="4300195"/>
            <a:ext cx="134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Block 1’s sub-</a:t>
            </a:r>
            <a:r>
              <a:rPr lang="en-US" sz="1200" dirty="0" err="1"/>
              <a:t>histo</a:t>
            </a:r>
            <a:endParaRPr lang="en-US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604439" y="4300195"/>
            <a:ext cx="134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Block 2’s sub-</a:t>
            </a:r>
            <a:r>
              <a:rPr lang="en-US" sz="1200" dirty="0" err="1"/>
              <a:t>histo</a:t>
            </a:r>
            <a:endParaRPr lang="en-US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046313" y="4300195"/>
            <a:ext cx="134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Block 3’s sub-</a:t>
            </a:r>
            <a:r>
              <a:rPr lang="en-US" sz="1200" dirty="0" err="1"/>
              <a:t>histo</a:t>
            </a:r>
            <a:endParaRPr lang="en-US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346415" y="5624144"/>
            <a:ext cx="1310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Global memory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880826" y="6001543"/>
            <a:ext cx="130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Final histogram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31473" y="4563294"/>
            <a:ext cx="134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Shared memory</a:t>
            </a:r>
          </a:p>
        </p:txBody>
      </p:sp>
      <p:cxnSp>
        <p:nvCxnSpPr>
          <p:cNvPr id="33" name="Conector recto de flecha 32"/>
          <p:cNvCxnSpPr/>
          <p:nvPr/>
        </p:nvCxnSpPr>
        <p:spPr>
          <a:xfrm flipH="1">
            <a:off x="5067687" y="4922357"/>
            <a:ext cx="1589354" cy="676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2484536" y="4895978"/>
            <a:ext cx="1696605" cy="676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4780159" y="4895978"/>
            <a:ext cx="556766" cy="728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3880827" y="4871071"/>
            <a:ext cx="527941" cy="7280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29">
            <a:extLst>
              <a:ext uri="{FF2B5EF4-FFF2-40B4-BE49-F238E27FC236}">
                <a16:creationId xmlns:a16="http://schemas.microsoft.com/office/drawing/2014/main" id="{26191C57-5FA0-0145-983F-9FA0362EDE44}"/>
              </a:ext>
            </a:extLst>
          </p:cNvPr>
          <p:cNvSpPr txBox="1"/>
          <p:nvPr/>
        </p:nvSpPr>
        <p:spPr>
          <a:xfrm>
            <a:off x="6063044" y="5114795"/>
            <a:ext cx="1544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Parallel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1FCC6-E9FA-854B-B23A-60818EF88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00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Convolution </a:t>
            </a:r>
            <a:r>
              <a:rPr lang="en-US" dirty="0"/>
              <a:t>is a widely-used operation in signal processing, image processing, video processing, and computer vision</a:t>
            </a:r>
          </a:p>
          <a:p>
            <a:endParaRPr lang="en-US" dirty="0"/>
          </a:p>
          <a:p>
            <a:r>
              <a:rPr lang="en-US" dirty="0"/>
              <a:t>Convolution applies a </a:t>
            </a:r>
            <a:r>
              <a:rPr lang="en-US" dirty="0">
                <a:solidFill>
                  <a:srgbClr val="0070C0"/>
                </a:solidFill>
              </a:rPr>
              <a:t>filter </a:t>
            </a:r>
            <a:r>
              <a:rPr lang="en-US" dirty="0"/>
              <a:t>or </a:t>
            </a:r>
            <a:r>
              <a:rPr lang="en-US" dirty="0">
                <a:solidFill>
                  <a:srgbClr val="7030A0"/>
                </a:solidFill>
              </a:rPr>
              <a:t>mask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kernel*</a:t>
            </a:r>
            <a:r>
              <a:rPr lang="en-US" dirty="0"/>
              <a:t> on each element of the input (e.g., a signal, an image, a frame) to obtain a new value, which is a </a:t>
            </a:r>
            <a:r>
              <a:rPr lang="en-US" dirty="0">
                <a:solidFill>
                  <a:srgbClr val="00B050"/>
                </a:solidFill>
              </a:rPr>
              <a:t>weighted sum of a set of neighboring input elements</a:t>
            </a:r>
          </a:p>
          <a:p>
            <a:pPr lvl="1"/>
            <a:r>
              <a:rPr lang="en-US" dirty="0"/>
              <a:t>Smoothing, sharpening, or blurring an image</a:t>
            </a:r>
          </a:p>
          <a:p>
            <a:pPr lvl="1"/>
            <a:r>
              <a:rPr lang="en-US" dirty="0"/>
              <a:t>Finding edges in an image</a:t>
            </a:r>
          </a:p>
          <a:p>
            <a:pPr lvl="1"/>
            <a:r>
              <a:rPr lang="en-US" dirty="0"/>
              <a:t>Removing noise, etc.</a:t>
            </a:r>
          </a:p>
          <a:p>
            <a:endParaRPr lang="en-US" dirty="0"/>
          </a:p>
          <a:p>
            <a:r>
              <a:rPr lang="en-US" dirty="0"/>
              <a:t>Applications in machine learning and artificial intelligence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Convolutional Neural Networks</a:t>
            </a:r>
            <a:r>
              <a:rPr lang="en-US" dirty="0"/>
              <a:t> (CNN or </a:t>
            </a:r>
            <a:r>
              <a:rPr lang="en-US" dirty="0" err="1"/>
              <a:t>ConvNets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29689-3D95-1949-A69B-D66D15E08CBF}"/>
              </a:ext>
            </a:extLst>
          </p:cNvPr>
          <p:cNvSpPr txBox="1"/>
          <p:nvPr/>
        </p:nvSpPr>
        <p:spPr>
          <a:xfrm>
            <a:off x="192954" y="6407750"/>
            <a:ext cx="8627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The term “kernel” may create confusion in the context of GPUs (recall a CUDA/GPU kernel is a function executed by a GPU)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4BCA7-AEB7-8F4C-96A4-E95433F6E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69236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4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179250</TotalTime>
  <Words>5157</Words>
  <Application>Microsoft Macintosh PowerPoint</Application>
  <PresentationFormat>On-screen Show (4:3)</PresentationFormat>
  <Paragraphs>1217</Paragraphs>
  <Slides>62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62</vt:i4>
      </vt:variant>
    </vt:vector>
  </HeadingPairs>
  <TitlesOfParts>
    <vt:vector size="100" baseType="lpstr">
      <vt:lpstr>Andale Mono</vt:lpstr>
      <vt:lpstr>Arial</vt:lpstr>
      <vt:lpstr>Calibri</vt:lpstr>
      <vt:lpstr>Cambria Math</vt:lpstr>
      <vt:lpstr>Courier</vt:lpstr>
      <vt:lpstr>Garamond</vt:lpstr>
      <vt:lpstr>Tahoma</vt:lpstr>
      <vt:lpstr>Times New Roman</vt:lpstr>
      <vt:lpstr>Wingdings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1_Metropolitan_bullet</vt:lpstr>
      <vt:lpstr>98_Edge</vt:lpstr>
      <vt:lpstr>1_Office 테마</vt:lpstr>
      <vt:lpstr>136_Edge</vt:lpstr>
      <vt:lpstr>148_Edge</vt:lpstr>
      <vt:lpstr>151_Edge</vt:lpstr>
      <vt:lpstr>152_Edge</vt:lpstr>
      <vt:lpstr>P&amp;S Heterogeneous Systems Advanced Tiling  for Matrix Multiplication</vt:lpstr>
      <vt:lpstr>Parallel Patterns</vt:lpstr>
      <vt:lpstr>Reduction Operation</vt:lpstr>
      <vt:lpstr>Divergence-Free Mapping (I)</vt:lpstr>
      <vt:lpstr>Divergence-Free Mapping (II)</vt:lpstr>
      <vt:lpstr>Histogram Computation</vt:lpstr>
      <vt:lpstr>Parallel Histogram Computation: Iteration 2</vt:lpstr>
      <vt:lpstr>Histogram Privatization</vt:lpstr>
      <vt:lpstr>Convolution Applications</vt:lpstr>
      <vt:lpstr>1D Convolution Example</vt:lpstr>
      <vt:lpstr>Another Example of 2D Convolution</vt:lpstr>
      <vt:lpstr>Implementing a Convolutional Layer  with Matrix Multiplication</vt:lpstr>
      <vt:lpstr>Efficient CNN on GPU</vt:lpstr>
      <vt:lpstr>Convolutional Neural Networks</vt:lpstr>
      <vt:lpstr>LeNet-5: CNN for Hand-Written Digit Recognition</vt:lpstr>
      <vt:lpstr>LeNet-5: CNN for Hand-Written Digit Recognition</vt:lpstr>
      <vt:lpstr>Example of the Forward Path of a Convolutional Layer</vt:lpstr>
      <vt:lpstr>Parallelism in a Convolution Layer</vt:lpstr>
      <vt:lpstr>One possible Design of a Basic Kernel</vt:lpstr>
      <vt:lpstr>Some Observations </vt:lpstr>
      <vt:lpstr>Some Observations (2)</vt:lpstr>
      <vt:lpstr>Reducing Convolution Layers  to Matrix Multiplications</vt:lpstr>
      <vt:lpstr>Implementing a Convolutional Layer  with Matrix Multiplication</vt:lpstr>
      <vt:lpstr>A C Function that Generates “Unrolled” X</vt:lpstr>
      <vt:lpstr>Implementing a Convolutional Layer  with Matrix Multiplication</vt:lpstr>
      <vt:lpstr>Simple Matrix Multiplication</vt:lpstr>
      <vt:lpstr>Tiled Matrix Multiplication 2x2 Shared-Memory Tiling (Toy Example)</vt:lpstr>
      <vt:lpstr>Tiled Matrix-Matrix Multiplication (I)</vt:lpstr>
      <vt:lpstr>Tiled Matrix-Matrix Multiplication (II)</vt:lpstr>
      <vt:lpstr>Tiled Matrix Multiplication 2x4 Shared-Memory Tiling (Another Toy Example)</vt:lpstr>
      <vt:lpstr>Analysis of Efficiency: Total Input Replication (I)</vt:lpstr>
      <vt:lpstr>Analysis of Efficiency: Total Input Replication (II)</vt:lpstr>
      <vt:lpstr>Tiled Matrix Multiplication is More Stable in Matrix Sizes</vt:lpstr>
      <vt:lpstr>More Details of Unrolling the Input Feature Maps (X)</vt:lpstr>
      <vt:lpstr>Advanced Tiling Techniques for Matrix Multiplication</vt:lpstr>
      <vt:lpstr>Joint Register and Shared-Memory Tiling</vt:lpstr>
      <vt:lpstr>Data Reuse in Matrix Multiplication (Revisited)</vt:lpstr>
      <vt:lpstr>Data Reuse in Matrix Multiplication (Revisited)</vt:lpstr>
      <vt:lpstr>Data Reuse in Matrix Multiplication (Revisited)</vt:lpstr>
      <vt:lpstr>Data Reuse in Matrix Multiplication (Revisited)</vt:lpstr>
      <vt:lpstr>Data Reuse in Matrix Multiplication (Revisited)</vt:lpstr>
      <vt:lpstr>Data Reuse in Matrix Multiplication (Revisited)</vt:lpstr>
      <vt:lpstr>In the Kernel of the Previous Slide  (e.g., 4x4 Output Tile)</vt:lpstr>
      <vt:lpstr>Cost of Loading Smaller Input Tile</vt:lpstr>
      <vt:lpstr>Joint Register and Shared Memory Tiling</vt:lpstr>
      <vt:lpstr>Joint Register and Shared Memory Tiling Optimization 1: Thread Coarsening</vt:lpstr>
      <vt:lpstr>Joint Register and Shared Memory Tiling Optimization 2: Shared Memory Tiling</vt:lpstr>
      <vt:lpstr>In One Iteration, Each Thread…</vt:lpstr>
      <vt:lpstr>In One Iteration, Each Block…</vt:lpstr>
      <vt:lpstr>A More Balanced Approach</vt:lpstr>
      <vt:lpstr>Summary: Joint Register and Shared Memory Tiling</vt:lpstr>
      <vt:lpstr>For a Toy Example</vt:lpstr>
      <vt:lpstr>For GTX280 (Volkov &amp; Demmel)</vt:lpstr>
      <vt:lpstr>A Comparative Analysis</vt:lpstr>
      <vt:lpstr>Data Layout – For C (Row Major)</vt:lpstr>
      <vt:lpstr>CUDNN Library</vt:lpstr>
      <vt:lpstr>CUDNN Library</vt:lpstr>
      <vt:lpstr>Batched Convolution in CUDNN (I)</vt:lpstr>
      <vt:lpstr>Batched Convolution in CUDNN (II)</vt:lpstr>
      <vt:lpstr>Recommended Readings (I)</vt:lpstr>
      <vt:lpstr>Recommended Readings (II)</vt:lpstr>
      <vt:lpstr>P&amp;S Heterogeneous Systems Advanced Tiling  for Matrix Multiplication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Gomez Luna  Juan</cp:lastModifiedBy>
  <cp:revision>3288</cp:revision>
  <cp:lastPrinted>2021-11-11T11:38:37Z</cp:lastPrinted>
  <dcterms:created xsi:type="dcterms:W3CDTF">2010-10-08T20:41:54Z</dcterms:created>
  <dcterms:modified xsi:type="dcterms:W3CDTF">2022-11-26T18:29:55Z</dcterms:modified>
</cp:coreProperties>
</file>