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8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6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7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8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87" r:id="rId9"/>
    <p:sldMasterId id="2147484099" r:id="rId10"/>
    <p:sldMasterId id="2147484281" r:id="rId11"/>
    <p:sldMasterId id="2147484522" r:id="rId12"/>
    <p:sldMasterId id="2147484571" r:id="rId13"/>
    <p:sldMasterId id="2147484777" r:id="rId14"/>
    <p:sldMasterId id="2147484837" r:id="rId15"/>
    <p:sldMasterId id="2147484849" r:id="rId16"/>
    <p:sldMasterId id="2147484861" r:id="rId17"/>
    <p:sldMasterId id="2147484873" r:id="rId18"/>
    <p:sldMasterId id="2147484969" r:id="rId19"/>
    <p:sldMasterId id="2147485410" r:id="rId20"/>
    <p:sldMasterId id="2147485520" r:id="rId21"/>
    <p:sldMasterId id="2147485532" r:id="rId22"/>
    <p:sldMasterId id="2147485665" r:id="rId23"/>
    <p:sldMasterId id="2147485714" r:id="rId24"/>
    <p:sldMasterId id="2147486472" r:id="rId25"/>
    <p:sldMasterId id="2147486594" r:id="rId26"/>
    <p:sldMasterId id="2147487120" r:id="rId27"/>
    <p:sldMasterId id="2147487194" r:id="rId28"/>
    <p:sldMasterId id="2147487206" r:id="rId29"/>
  </p:sldMasterIdLst>
  <p:notesMasterIdLst>
    <p:notesMasterId r:id="rId91"/>
  </p:notesMasterIdLst>
  <p:handoutMasterIdLst>
    <p:handoutMasterId r:id="rId92"/>
  </p:handoutMasterIdLst>
  <p:sldIdLst>
    <p:sldId id="722" r:id="rId30"/>
    <p:sldId id="6554" r:id="rId31"/>
    <p:sldId id="441" r:id="rId32"/>
    <p:sldId id="3172" r:id="rId33"/>
    <p:sldId id="3173" r:id="rId34"/>
    <p:sldId id="282" r:id="rId35"/>
    <p:sldId id="6581" r:id="rId36"/>
    <p:sldId id="3183" r:id="rId37"/>
    <p:sldId id="418" r:id="rId38"/>
    <p:sldId id="6604" r:id="rId39"/>
    <p:sldId id="6622" r:id="rId40"/>
    <p:sldId id="6123" r:id="rId41"/>
    <p:sldId id="6630" r:id="rId42"/>
    <p:sldId id="6637" r:id="rId43"/>
    <p:sldId id="492" r:id="rId44"/>
    <p:sldId id="6673" r:id="rId45"/>
    <p:sldId id="6672" r:id="rId46"/>
    <p:sldId id="6687" r:id="rId47"/>
    <p:sldId id="6688" r:id="rId48"/>
    <p:sldId id="6689" r:id="rId49"/>
    <p:sldId id="6602" r:id="rId50"/>
    <p:sldId id="260" r:id="rId51"/>
    <p:sldId id="6707" r:id="rId52"/>
    <p:sldId id="6708" r:id="rId53"/>
    <p:sldId id="6709" r:id="rId54"/>
    <p:sldId id="6710" r:id="rId55"/>
    <p:sldId id="6711" r:id="rId56"/>
    <p:sldId id="6712" r:id="rId57"/>
    <p:sldId id="6713" r:id="rId58"/>
    <p:sldId id="6714" r:id="rId59"/>
    <p:sldId id="6715" r:id="rId60"/>
    <p:sldId id="6717" r:id="rId61"/>
    <p:sldId id="6721" r:id="rId62"/>
    <p:sldId id="6718" r:id="rId63"/>
    <p:sldId id="6719" r:id="rId64"/>
    <p:sldId id="6720" r:id="rId65"/>
    <p:sldId id="6722" r:id="rId66"/>
    <p:sldId id="6723" r:id="rId67"/>
    <p:sldId id="6724" r:id="rId68"/>
    <p:sldId id="6725" r:id="rId69"/>
    <p:sldId id="6726" r:id="rId70"/>
    <p:sldId id="6729" r:id="rId71"/>
    <p:sldId id="6727" r:id="rId72"/>
    <p:sldId id="6730" r:id="rId73"/>
    <p:sldId id="6728" r:id="rId74"/>
    <p:sldId id="6731" r:id="rId75"/>
    <p:sldId id="6732" r:id="rId76"/>
    <p:sldId id="6733" r:id="rId77"/>
    <p:sldId id="6734" r:id="rId78"/>
    <p:sldId id="6735" r:id="rId79"/>
    <p:sldId id="6736" r:id="rId80"/>
    <p:sldId id="6737" r:id="rId81"/>
    <p:sldId id="6738" r:id="rId82"/>
    <p:sldId id="6739" r:id="rId83"/>
    <p:sldId id="6740" r:id="rId84"/>
    <p:sldId id="6741" r:id="rId85"/>
    <p:sldId id="6742" r:id="rId86"/>
    <p:sldId id="6706" r:id="rId87"/>
    <p:sldId id="6691" r:id="rId88"/>
    <p:sldId id="6744" r:id="rId89"/>
    <p:sldId id="6743" r:id="rId9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CC9900"/>
    <a:srgbClr val="D8D8D8"/>
    <a:srgbClr val="00B050"/>
    <a:srgbClr val="00B0F0"/>
    <a:srgbClr val="0070C0"/>
    <a:srgbClr val="000000"/>
    <a:srgbClr val="7A81FF"/>
    <a:srgbClr val="FF9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7" autoAdjust="0"/>
    <p:restoredTop sz="89325" autoAdjust="0"/>
  </p:normalViewPr>
  <p:slideViewPr>
    <p:cSldViewPr>
      <p:cViewPr varScale="1">
        <p:scale>
          <a:sx n="112" d="100"/>
          <a:sy n="112" d="100"/>
        </p:scale>
        <p:origin x="1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1.xml"/><Relationship Id="rId95" Type="http://schemas.openxmlformats.org/officeDocument/2006/relationships/theme" Target="theme/theme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6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66" Type="http://schemas.openxmlformats.org/officeDocument/2006/relationships/slide" Target="slides/slide37.xml"/><Relationship Id="rId87" Type="http://schemas.openxmlformats.org/officeDocument/2006/relationships/slide" Target="slides/slide58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56" Type="http://schemas.openxmlformats.org/officeDocument/2006/relationships/slide" Target="slides/slide27.xml"/><Relationship Id="rId77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E82DFE-E98A-254F-BFEC-3824591F846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85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0751ED66-052F-F345-A866-5D9267BEF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7DDF5-C42C-4C43-AFC1-C054C587D8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9B272A-7862-5246-B92D-650FA9ED5C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EAD5BDE-EBA0-8B46-A345-E988A62A2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75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D91C876-DFD5-4BEF-884A-860E3E838EBB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22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D91C876-DFD5-4BEF-884A-860E3E838EBB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181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D91C876-DFD5-4BEF-884A-860E3E838EBB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705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D91C876-DFD5-4BEF-884A-860E3E838EBB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26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D91C876-DFD5-4BEF-884A-860E3E838EBB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84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30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0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31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118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D91C876-DFD5-4BEF-884A-860E3E838EBB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315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37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0751ED66-052F-F345-A866-5D9267BEF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7DDF5-C42C-4C43-AFC1-C054C587D8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9B272A-7862-5246-B92D-650FA9ED5C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EAD5BDE-EBA0-8B46-A345-E988A62A2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158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38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681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39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60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40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12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41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445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42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011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43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291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44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327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45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310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46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800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47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53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F704-0392-374E-9548-FE28CBDE16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9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48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044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49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728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50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69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51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524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52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456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53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286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54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189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55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1511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56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475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57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2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60644-4EFD-4AF6-93FF-77C38B0123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3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3D91C876-DFD5-4BEF-884A-860E3E838EBB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58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592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2F704-0392-374E-9548-FE28CBDE1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1538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F704-0392-374E-9548-FE28CBDE16B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61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E82DFE-E98A-254F-BFEC-3824591F846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39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60644-4EFD-4AF6-93FF-77C38B0123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E625C-04B1-491E-B00F-224B143061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5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60644-4EFD-4AF6-93FF-77C38B0123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863784D9-CFC2-4884-92E7-7686B1ED547A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19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54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4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/>
            </a:pPr>
            <a:fld id="{1894A267-1A5E-4A6C-AB96-674C4883477E}" type="slidenum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44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897967" algn="l"/>
                  <a:tab pos="1795933" algn="l"/>
                  <a:tab pos="2693900" algn="l"/>
                  <a:tab pos="3591866" algn="l"/>
                  <a:tab pos="4489833" algn="l"/>
                  <a:tab pos="5387799" algn="l"/>
                  <a:tab pos="6285766" algn="l"/>
                  <a:tab pos="7183732" algn="l"/>
                  <a:tab pos="8081699" algn="l"/>
                  <a:tab pos="8979665" algn="l"/>
                  <a:tab pos="9877632" algn="l"/>
                </a:tabLst>
                <a:defRPr/>
              </a:pPr>
              <a:t>20</a:t>
            </a:fld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78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6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alpha val="75000"/>
                  </a:prstClr>
                </a:solidFill>
                <a:latin typeface="Calibri"/>
              </a:rPr>
              <a:t>Juan Gómez Luna Peking University. Beijing, September 7, 2015 </a:t>
            </a:r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r>
              <a:rPr lang="es-ES" altLang="ko-KR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t>Juan Gómez Luna Peking University. Beijing, September 7, 2015 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5">
            <a:extLst>
              <a:ext uri="{FF2B5EF4-FFF2-40B4-BE49-F238E27FC236}">
                <a16:creationId xmlns:a16="http://schemas.microsoft.com/office/drawing/2014/main" id="{38DFFC52-436B-2049-BC66-9FF2A94A4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7848600" cy="2286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Dr. Juan Gómez Luna</a:t>
            </a:r>
          </a:p>
          <a:p>
            <a:pPr marL="0" indent="0" algn="ctr" eaLnBrk="1" hangingPunct="1">
              <a:buNone/>
            </a:pP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Prof. </a:t>
            </a:r>
            <a:r>
              <a:rPr lang="en-US" altLang="en-US" sz="2800" dirty="0" err="1">
                <a:solidFill>
                  <a:srgbClr val="003399"/>
                </a:solidFill>
                <a:ea typeface="ＭＳ Ｐゴシック" panose="020B0600070205080204" pitchFamily="34" charset="-128"/>
              </a:rPr>
              <a:t>Onur</a:t>
            </a: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ea typeface="ＭＳ Ｐゴシック" panose="020B0600070205080204" pitchFamily="34" charset="-128"/>
              </a:rPr>
              <a:t>Mutlu</a:t>
            </a:r>
            <a:endParaRPr lang="en-US" altLang="en-US" sz="28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ETH Zürich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Fall 2022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2 January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458200" cy="2209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P&amp;S Heterogeneous Systems</a:t>
            </a:r>
            <a:br>
              <a:rPr lang="en-US" sz="1600" b="1" dirty="0">
                <a:solidFill>
                  <a:srgbClr val="C00000"/>
                </a:solidFill>
              </a:rPr>
            </a:br>
            <a:br>
              <a:rPr lang="en-US" sz="1600" b="1" dirty="0">
                <a:solidFill>
                  <a:srgbClr val="C00000"/>
                </a:solidFill>
              </a:rPr>
            </a:br>
            <a:r>
              <a:rPr lang="en-US" sz="4600" dirty="0"/>
              <a:t>Parallel Patterns: Merge Sort</a:t>
            </a:r>
            <a:endParaRPr lang="en-US" sz="4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Convolution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used for audio processing</a:t>
            </a:r>
          </a:p>
          <a:p>
            <a:r>
              <a:rPr lang="en-US" dirty="0"/>
              <a:t>Mask size is usually </a:t>
            </a:r>
            <a:r>
              <a:rPr lang="en-US" dirty="0">
                <a:solidFill>
                  <a:srgbClr val="0070C0"/>
                </a:solidFill>
              </a:rPr>
              <a:t>an odd number of elements </a:t>
            </a:r>
            <a:r>
              <a:rPr lang="en-US" dirty="0"/>
              <a:t>for symmetry (5 in this example)</a:t>
            </a:r>
          </a:p>
          <a:p>
            <a:r>
              <a:rPr lang="en-US" dirty="0"/>
              <a:t>Calculation of P[2]: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66B84C-C0B6-5849-B5BA-A41513E4F591}"/>
              </a:ext>
            </a:extLst>
          </p:cNvPr>
          <p:cNvGrpSpPr/>
          <p:nvPr/>
        </p:nvGrpSpPr>
        <p:grpSpPr>
          <a:xfrm>
            <a:off x="3391597" y="5492080"/>
            <a:ext cx="2286000" cy="457200"/>
            <a:chOff x="3391597" y="5492080"/>
            <a:chExt cx="2286000" cy="45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125DFC-D87B-F449-B6A4-C1CFD1CCF233}"/>
                </a:ext>
              </a:extLst>
            </p:cNvPr>
            <p:cNvSpPr/>
            <p:nvPr/>
          </p:nvSpPr>
          <p:spPr bwMode="auto">
            <a:xfrm>
              <a:off x="33915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7A75C7-98C6-6F43-A91C-3E187D285F78}"/>
                </a:ext>
              </a:extLst>
            </p:cNvPr>
            <p:cNvSpPr/>
            <p:nvPr/>
          </p:nvSpPr>
          <p:spPr bwMode="auto">
            <a:xfrm>
              <a:off x="38487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3B3B81-5D5B-0B45-833E-3CDA1BF5CC2A}"/>
                </a:ext>
              </a:extLst>
            </p:cNvPr>
            <p:cNvSpPr/>
            <p:nvPr/>
          </p:nvSpPr>
          <p:spPr bwMode="auto">
            <a:xfrm>
              <a:off x="4305997" y="5492080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955B58-D621-3046-9CD5-ACB86651801A}"/>
                </a:ext>
              </a:extLst>
            </p:cNvPr>
            <p:cNvSpPr/>
            <p:nvPr/>
          </p:nvSpPr>
          <p:spPr bwMode="auto">
            <a:xfrm>
              <a:off x="47631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260E6F-63BB-B24C-9492-5BF807E65055}"/>
                </a:ext>
              </a:extLst>
            </p:cNvPr>
            <p:cNvSpPr/>
            <p:nvPr/>
          </p:nvSpPr>
          <p:spPr bwMode="auto">
            <a:xfrm>
              <a:off x="5220397" y="549208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F37141-09E8-DD44-B5AA-E181B7515024}"/>
              </a:ext>
            </a:extLst>
          </p:cNvPr>
          <p:cNvCxnSpPr/>
          <p:nvPr/>
        </p:nvCxnSpPr>
        <p:spPr bwMode="auto">
          <a:xfrm>
            <a:off x="2261297" y="5785767"/>
            <a:ext cx="838200" cy="127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22E455-FCF4-9249-B910-8AE61696671E}"/>
              </a:ext>
            </a:extLst>
          </p:cNvPr>
          <p:cNvCxnSpPr/>
          <p:nvPr/>
        </p:nvCxnSpPr>
        <p:spPr bwMode="auto">
          <a:xfrm flipV="1">
            <a:off x="5905622" y="3992786"/>
            <a:ext cx="874713" cy="166846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5A9CD1E-D863-7E41-B74C-6F31E5B2D906}"/>
              </a:ext>
            </a:extLst>
          </p:cNvPr>
          <p:cNvCxnSpPr/>
          <p:nvPr/>
        </p:nvCxnSpPr>
        <p:spPr bwMode="auto">
          <a:xfrm>
            <a:off x="1907285" y="3998242"/>
            <a:ext cx="1268412" cy="149383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3550D24-2F40-9641-A2D0-40A1B6D0FA39}"/>
              </a:ext>
            </a:extLst>
          </p:cNvPr>
          <p:cNvGrpSpPr/>
          <p:nvPr/>
        </p:nvGrpSpPr>
        <p:grpSpPr>
          <a:xfrm>
            <a:off x="709867" y="2996952"/>
            <a:ext cx="3678012" cy="828253"/>
            <a:chOff x="709867" y="2996952"/>
            <a:chExt cx="3678012" cy="828253"/>
          </a:xfrm>
        </p:grpSpPr>
        <p:sp>
          <p:nvSpPr>
            <p:cNvPr id="20" name="TextBox 136">
              <a:extLst>
                <a:ext uri="{FF2B5EF4-FFF2-40B4-BE49-F238E27FC236}">
                  <a16:creationId xmlns:a16="http://schemas.microsoft.com/office/drawing/2014/main" id="{EFED48BA-DE27-2D4A-B6AC-93427BA42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880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N[0]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6BA930-8922-6341-92EC-61E42DB42DE4}"/>
                </a:ext>
              </a:extLst>
            </p:cNvPr>
            <p:cNvSpPr/>
            <p:nvPr/>
          </p:nvSpPr>
          <p:spPr bwMode="auto">
            <a:xfrm>
              <a:off x="1118297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D73F50-FB98-C742-BFE1-FC729C959DFE}"/>
                </a:ext>
              </a:extLst>
            </p:cNvPr>
            <p:cNvSpPr/>
            <p:nvPr/>
          </p:nvSpPr>
          <p:spPr bwMode="auto">
            <a:xfrm>
              <a:off x="1580789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0A8E206-C721-A246-A9A7-696ED281CD0F}"/>
                </a:ext>
              </a:extLst>
            </p:cNvPr>
            <p:cNvSpPr/>
            <p:nvPr/>
          </p:nvSpPr>
          <p:spPr bwMode="auto">
            <a:xfrm>
              <a:off x="2043281" y="3368005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FAA7FF-2322-8E42-8430-96087CD1FCF8}"/>
                </a:ext>
              </a:extLst>
            </p:cNvPr>
            <p:cNvSpPr/>
            <p:nvPr/>
          </p:nvSpPr>
          <p:spPr bwMode="auto">
            <a:xfrm>
              <a:off x="2505773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4071DA-A9EE-9446-8795-8D9933A6DC86}"/>
                </a:ext>
              </a:extLst>
            </p:cNvPr>
            <p:cNvSpPr/>
            <p:nvPr/>
          </p:nvSpPr>
          <p:spPr bwMode="auto">
            <a:xfrm>
              <a:off x="2968265" y="3368005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2D46F8D-F985-8844-BECD-75C8FD54AE91}"/>
                </a:ext>
              </a:extLst>
            </p:cNvPr>
            <p:cNvSpPr/>
            <p:nvPr/>
          </p:nvSpPr>
          <p:spPr bwMode="auto">
            <a:xfrm>
              <a:off x="3430757" y="3368005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E72763-7CF5-0E40-AD66-0ED059F269C3}"/>
                </a:ext>
              </a:extLst>
            </p:cNvPr>
            <p:cNvSpPr/>
            <p:nvPr/>
          </p:nvSpPr>
          <p:spPr bwMode="auto">
            <a:xfrm>
              <a:off x="3893247" y="3368005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7" name="TextBox 136">
              <a:extLst>
                <a:ext uri="{FF2B5EF4-FFF2-40B4-BE49-F238E27FC236}">
                  <a16:creationId xmlns:a16="http://schemas.microsoft.com/office/drawing/2014/main" id="{A59C0125-B84C-D34A-9461-12EE1D177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9737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N[3]</a:t>
              </a:r>
            </a:p>
          </p:txBody>
        </p:sp>
        <p:sp>
          <p:nvSpPr>
            <p:cNvPr id="38" name="TextBox 136">
              <a:extLst>
                <a:ext uri="{FF2B5EF4-FFF2-40B4-BE49-F238E27FC236}">
                  <a16:creationId xmlns:a16="http://schemas.microsoft.com/office/drawing/2014/main" id="{62E301CB-08AE-A243-873E-993A0878D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303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N[1]</a:t>
              </a:r>
            </a:p>
          </p:txBody>
        </p:sp>
        <p:sp>
          <p:nvSpPr>
            <p:cNvPr id="39" name="TextBox 136">
              <a:extLst>
                <a:ext uri="{FF2B5EF4-FFF2-40B4-BE49-F238E27FC236}">
                  <a16:creationId xmlns:a16="http://schemas.microsoft.com/office/drawing/2014/main" id="{D92CA51E-4172-C24A-AD9C-2EC56E90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726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N[2]</a:t>
              </a:r>
            </a:p>
          </p:txBody>
        </p:sp>
        <p:sp>
          <p:nvSpPr>
            <p:cNvPr id="40" name="TextBox 136">
              <a:extLst>
                <a:ext uri="{FF2B5EF4-FFF2-40B4-BE49-F238E27FC236}">
                  <a16:creationId xmlns:a16="http://schemas.microsoft.com/office/drawing/2014/main" id="{3F4FD03D-F696-9C42-9749-474473300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173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N[5]</a:t>
              </a:r>
            </a:p>
          </p:txBody>
        </p:sp>
        <p:sp>
          <p:nvSpPr>
            <p:cNvPr id="41" name="TextBox 136">
              <a:extLst>
                <a:ext uri="{FF2B5EF4-FFF2-40B4-BE49-F238E27FC236}">
                  <a16:creationId xmlns:a16="http://schemas.microsoft.com/office/drawing/2014/main" id="{56F3D2B0-C01D-9C42-B5AF-5A5958031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161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N[4]</a:t>
              </a:r>
            </a:p>
          </p:txBody>
        </p:sp>
        <p:sp>
          <p:nvSpPr>
            <p:cNvPr id="42" name="TextBox 136">
              <a:extLst>
                <a:ext uri="{FF2B5EF4-FFF2-40B4-BE49-F238E27FC236}">
                  <a16:creationId xmlns:a16="http://schemas.microsoft.com/office/drawing/2014/main" id="{8A35500B-B60B-184C-BD74-C02C6357E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597" y="306796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N[6]</a:t>
              </a:r>
            </a:p>
          </p:txBody>
        </p:sp>
        <p:sp>
          <p:nvSpPr>
            <p:cNvPr id="55" name="TextBox 137">
              <a:extLst>
                <a:ext uri="{FF2B5EF4-FFF2-40B4-BE49-F238E27FC236}">
                  <a16:creationId xmlns:a16="http://schemas.microsoft.com/office/drawing/2014/main" id="{94745754-AFD7-FB47-993A-3410F6A25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867" y="2996952"/>
              <a:ext cx="3818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6BA0B6-3168-3947-8407-3FBF8CF1C704}"/>
              </a:ext>
            </a:extLst>
          </p:cNvPr>
          <p:cNvGrpSpPr/>
          <p:nvPr/>
        </p:nvGrpSpPr>
        <p:grpSpPr>
          <a:xfrm>
            <a:off x="160952" y="5235997"/>
            <a:ext cx="2010871" cy="713283"/>
            <a:chOff x="160952" y="5235997"/>
            <a:chExt cx="2010871" cy="7132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90B717-DA3F-6C48-9C04-DBA2EEC8B1ED}"/>
                </a:ext>
              </a:extLst>
            </p:cNvPr>
            <p:cNvSpPr/>
            <p:nvPr/>
          </p:nvSpPr>
          <p:spPr bwMode="auto">
            <a:xfrm>
              <a:off x="5797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2DF5FF-5E0C-CA46-AB4F-F702207881BD}"/>
                </a:ext>
              </a:extLst>
            </p:cNvPr>
            <p:cNvSpPr/>
            <p:nvPr/>
          </p:nvSpPr>
          <p:spPr bwMode="auto">
            <a:xfrm>
              <a:off x="8845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31305C-2933-1047-B6AF-BB79C34287E9}"/>
                </a:ext>
              </a:extLst>
            </p:cNvPr>
            <p:cNvSpPr/>
            <p:nvPr/>
          </p:nvSpPr>
          <p:spPr bwMode="auto">
            <a:xfrm>
              <a:off x="1189308" y="5644480"/>
              <a:ext cx="304800" cy="3048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ED2D20-6916-BF45-9BCC-5A19E8090F57}"/>
                </a:ext>
              </a:extLst>
            </p:cNvPr>
            <p:cNvSpPr/>
            <p:nvPr/>
          </p:nvSpPr>
          <p:spPr bwMode="auto">
            <a:xfrm>
              <a:off x="14941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CE39D0-E3B5-3947-8E19-7B9D15AF72A6}"/>
                </a:ext>
              </a:extLst>
            </p:cNvPr>
            <p:cNvSpPr/>
            <p:nvPr/>
          </p:nvSpPr>
          <p:spPr bwMode="auto">
            <a:xfrm>
              <a:off x="1798908" y="564448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3" name="TextBox 136">
              <a:extLst>
                <a:ext uri="{FF2B5EF4-FFF2-40B4-BE49-F238E27FC236}">
                  <a16:creationId xmlns:a16="http://schemas.microsoft.com/office/drawing/2014/main" id="{BE492FEB-D623-774D-9B0F-59FD260E1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544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1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M[0]</a:t>
              </a:r>
            </a:p>
          </p:txBody>
        </p:sp>
        <p:sp>
          <p:nvSpPr>
            <p:cNvPr id="44" name="TextBox 136">
              <a:extLst>
                <a:ext uri="{FF2B5EF4-FFF2-40B4-BE49-F238E27FC236}">
                  <a16:creationId xmlns:a16="http://schemas.microsoft.com/office/drawing/2014/main" id="{E613BABA-5AB6-9A48-8142-F0A055843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871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1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M[3]</a:t>
              </a:r>
            </a:p>
          </p:txBody>
        </p:sp>
        <p:sp>
          <p:nvSpPr>
            <p:cNvPr id="45" name="TextBox 136">
              <a:extLst>
                <a:ext uri="{FF2B5EF4-FFF2-40B4-BE49-F238E27FC236}">
                  <a16:creationId xmlns:a16="http://schemas.microsoft.com/office/drawing/2014/main" id="{EB6A5D1C-D7F4-594C-BDC8-55044AC99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320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1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M[1]</a:t>
              </a:r>
            </a:p>
          </p:txBody>
        </p:sp>
        <p:sp>
          <p:nvSpPr>
            <p:cNvPr id="46" name="TextBox 136">
              <a:extLst>
                <a:ext uri="{FF2B5EF4-FFF2-40B4-BE49-F238E27FC236}">
                  <a16:creationId xmlns:a16="http://schemas.microsoft.com/office/drawing/2014/main" id="{316A5A9B-AD66-8C47-ADB2-57EFE85DF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095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1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M[2]</a:t>
              </a:r>
            </a:p>
          </p:txBody>
        </p:sp>
        <p:sp>
          <p:nvSpPr>
            <p:cNvPr id="47" name="TextBox 136">
              <a:extLst>
                <a:ext uri="{FF2B5EF4-FFF2-40B4-BE49-F238E27FC236}">
                  <a16:creationId xmlns:a16="http://schemas.microsoft.com/office/drawing/2014/main" id="{7E400EE5-ACDA-A54C-9499-C829C6EF3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647" y="5380956"/>
              <a:ext cx="4571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1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M[4]</a:t>
              </a:r>
            </a:p>
          </p:txBody>
        </p:sp>
        <p:sp>
          <p:nvSpPr>
            <p:cNvPr id="56" name="TextBox 137">
              <a:extLst>
                <a:ext uri="{FF2B5EF4-FFF2-40B4-BE49-F238E27FC236}">
                  <a16:creationId xmlns:a16="http://schemas.microsoft.com/office/drawing/2014/main" id="{38EBC76D-426B-D04E-9C59-AF53460B8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52" y="5235997"/>
              <a:ext cx="3978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895186-32CB-7140-B809-BD49457E33BC}"/>
              </a:ext>
            </a:extLst>
          </p:cNvPr>
          <p:cNvGrpSpPr/>
          <p:nvPr/>
        </p:nvGrpSpPr>
        <p:grpSpPr>
          <a:xfrm>
            <a:off x="5268167" y="2996952"/>
            <a:ext cx="3624313" cy="864765"/>
            <a:chOff x="5268167" y="2996952"/>
            <a:chExt cx="3624313" cy="864765"/>
          </a:xfrm>
        </p:grpSpPr>
        <p:sp>
          <p:nvSpPr>
            <p:cNvPr id="21" name="TextBox 137">
              <a:extLst>
                <a:ext uri="{FF2B5EF4-FFF2-40B4-BE49-F238E27FC236}">
                  <a16:creationId xmlns:a16="http://schemas.microsoft.com/office/drawing/2014/main" id="{B2EF5628-46D4-8043-9AD4-DB57043B3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167" y="2996952"/>
              <a:ext cx="3529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18B871-37CA-A44B-A3CD-381D88A42C6C}"/>
                </a:ext>
              </a:extLst>
            </p:cNvPr>
            <p:cNvSpPr/>
            <p:nvPr/>
          </p:nvSpPr>
          <p:spPr bwMode="auto">
            <a:xfrm>
              <a:off x="56680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28CF28-2C1F-4944-AB46-BBF7123EC3CC}"/>
                </a:ext>
              </a:extLst>
            </p:cNvPr>
            <p:cNvSpPr/>
            <p:nvPr/>
          </p:nvSpPr>
          <p:spPr bwMode="auto">
            <a:xfrm>
              <a:off x="61252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3F7271-971F-B546-91A9-91B4A6EDE4F1}"/>
                </a:ext>
              </a:extLst>
            </p:cNvPr>
            <p:cNvSpPr/>
            <p:nvPr/>
          </p:nvSpPr>
          <p:spPr bwMode="auto">
            <a:xfrm>
              <a:off x="70396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250733-01CF-8A4E-B0E8-3C7899472D9F}"/>
                </a:ext>
              </a:extLst>
            </p:cNvPr>
            <p:cNvSpPr/>
            <p:nvPr/>
          </p:nvSpPr>
          <p:spPr bwMode="auto">
            <a:xfrm>
              <a:off x="74968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1B6821-95C8-AB44-A1D3-39AFA17854F3}"/>
                </a:ext>
              </a:extLst>
            </p:cNvPr>
            <p:cNvSpPr/>
            <p:nvPr/>
          </p:nvSpPr>
          <p:spPr bwMode="auto">
            <a:xfrm>
              <a:off x="79540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BFF528-3A4F-4045-A749-B97C7BDC1DF4}"/>
                </a:ext>
              </a:extLst>
            </p:cNvPr>
            <p:cNvSpPr/>
            <p:nvPr/>
          </p:nvSpPr>
          <p:spPr bwMode="auto">
            <a:xfrm>
              <a:off x="8411272" y="3404517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8" name="TextBox 136">
              <a:extLst>
                <a:ext uri="{FF2B5EF4-FFF2-40B4-BE49-F238E27FC236}">
                  <a16:creationId xmlns:a16="http://schemas.microsoft.com/office/drawing/2014/main" id="{7C6D47D3-272F-1F49-A654-F13BC83C6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2637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P[0]</a:t>
              </a:r>
            </a:p>
          </p:txBody>
        </p:sp>
        <p:sp>
          <p:nvSpPr>
            <p:cNvPr id="49" name="TextBox 136">
              <a:extLst>
                <a:ext uri="{FF2B5EF4-FFF2-40B4-BE49-F238E27FC236}">
                  <a16:creationId xmlns:a16="http://schemas.microsoft.com/office/drawing/2014/main" id="{97263AF7-7D7D-8A45-A412-E4EFF40B8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711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P[3]</a:t>
              </a:r>
            </a:p>
          </p:txBody>
        </p:sp>
        <p:sp>
          <p:nvSpPr>
            <p:cNvPr id="50" name="TextBox 136">
              <a:extLst>
                <a:ext uri="{FF2B5EF4-FFF2-40B4-BE49-F238E27FC236}">
                  <a16:creationId xmlns:a16="http://schemas.microsoft.com/office/drawing/2014/main" id="{52790C9D-4C48-3745-AA5D-0F9853283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995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P[1]</a:t>
              </a:r>
            </a:p>
          </p:txBody>
        </p:sp>
        <p:sp>
          <p:nvSpPr>
            <p:cNvPr id="51" name="TextBox 136">
              <a:extLst>
                <a:ext uri="{FF2B5EF4-FFF2-40B4-BE49-F238E27FC236}">
                  <a16:creationId xmlns:a16="http://schemas.microsoft.com/office/drawing/2014/main" id="{25344B8C-0897-DF43-B291-7189DE3F4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9353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P[2]</a:t>
              </a:r>
            </a:p>
          </p:txBody>
        </p:sp>
        <p:sp>
          <p:nvSpPr>
            <p:cNvPr id="52" name="TextBox 136">
              <a:extLst>
                <a:ext uri="{FF2B5EF4-FFF2-40B4-BE49-F238E27FC236}">
                  <a16:creationId xmlns:a16="http://schemas.microsoft.com/office/drawing/2014/main" id="{3D90D43D-3279-9A4C-B7EE-21C31EAD6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9426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P[5]</a:t>
              </a:r>
            </a:p>
          </p:txBody>
        </p:sp>
        <p:sp>
          <p:nvSpPr>
            <p:cNvPr id="53" name="TextBox 136">
              <a:extLst>
                <a:ext uri="{FF2B5EF4-FFF2-40B4-BE49-F238E27FC236}">
                  <a16:creationId xmlns:a16="http://schemas.microsoft.com/office/drawing/2014/main" id="{F585A668-1739-EC4D-846E-1620CB8B9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6069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P[4]</a:t>
              </a:r>
            </a:p>
          </p:txBody>
        </p:sp>
        <p:sp>
          <p:nvSpPr>
            <p:cNvPr id="54" name="TextBox 136">
              <a:extLst>
                <a:ext uri="{FF2B5EF4-FFF2-40B4-BE49-F238E27FC236}">
                  <a16:creationId xmlns:a16="http://schemas.microsoft.com/office/drawing/2014/main" id="{88A72245-8A3F-7842-B20A-80766B0D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2786" y="3072730"/>
              <a:ext cx="5196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P[6]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3447A1-E17C-DA43-BFCF-C623EDEB9AB2}"/>
                </a:ext>
              </a:extLst>
            </p:cNvPr>
            <p:cNvSpPr/>
            <p:nvPr/>
          </p:nvSpPr>
          <p:spPr bwMode="auto">
            <a:xfrm>
              <a:off x="6588224" y="3403848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F810A02-5BA2-6741-821B-5DEBC11DDE6C}"/>
              </a:ext>
            </a:extLst>
          </p:cNvPr>
          <p:cNvSpPr/>
          <p:nvPr/>
        </p:nvSpPr>
        <p:spPr bwMode="auto">
          <a:xfrm>
            <a:off x="6586937" y="3403972"/>
            <a:ext cx="4572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1D62B3-553B-5640-ACC8-454297B8403F}"/>
              </a:ext>
            </a:extLst>
          </p:cNvPr>
          <p:cNvSpPr txBox="1"/>
          <p:nvPr/>
        </p:nvSpPr>
        <p:spPr>
          <a:xfrm>
            <a:off x="3851920" y="5949280"/>
            <a:ext cx="141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Partial products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AF5397-5CD9-6D43-9FA8-BC7C904EE4F0}"/>
              </a:ext>
            </a:extLst>
          </p:cNvPr>
          <p:cNvSpPr txBox="1"/>
          <p:nvPr/>
        </p:nvSpPr>
        <p:spPr>
          <a:xfrm>
            <a:off x="6353872" y="4769768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Sum</a:t>
            </a:r>
          </a:p>
        </p:txBody>
      </p:sp>
      <p:sp>
        <p:nvSpPr>
          <p:cNvPr id="65" name="CuadroTexto 26">
            <a:extLst>
              <a:ext uri="{FF2B5EF4-FFF2-40B4-BE49-F238E27FC236}">
                <a16:creationId xmlns:a16="http://schemas.microsoft.com/office/drawing/2014/main" id="{4F7451A3-E80C-3B46-B4F2-123E7A8BF6CA}"/>
              </a:ext>
            </a:extLst>
          </p:cNvPr>
          <p:cNvSpPr txBox="1"/>
          <p:nvPr/>
        </p:nvSpPr>
        <p:spPr>
          <a:xfrm>
            <a:off x="228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Slide credit: </a:t>
            </a:r>
            <a:r>
              <a:rPr lang="en-US" sz="800" dirty="0" err="1"/>
              <a:t>Hwu</a:t>
            </a:r>
            <a:r>
              <a:rPr lang="en-US" sz="800" dirty="0"/>
              <a:t> &amp; Kirk</a:t>
            </a:r>
          </a:p>
        </p:txBody>
      </p:sp>
    </p:spTree>
    <p:extLst>
      <p:ext uri="{BB962C8B-B14F-4D97-AF65-F5344CB8AC3E}">
        <p14:creationId xmlns:p14="http://schemas.microsoft.com/office/powerpoint/2010/main" val="126098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7FA7-98D5-41FF-94B6-7CB4DFB6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Convolution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390DB-E8A9-453A-855A-6B2B006D0F8B}"/>
              </a:ext>
            </a:extLst>
          </p:cNvPr>
          <p:cNvSpPr txBox="1"/>
          <p:nvPr/>
        </p:nvSpPr>
        <p:spPr>
          <a:xfrm>
            <a:off x="845095" y="1241467"/>
            <a:ext cx="124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53B62-D2EC-44ED-86FB-AA3E460FE52A}"/>
              </a:ext>
            </a:extLst>
          </p:cNvPr>
          <p:cNvSpPr txBox="1"/>
          <p:nvPr/>
        </p:nvSpPr>
        <p:spPr>
          <a:xfrm>
            <a:off x="3957457" y="1571443"/>
            <a:ext cx="124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CNN filter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46528-4985-4016-99E3-54C0971FB57D}"/>
              </a:ext>
            </a:extLst>
          </p:cNvPr>
          <p:cNvSpPr txBox="1"/>
          <p:nvPr/>
        </p:nvSpPr>
        <p:spPr>
          <a:xfrm>
            <a:off x="7164288" y="1198493"/>
            <a:ext cx="124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 Layer</a:t>
            </a:r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E1F95E29-A344-5444-AD39-78464202A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0" name="CuadroTexto 26">
            <a:extLst>
              <a:ext uri="{FF2B5EF4-FFF2-40B4-BE49-F238E27FC236}">
                <a16:creationId xmlns:a16="http://schemas.microsoft.com/office/drawing/2014/main" id="{F66B2C7D-3E44-E941-90E0-9E7CBE2EB0AC}"/>
              </a:ext>
            </a:extLst>
          </p:cNvPr>
          <p:cNvSpPr txBox="1"/>
          <p:nvPr/>
        </p:nvSpPr>
        <p:spPr>
          <a:xfrm>
            <a:off x="228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Slide credit: </a:t>
            </a:r>
            <a:r>
              <a:rPr lang="en-US" sz="800" dirty="0" err="1"/>
              <a:t>Hwu</a:t>
            </a:r>
            <a:r>
              <a:rPr lang="en-US" sz="800" dirty="0"/>
              <a:t> &amp; Kirk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9FAA276-F070-FA43-B358-26D8FA4C78D0}"/>
              </a:ext>
            </a:extLst>
          </p:cNvPr>
          <p:cNvSpPr/>
          <p:nvPr/>
        </p:nvSpPr>
        <p:spPr bwMode="auto">
          <a:xfrm>
            <a:off x="3548366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A4645AB-2F71-8044-8E92-FBC204D61833}"/>
              </a:ext>
            </a:extLst>
          </p:cNvPr>
          <p:cNvSpPr/>
          <p:nvPr/>
        </p:nvSpPr>
        <p:spPr bwMode="auto">
          <a:xfrm>
            <a:off x="3746471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1F1C9F7-3BFD-054A-A818-AD54E0FE825F}"/>
              </a:ext>
            </a:extLst>
          </p:cNvPr>
          <p:cNvSpPr/>
          <p:nvPr/>
        </p:nvSpPr>
        <p:spPr bwMode="auto">
          <a:xfrm>
            <a:off x="3940534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060885E-3A69-BC46-B191-15DF1781D1FF}"/>
              </a:ext>
            </a:extLst>
          </p:cNvPr>
          <p:cNvSpPr/>
          <p:nvPr/>
        </p:nvSpPr>
        <p:spPr bwMode="auto">
          <a:xfrm>
            <a:off x="4130554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50ECA38-F02D-5343-B140-40C6B6B59AE8}"/>
              </a:ext>
            </a:extLst>
          </p:cNvPr>
          <p:cNvSpPr/>
          <p:nvPr/>
        </p:nvSpPr>
        <p:spPr bwMode="auto">
          <a:xfrm>
            <a:off x="4324616" y="2354832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F7D9DBA-B5F5-044F-9156-40EC8BF0AC20}"/>
              </a:ext>
            </a:extLst>
          </p:cNvPr>
          <p:cNvSpPr/>
          <p:nvPr/>
        </p:nvSpPr>
        <p:spPr bwMode="auto">
          <a:xfrm>
            <a:off x="3548366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D07F71D-333E-2245-8188-94625ACBE867}"/>
              </a:ext>
            </a:extLst>
          </p:cNvPr>
          <p:cNvSpPr/>
          <p:nvPr/>
        </p:nvSpPr>
        <p:spPr bwMode="auto">
          <a:xfrm>
            <a:off x="3746471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1E74DFB-5EB6-5744-8350-4F1822A87B7F}"/>
              </a:ext>
            </a:extLst>
          </p:cNvPr>
          <p:cNvSpPr/>
          <p:nvPr/>
        </p:nvSpPr>
        <p:spPr bwMode="auto">
          <a:xfrm>
            <a:off x="3939523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440AE55-AC32-7042-9FC8-873E4E2B32C4}"/>
              </a:ext>
            </a:extLst>
          </p:cNvPr>
          <p:cNvSpPr/>
          <p:nvPr/>
        </p:nvSpPr>
        <p:spPr bwMode="auto">
          <a:xfrm>
            <a:off x="4130554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79B41AD-8AA7-CF4E-8094-B690DB27F69E}"/>
              </a:ext>
            </a:extLst>
          </p:cNvPr>
          <p:cNvSpPr/>
          <p:nvPr/>
        </p:nvSpPr>
        <p:spPr bwMode="auto">
          <a:xfrm>
            <a:off x="4324616" y="2541211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D62B0E5-6670-0042-8DD6-ADDF11863BF1}"/>
              </a:ext>
            </a:extLst>
          </p:cNvPr>
          <p:cNvSpPr/>
          <p:nvPr/>
        </p:nvSpPr>
        <p:spPr bwMode="auto">
          <a:xfrm>
            <a:off x="3548366" y="2727589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590FF14-3610-CC46-8956-DBF3C082E2B0}"/>
              </a:ext>
            </a:extLst>
          </p:cNvPr>
          <p:cNvSpPr/>
          <p:nvPr/>
        </p:nvSpPr>
        <p:spPr bwMode="auto">
          <a:xfrm>
            <a:off x="3746471" y="2727589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BD44691-5DFA-7042-B573-5F7748E1B174}"/>
              </a:ext>
            </a:extLst>
          </p:cNvPr>
          <p:cNvSpPr/>
          <p:nvPr/>
        </p:nvSpPr>
        <p:spPr bwMode="auto">
          <a:xfrm>
            <a:off x="3936491" y="2727589"/>
            <a:ext cx="194063" cy="186379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B76057F-9F05-084B-B4A0-816337CD5222}"/>
              </a:ext>
            </a:extLst>
          </p:cNvPr>
          <p:cNvSpPr/>
          <p:nvPr/>
        </p:nvSpPr>
        <p:spPr bwMode="auto">
          <a:xfrm>
            <a:off x="4134596" y="2727589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CE4B4D3-D302-A04A-89C1-614CFAB078DF}"/>
              </a:ext>
            </a:extLst>
          </p:cNvPr>
          <p:cNvSpPr/>
          <p:nvPr/>
        </p:nvSpPr>
        <p:spPr bwMode="auto">
          <a:xfrm>
            <a:off x="4324616" y="2727589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A1A2EE7-86D7-EC49-9E70-2AEF65635D31}"/>
              </a:ext>
            </a:extLst>
          </p:cNvPr>
          <p:cNvSpPr/>
          <p:nvPr/>
        </p:nvSpPr>
        <p:spPr bwMode="auto">
          <a:xfrm>
            <a:off x="3548366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1459019-0F0E-F942-9E34-4D9E35FF9C0B}"/>
              </a:ext>
            </a:extLst>
          </p:cNvPr>
          <p:cNvSpPr/>
          <p:nvPr/>
        </p:nvSpPr>
        <p:spPr bwMode="auto">
          <a:xfrm>
            <a:off x="3746471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45EC189-651E-784B-84AE-E85515906A68}"/>
              </a:ext>
            </a:extLst>
          </p:cNvPr>
          <p:cNvSpPr/>
          <p:nvPr/>
        </p:nvSpPr>
        <p:spPr bwMode="auto">
          <a:xfrm>
            <a:off x="3936491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469885C-5680-D447-AA05-7D72C527A7A7}"/>
              </a:ext>
            </a:extLst>
          </p:cNvPr>
          <p:cNvSpPr/>
          <p:nvPr/>
        </p:nvSpPr>
        <p:spPr bwMode="auto">
          <a:xfrm>
            <a:off x="4134596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C8785F5-B3EC-6B44-B672-7984B5F9836E}"/>
              </a:ext>
            </a:extLst>
          </p:cNvPr>
          <p:cNvSpPr/>
          <p:nvPr/>
        </p:nvSpPr>
        <p:spPr bwMode="auto">
          <a:xfrm>
            <a:off x="4324616" y="2913968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18400DB-C030-5C41-B341-733DFD6C4E1D}"/>
              </a:ext>
            </a:extLst>
          </p:cNvPr>
          <p:cNvSpPr/>
          <p:nvPr/>
        </p:nvSpPr>
        <p:spPr bwMode="auto">
          <a:xfrm>
            <a:off x="3548366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27683BA-F1E1-B241-9865-CAC4E7F64242}"/>
              </a:ext>
            </a:extLst>
          </p:cNvPr>
          <p:cNvSpPr/>
          <p:nvPr/>
        </p:nvSpPr>
        <p:spPr bwMode="auto">
          <a:xfrm>
            <a:off x="3746471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071F193-FCA8-8B4F-A67F-68D568E3DCE7}"/>
              </a:ext>
            </a:extLst>
          </p:cNvPr>
          <p:cNvSpPr/>
          <p:nvPr/>
        </p:nvSpPr>
        <p:spPr bwMode="auto">
          <a:xfrm>
            <a:off x="3936491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A1F70F6-ECAB-3D4C-9D34-4E4E1F183E93}"/>
              </a:ext>
            </a:extLst>
          </p:cNvPr>
          <p:cNvSpPr/>
          <p:nvPr/>
        </p:nvSpPr>
        <p:spPr bwMode="auto">
          <a:xfrm>
            <a:off x="4134596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B3935C3-43BF-2A44-A857-1E0856CB22F3}"/>
              </a:ext>
            </a:extLst>
          </p:cNvPr>
          <p:cNvSpPr/>
          <p:nvPr/>
        </p:nvSpPr>
        <p:spPr bwMode="auto">
          <a:xfrm>
            <a:off x="4324616" y="3100347"/>
            <a:ext cx="194063" cy="18637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4233A76-81C3-BC4D-B010-C298582C15EA}"/>
              </a:ext>
            </a:extLst>
          </p:cNvPr>
          <p:cNvSpPr/>
          <p:nvPr/>
        </p:nvSpPr>
        <p:spPr bwMode="auto">
          <a:xfrm>
            <a:off x="4644008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3B4F962-0680-364C-B52F-00ACD9FD7F27}"/>
              </a:ext>
            </a:extLst>
          </p:cNvPr>
          <p:cNvSpPr/>
          <p:nvPr/>
        </p:nvSpPr>
        <p:spPr bwMode="auto">
          <a:xfrm>
            <a:off x="4935102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124C682-AAA7-B74E-AE5A-6528D9EFE421}"/>
              </a:ext>
            </a:extLst>
          </p:cNvPr>
          <p:cNvSpPr/>
          <p:nvPr/>
        </p:nvSpPr>
        <p:spPr bwMode="auto">
          <a:xfrm>
            <a:off x="5220131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15BB703-8D2F-6040-9F74-F2E28DDA5DBD}"/>
              </a:ext>
            </a:extLst>
          </p:cNvPr>
          <p:cNvSpPr/>
          <p:nvPr/>
        </p:nvSpPr>
        <p:spPr bwMode="auto">
          <a:xfrm>
            <a:off x="5517289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1FA2622-B470-F34B-8CB0-0595A31E54B9}"/>
              </a:ext>
            </a:extLst>
          </p:cNvPr>
          <p:cNvSpPr/>
          <p:nvPr/>
        </p:nvSpPr>
        <p:spPr bwMode="auto">
          <a:xfrm>
            <a:off x="5808383" y="4554353"/>
            <a:ext cx="291094" cy="28053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1BAC775-8430-804A-ADE6-AAE84DB5287E}"/>
              </a:ext>
            </a:extLst>
          </p:cNvPr>
          <p:cNvSpPr/>
          <p:nvPr/>
        </p:nvSpPr>
        <p:spPr bwMode="auto">
          <a:xfrm>
            <a:off x="4644008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D418DEE-08EB-4C44-8C3E-6F5B9CD4D490}"/>
              </a:ext>
            </a:extLst>
          </p:cNvPr>
          <p:cNvSpPr/>
          <p:nvPr/>
        </p:nvSpPr>
        <p:spPr bwMode="auto">
          <a:xfrm>
            <a:off x="4935102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F68C922-91CF-6E4D-B982-08E80A47294B}"/>
              </a:ext>
            </a:extLst>
          </p:cNvPr>
          <p:cNvSpPr/>
          <p:nvPr/>
        </p:nvSpPr>
        <p:spPr bwMode="auto">
          <a:xfrm>
            <a:off x="5219121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98CC516-BA73-D446-ADEF-41B1DB7B3BB4}"/>
              </a:ext>
            </a:extLst>
          </p:cNvPr>
          <p:cNvSpPr/>
          <p:nvPr/>
        </p:nvSpPr>
        <p:spPr bwMode="auto">
          <a:xfrm>
            <a:off x="5517289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6348FEA-DC25-0640-8756-FD5F8931D3DF}"/>
              </a:ext>
            </a:extLst>
          </p:cNvPr>
          <p:cNvSpPr/>
          <p:nvPr/>
        </p:nvSpPr>
        <p:spPr bwMode="auto">
          <a:xfrm>
            <a:off x="5808383" y="4834891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36535C4-4273-7149-8C63-F502E07FF819}"/>
              </a:ext>
            </a:extLst>
          </p:cNvPr>
          <p:cNvSpPr/>
          <p:nvPr/>
        </p:nvSpPr>
        <p:spPr bwMode="auto">
          <a:xfrm>
            <a:off x="4644008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A38BB340-6D5D-B94F-B30D-3446735E63D6}"/>
              </a:ext>
            </a:extLst>
          </p:cNvPr>
          <p:cNvSpPr/>
          <p:nvPr/>
        </p:nvSpPr>
        <p:spPr bwMode="auto">
          <a:xfrm>
            <a:off x="4935102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74A8879-54B3-AE4F-8592-FC11464ECB8A}"/>
              </a:ext>
            </a:extLst>
          </p:cNvPr>
          <p:cNvSpPr/>
          <p:nvPr/>
        </p:nvSpPr>
        <p:spPr bwMode="auto">
          <a:xfrm>
            <a:off x="5220131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969A5B4-30B3-A74A-8A7B-19FC32A30DD3}"/>
              </a:ext>
            </a:extLst>
          </p:cNvPr>
          <p:cNvSpPr/>
          <p:nvPr/>
        </p:nvSpPr>
        <p:spPr bwMode="auto">
          <a:xfrm>
            <a:off x="5517289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896E493-24B5-9B41-90CE-6648FA6505A1}"/>
              </a:ext>
            </a:extLst>
          </p:cNvPr>
          <p:cNvSpPr/>
          <p:nvPr/>
        </p:nvSpPr>
        <p:spPr bwMode="auto">
          <a:xfrm>
            <a:off x="5808383" y="51134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0E321FD-594E-574A-A272-731449611270}"/>
              </a:ext>
            </a:extLst>
          </p:cNvPr>
          <p:cNvSpPr/>
          <p:nvPr/>
        </p:nvSpPr>
        <p:spPr bwMode="auto">
          <a:xfrm>
            <a:off x="4644008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C34335F-4CF2-684D-92D1-4ACBF13416B0}"/>
              </a:ext>
            </a:extLst>
          </p:cNvPr>
          <p:cNvSpPr/>
          <p:nvPr/>
        </p:nvSpPr>
        <p:spPr bwMode="auto">
          <a:xfrm>
            <a:off x="4935102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86B5ACD-4EB3-F645-921D-264B2EC236EA}"/>
              </a:ext>
            </a:extLst>
          </p:cNvPr>
          <p:cNvSpPr/>
          <p:nvPr/>
        </p:nvSpPr>
        <p:spPr bwMode="auto">
          <a:xfrm>
            <a:off x="5220131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DA3BA49-CFB8-7040-B8C4-D987DA053CE4}"/>
              </a:ext>
            </a:extLst>
          </p:cNvPr>
          <p:cNvSpPr/>
          <p:nvPr/>
        </p:nvSpPr>
        <p:spPr bwMode="auto">
          <a:xfrm>
            <a:off x="5517289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DB901E1-F533-B64B-A424-58030B443FC5}"/>
              </a:ext>
            </a:extLst>
          </p:cNvPr>
          <p:cNvSpPr/>
          <p:nvPr/>
        </p:nvSpPr>
        <p:spPr bwMode="auto">
          <a:xfrm>
            <a:off x="5808383" y="5393056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BD384EC-AA13-6745-A4A5-F1B96A754E3A}"/>
              </a:ext>
            </a:extLst>
          </p:cNvPr>
          <p:cNvSpPr/>
          <p:nvPr/>
        </p:nvSpPr>
        <p:spPr bwMode="auto">
          <a:xfrm>
            <a:off x="4644008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E832401F-6DA4-E04E-A709-967BAC7EC3A8}"/>
              </a:ext>
            </a:extLst>
          </p:cNvPr>
          <p:cNvSpPr/>
          <p:nvPr/>
        </p:nvSpPr>
        <p:spPr bwMode="auto">
          <a:xfrm>
            <a:off x="4935102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A3EF166-349C-134C-87B6-B7CEF03EB537}"/>
              </a:ext>
            </a:extLst>
          </p:cNvPr>
          <p:cNvSpPr/>
          <p:nvPr/>
        </p:nvSpPr>
        <p:spPr bwMode="auto">
          <a:xfrm>
            <a:off x="5220131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DD48AC1-E27E-3845-8ED7-38642303E817}"/>
              </a:ext>
            </a:extLst>
          </p:cNvPr>
          <p:cNvSpPr/>
          <p:nvPr/>
        </p:nvSpPr>
        <p:spPr bwMode="auto">
          <a:xfrm>
            <a:off x="5517289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3CA4604-B8D4-4049-820D-93E88A63072A}"/>
              </a:ext>
            </a:extLst>
          </p:cNvPr>
          <p:cNvSpPr/>
          <p:nvPr/>
        </p:nvSpPr>
        <p:spPr bwMode="auto">
          <a:xfrm>
            <a:off x="5808383" y="5669712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11CAB238-5F6F-834C-B4F4-0FE9530BDD53}"/>
              </a:ext>
            </a:extLst>
          </p:cNvPr>
          <p:cNvCxnSpPr>
            <a:cxnSpLocks/>
          </p:cNvCxnSpPr>
          <p:nvPr/>
        </p:nvCxnSpPr>
        <p:spPr bwMode="auto">
          <a:xfrm>
            <a:off x="2627784" y="3793272"/>
            <a:ext cx="1906116" cy="942993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135">
            <a:extLst>
              <a:ext uri="{FF2B5EF4-FFF2-40B4-BE49-F238E27FC236}">
                <a16:creationId xmlns:a16="http://schemas.microsoft.com/office/drawing/2014/main" id="{EB683CB5-95BA-D045-B88B-890EE7E2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060848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16" name="TextBox 136">
            <a:extLst>
              <a:ext uri="{FF2B5EF4-FFF2-40B4-BE49-F238E27FC236}">
                <a16:creationId xmlns:a16="http://schemas.microsoft.com/office/drawing/2014/main" id="{99D0F202-9C26-2A47-9114-06C511B1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8" y="170080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7" name="TextBox 137">
            <a:extLst>
              <a:ext uri="{FF2B5EF4-FFF2-40B4-BE49-F238E27FC236}">
                <a16:creationId xmlns:a16="http://schemas.microsoft.com/office/drawing/2014/main" id="{26487472-0A4D-854D-85C1-E9CFA1E60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1628800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A66B893-5D18-3D4E-8BF0-52CA31E1336D}"/>
              </a:ext>
            </a:extLst>
          </p:cNvPr>
          <p:cNvSpPr/>
          <p:nvPr/>
        </p:nvSpPr>
        <p:spPr bwMode="auto">
          <a:xfrm>
            <a:off x="454197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C82EC59-4200-824E-8434-BAD5341B796A}"/>
              </a:ext>
            </a:extLst>
          </p:cNvPr>
          <p:cNvSpPr/>
          <p:nvPr/>
        </p:nvSpPr>
        <p:spPr bwMode="auto">
          <a:xfrm>
            <a:off x="745291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75E39FC-F72F-0C46-92D1-11364522FBA5}"/>
              </a:ext>
            </a:extLst>
          </p:cNvPr>
          <p:cNvSpPr/>
          <p:nvPr/>
        </p:nvSpPr>
        <p:spPr bwMode="auto">
          <a:xfrm>
            <a:off x="1030320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C9F2FA7-6E24-614F-87D3-1FB4655F7129}"/>
              </a:ext>
            </a:extLst>
          </p:cNvPr>
          <p:cNvSpPr/>
          <p:nvPr/>
        </p:nvSpPr>
        <p:spPr bwMode="auto">
          <a:xfrm>
            <a:off x="1327478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373DF51-7A75-794B-80C5-BD41B6374173}"/>
              </a:ext>
            </a:extLst>
          </p:cNvPr>
          <p:cNvSpPr/>
          <p:nvPr/>
        </p:nvSpPr>
        <p:spPr bwMode="auto">
          <a:xfrm>
            <a:off x="1618572" y="198578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77F9466-0986-C547-AA00-6B6B3CFDF9C3}"/>
              </a:ext>
            </a:extLst>
          </p:cNvPr>
          <p:cNvSpPr/>
          <p:nvPr/>
        </p:nvSpPr>
        <p:spPr bwMode="auto">
          <a:xfrm>
            <a:off x="1906634" y="198578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C7714B8-E888-4749-BD98-7AD53BD5B42B}"/>
              </a:ext>
            </a:extLst>
          </p:cNvPr>
          <p:cNvSpPr/>
          <p:nvPr/>
        </p:nvSpPr>
        <p:spPr bwMode="auto">
          <a:xfrm>
            <a:off x="2192674" y="1985789"/>
            <a:ext cx="291094" cy="2630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7C3F575-C53A-C742-A9B8-0ED157F93767}"/>
              </a:ext>
            </a:extLst>
          </p:cNvPr>
          <p:cNvSpPr/>
          <p:nvPr/>
        </p:nvSpPr>
        <p:spPr bwMode="auto">
          <a:xfrm>
            <a:off x="454197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9B38C7E-C483-B642-B6C9-996333EDB4F6}"/>
              </a:ext>
            </a:extLst>
          </p:cNvPr>
          <p:cNvSpPr/>
          <p:nvPr/>
        </p:nvSpPr>
        <p:spPr bwMode="auto">
          <a:xfrm>
            <a:off x="745291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23EAEC-B50A-6B47-A71F-68AE302E4315}"/>
              </a:ext>
            </a:extLst>
          </p:cNvPr>
          <p:cNvSpPr/>
          <p:nvPr/>
        </p:nvSpPr>
        <p:spPr bwMode="auto">
          <a:xfrm>
            <a:off x="1030320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1E29FF8-B98A-A441-8C31-BB06C68934AB}"/>
              </a:ext>
            </a:extLst>
          </p:cNvPr>
          <p:cNvSpPr/>
          <p:nvPr/>
        </p:nvSpPr>
        <p:spPr bwMode="auto">
          <a:xfrm>
            <a:off x="1327478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554551B-10D4-2C4C-94F8-DFDA4E9C70F8}"/>
              </a:ext>
            </a:extLst>
          </p:cNvPr>
          <p:cNvSpPr/>
          <p:nvPr/>
        </p:nvSpPr>
        <p:spPr bwMode="auto">
          <a:xfrm>
            <a:off x="1618572" y="2248855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07B0899-652D-244B-8299-A5E79B0D5DEB}"/>
              </a:ext>
            </a:extLst>
          </p:cNvPr>
          <p:cNvSpPr/>
          <p:nvPr/>
        </p:nvSpPr>
        <p:spPr bwMode="auto">
          <a:xfrm>
            <a:off x="1906634" y="22488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3224ACF-EF89-B346-989D-44B1D522C786}"/>
              </a:ext>
            </a:extLst>
          </p:cNvPr>
          <p:cNvSpPr/>
          <p:nvPr/>
        </p:nvSpPr>
        <p:spPr bwMode="auto">
          <a:xfrm>
            <a:off x="2191663" y="224885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118F71B-E59F-3148-AB89-C74D55EFDE50}"/>
              </a:ext>
            </a:extLst>
          </p:cNvPr>
          <p:cNvSpPr/>
          <p:nvPr/>
        </p:nvSpPr>
        <p:spPr bwMode="auto">
          <a:xfrm>
            <a:off x="454197" y="25361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A165C99E-FB53-1949-B44E-9498AE360EE0}"/>
              </a:ext>
            </a:extLst>
          </p:cNvPr>
          <p:cNvSpPr/>
          <p:nvPr/>
        </p:nvSpPr>
        <p:spPr bwMode="auto">
          <a:xfrm>
            <a:off x="745291" y="25361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A4FDE971-4A4F-C041-8661-CA5FE6DCDF5A}"/>
              </a:ext>
            </a:extLst>
          </p:cNvPr>
          <p:cNvSpPr/>
          <p:nvPr/>
        </p:nvSpPr>
        <p:spPr bwMode="auto">
          <a:xfrm>
            <a:off x="1030320" y="2536188"/>
            <a:ext cx="291094" cy="279568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613EB1E-5CB8-4243-BA78-1089AF5D1A12}"/>
              </a:ext>
            </a:extLst>
          </p:cNvPr>
          <p:cNvSpPr/>
          <p:nvPr/>
        </p:nvSpPr>
        <p:spPr bwMode="auto">
          <a:xfrm>
            <a:off x="1327478" y="25361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5D0FC9C-E1B4-C947-AB4E-2CF78E9721C9}"/>
              </a:ext>
            </a:extLst>
          </p:cNvPr>
          <p:cNvSpPr/>
          <p:nvPr/>
        </p:nvSpPr>
        <p:spPr bwMode="auto">
          <a:xfrm>
            <a:off x="1618572" y="2536188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B82CF95-868E-534F-A900-E33903AFFC87}"/>
              </a:ext>
            </a:extLst>
          </p:cNvPr>
          <p:cNvSpPr/>
          <p:nvPr/>
        </p:nvSpPr>
        <p:spPr bwMode="auto">
          <a:xfrm>
            <a:off x="1906634" y="25361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F1753D64-2A5D-084E-BB23-8088E4CA0B5C}"/>
              </a:ext>
            </a:extLst>
          </p:cNvPr>
          <p:cNvSpPr/>
          <p:nvPr/>
        </p:nvSpPr>
        <p:spPr bwMode="auto">
          <a:xfrm>
            <a:off x="2191663" y="2536188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3F95D42-B0FA-5840-8151-A998460C532A}"/>
              </a:ext>
            </a:extLst>
          </p:cNvPr>
          <p:cNvSpPr/>
          <p:nvPr/>
        </p:nvSpPr>
        <p:spPr bwMode="auto">
          <a:xfrm>
            <a:off x="454197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1056425-A3C3-9348-803B-4D3026972527}"/>
              </a:ext>
            </a:extLst>
          </p:cNvPr>
          <p:cNvSpPr/>
          <p:nvPr/>
        </p:nvSpPr>
        <p:spPr bwMode="auto">
          <a:xfrm>
            <a:off x="745291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375CA995-8726-8A47-ACFE-94DAAF4723E2}"/>
              </a:ext>
            </a:extLst>
          </p:cNvPr>
          <p:cNvSpPr/>
          <p:nvPr/>
        </p:nvSpPr>
        <p:spPr bwMode="auto">
          <a:xfrm>
            <a:off x="1030320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09EA774-8F4E-CA4A-9D87-6C3E83040BC8}"/>
              </a:ext>
            </a:extLst>
          </p:cNvPr>
          <p:cNvSpPr/>
          <p:nvPr/>
        </p:nvSpPr>
        <p:spPr bwMode="auto">
          <a:xfrm>
            <a:off x="1327478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A1726AA-F630-ED43-9DDA-32F493440F30}"/>
              </a:ext>
            </a:extLst>
          </p:cNvPr>
          <p:cNvSpPr/>
          <p:nvPr/>
        </p:nvSpPr>
        <p:spPr bwMode="auto">
          <a:xfrm>
            <a:off x="1618572" y="2807019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5CF5411-A0B5-074A-980D-80C090581883}"/>
              </a:ext>
            </a:extLst>
          </p:cNvPr>
          <p:cNvSpPr/>
          <p:nvPr/>
        </p:nvSpPr>
        <p:spPr bwMode="auto">
          <a:xfrm>
            <a:off x="1906634" y="280701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E4FA7C24-40DF-914E-83B2-D6D268CCE10D}"/>
              </a:ext>
            </a:extLst>
          </p:cNvPr>
          <p:cNvSpPr/>
          <p:nvPr/>
        </p:nvSpPr>
        <p:spPr bwMode="auto">
          <a:xfrm>
            <a:off x="2191663" y="2807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8854C57-02D7-CA4E-A747-573CD2F3972E}"/>
              </a:ext>
            </a:extLst>
          </p:cNvPr>
          <p:cNvSpPr/>
          <p:nvPr/>
        </p:nvSpPr>
        <p:spPr bwMode="auto">
          <a:xfrm>
            <a:off x="454197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557518A-FBCC-E642-AF26-3D045445BE8F}"/>
              </a:ext>
            </a:extLst>
          </p:cNvPr>
          <p:cNvSpPr/>
          <p:nvPr/>
        </p:nvSpPr>
        <p:spPr bwMode="auto">
          <a:xfrm>
            <a:off x="745291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8DDA2F7-F89C-924B-A2FA-5007BB9A65EF}"/>
              </a:ext>
            </a:extLst>
          </p:cNvPr>
          <p:cNvSpPr/>
          <p:nvPr/>
        </p:nvSpPr>
        <p:spPr bwMode="auto">
          <a:xfrm>
            <a:off x="1030320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A2071F7-125B-0A48-B4DD-5D9E1BFB99FD}"/>
              </a:ext>
            </a:extLst>
          </p:cNvPr>
          <p:cNvSpPr/>
          <p:nvPr/>
        </p:nvSpPr>
        <p:spPr bwMode="auto">
          <a:xfrm>
            <a:off x="1327478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C7791FA-8957-1345-9961-341594283BCD}"/>
              </a:ext>
            </a:extLst>
          </p:cNvPr>
          <p:cNvSpPr/>
          <p:nvPr/>
        </p:nvSpPr>
        <p:spPr bwMode="auto">
          <a:xfrm>
            <a:off x="1618572" y="3095324"/>
            <a:ext cx="291094" cy="27956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4411573F-3F30-694F-A15A-C8805618FF50}"/>
              </a:ext>
            </a:extLst>
          </p:cNvPr>
          <p:cNvSpPr/>
          <p:nvPr/>
        </p:nvSpPr>
        <p:spPr bwMode="auto">
          <a:xfrm>
            <a:off x="1906634" y="309532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2C73521-8462-904D-88A0-65EB23A9C1E4}"/>
              </a:ext>
            </a:extLst>
          </p:cNvPr>
          <p:cNvSpPr/>
          <p:nvPr/>
        </p:nvSpPr>
        <p:spPr bwMode="auto">
          <a:xfrm>
            <a:off x="2192674" y="3095324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B339D0E-E04D-794B-8DFE-0057E4305AC4}"/>
              </a:ext>
            </a:extLst>
          </p:cNvPr>
          <p:cNvSpPr/>
          <p:nvPr/>
        </p:nvSpPr>
        <p:spPr bwMode="auto">
          <a:xfrm>
            <a:off x="454197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19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9D72E1C-9DC3-2A4A-A1A1-CC54DA94BA66}"/>
              </a:ext>
            </a:extLst>
          </p:cNvPr>
          <p:cNvSpPr/>
          <p:nvPr/>
        </p:nvSpPr>
        <p:spPr bwMode="auto">
          <a:xfrm>
            <a:off x="745291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658C8F5-FB9D-D740-BE62-A6A9858CEBFC}"/>
              </a:ext>
            </a:extLst>
          </p:cNvPr>
          <p:cNvSpPr/>
          <p:nvPr/>
        </p:nvSpPr>
        <p:spPr bwMode="auto">
          <a:xfrm>
            <a:off x="1030320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BE38BA1-F2FE-FC4F-8B28-4CFE006393CF}"/>
              </a:ext>
            </a:extLst>
          </p:cNvPr>
          <p:cNvSpPr/>
          <p:nvPr/>
        </p:nvSpPr>
        <p:spPr bwMode="auto">
          <a:xfrm>
            <a:off x="1327478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9A6348B-489D-8A46-B639-EE9D67049C30}"/>
              </a:ext>
            </a:extLst>
          </p:cNvPr>
          <p:cNvSpPr/>
          <p:nvPr/>
        </p:nvSpPr>
        <p:spPr bwMode="auto">
          <a:xfrm>
            <a:off x="1618572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61AB00B-78AA-0242-AB51-AD815779523F}"/>
              </a:ext>
            </a:extLst>
          </p:cNvPr>
          <p:cNvSpPr/>
          <p:nvPr/>
        </p:nvSpPr>
        <p:spPr bwMode="auto">
          <a:xfrm>
            <a:off x="1906634" y="3374892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A2C4AF13-6FB2-F943-A474-FA477F067BF3}"/>
              </a:ext>
            </a:extLst>
          </p:cNvPr>
          <p:cNvSpPr/>
          <p:nvPr/>
        </p:nvSpPr>
        <p:spPr bwMode="auto">
          <a:xfrm>
            <a:off x="2192674" y="3374892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CA29B34-991E-8548-A62B-A853A9554D79}"/>
              </a:ext>
            </a:extLst>
          </p:cNvPr>
          <p:cNvSpPr/>
          <p:nvPr/>
        </p:nvSpPr>
        <p:spPr bwMode="auto">
          <a:xfrm>
            <a:off x="453186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BC503AF-F37B-964E-BB36-D2FB0221301B}"/>
              </a:ext>
            </a:extLst>
          </p:cNvPr>
          <p:cNvSpPr/>
          <p:nvPr/>
        </p:nvSpPr>
        <p:spPr bwMode="auto">
          <a:xfrm>
            <a:off x="750345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F24D6095-F03A-3146-AE26-ABC8623F6E07}"/>
              </a:ext>
            </a:extLst>
          </p:cNvPr>
          <p:cNvSpPr/>
          <p:nvPr/>
        </p:nvSpPr>
        <p:spPr bwMode="auto">
          <a:xfrm>
            <a:off x="1035373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6B78D906-0BE3-0040-80E9-D84657C8C2F8}"/>
              </a:ext>
            </a:extLst>
          </p:cNvPr>
          <p:cNvSpPr/>
          <p:nvPr/>
        </p:nvSpPr>
        <p:spPr bwMode="auto">
          <a:xfrm>
            <a:off x="1323436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86EF543A-8146-1E4C-82B7-C0FE9E5581BB}"/>
              </a:ext>
            </a:extLst>
          </p:cNvPr>
          <p:cNvSpPr/>
          <p:nvPr/>
        </p:nvSpPr>
        <p:spPr bwMode="auto">
          <a:xfrm>
            <a:off x="1614529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BA302B69-DD8C-1949-9E35-0D738A874495}"/>
              </a:ext>
            </a:extLst>
          </p:cNvPr>
          <p:cNvSpPr/>
          <p:nvPr/>
        </p:nvSpPr>
        <p:spPr bwMode="auto">
          <a:xfrm>
            <a:off x="1901580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05824467-8098-3F4A-896E-D249557A807E}"/>
              </a:ext>
            </a:extLst>
          </p:cNvPr>
          <p:cNvSpPr/>
          <p:nvPr/>
        </p:nvSpPr>
        <p:spPr bwMode="auto">
          <a:xfrm>
            <a:off x="2187620" y="3653488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9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A39B154D-1767-8343-856E-7DB737E34EAA}"/>
              </a:ext>
            </a:extLst>
          </p:cNvPr>
          <p:cNvCxnSpPr>
            <a:cxnSpLocks/>
          </p:cNvCxnSpPr>
          <p:nvPr/>
        </p:nvCxnSpPr>
        <p:spPr bwMode="auto">
          <a:xfrm>
            <a:off x="4283968" y="3356992"/>
            <a:ext cx="651134" cy="108982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Rectangle 267">
            <a:extLst>
              <a:ext uri="{FF2B5EF4-FFF2-40B4-BE49-F238E27FC236}">
                <a16:creationId xmlns:a16="http://schemas.microsoft.com/office/drawing/2014/main" id="{181E8500-1FBC-AE47-930C-9B78D8F92410}"/>
              </a:ext>
            </a:extLst>
          </p:cNvPr>
          <p:cNvSpPr/>
          <p:nvPr/>
        </p:nvSpPr>
        <p:spPr bwMode="auto">
          <a:xfrm>
            <a:off x="6276879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FDA94954-EA3E-8647-A501-F329528C2FF9}"/>
              </a:ext>
            </a:extLst>
          </p:cNvPr>
          <p:cNvSpPr/>
          <p:nvPr/>
        </p:nvSpPr>
        <p:spPr bwMode="auto">
          <a:xfrm>
            <a:off x="6567973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3EA89BA-667F-0749-9705-038732D521F5}"/>
              </a:ext>
            </a:extLst>
          </p:cNvPr>
          <p:cNvSpPr/>
          <p:nvPr/>
        </p:nvSpPr>
        <p:spPr bwMode="auto">
          <a:xfrm>
            <a:off x="6853002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407F11C-DED6-4647-A7F8-C64469C62A6D}"/>
              </a:ext>
            </a:extLst>
          </p:cNvPr>
          <p:cNvSpPr/>
          <p:nvPr/>
        </p:nvSpPr>
        <p:spPr bwMode="auto">
          <a:xfrm>
            <a:off x="7150160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0FAEC486-BF39-E94E-87A7-0B694A4E23F0}"/>
              </a:ext>
            </a:extLst>
          </p:cNvPr>
          <p:cNvSpPr/>
          <p:nvPr/>
        </p:nvSpPr>
        <p:spPr bwMode="auto">
          <a:xfrm>
            <a:off x="7441254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3AF3E748-BC73-4346-BFA9-848AAC95EE65}"/>
              </a:ext>
            </a:extLst>
          </p:cNvPr>
          <p:cNvSpPr/>
          <p:nvPr/>
        </p:nvSpPr>
        <p:spPr bwMode="auto">
          <a:xfrm>
            <a:off x="7738412" y="1904484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DB3ECFB-AFB2-EF4A-929C-10792F78BB89}"/>
              </a:ext>
            </a:extLst>
          </p:cNvPr>
          <p:cNvSpPr/>
          <p:nvPr/>
        </p:nvSpPr>
        <p:spPr bwMode="auto">
          <a:xfrm>
            <a:off x="8042645" y="1904485"/>
            <a:ext cx="291094" cy="2630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38EE8E3A-1D59-CD47-9A24-8848FF59B6B5}"/>
              </a:ext>
            </a:extLst>
          </p:cNvPr>
          <p:cNvSpPr/>
          <p:nvPr/>
        </p:nvSpPr>
        <p:spPr bwMode="auto">
          <a:xfrm>
            <a:off x="6275868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A93700A9-EDD3-564C-B86B-EBB41011A566}"/>
              </a:ext>
            </a:extLst>
          </p:cNvPr>
          <p:cNvSpPr/>
          <p:nvPr/>
        </p:nvSpPr>
        <p:spPr bwMode="auto">
          <a:xfrm>
            <a:off x="6566961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0C87F99C-9091-FE41-9A96-CB0339BD545C}"/>
              </a:ext>
            </a:extLst>
          </p:cNvPr>
          <p:cNvSpPr/>
          <p:nvPr/>
        </p:nvSpPr>
        <p:spPr bwMode="auto">
          <a:xfrm>
            <a:off x="6851991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4F3B3C2-A2FF-8E48-BB2D-AEF07F771F13}"/>
              </a:ext>
            </a:extLst>
          </p:cNvPr>
          <p:cNvSpPr/>
          <p:nvPr/>
        </p:nvSpPr>
        <p:spPr bwMode="auto">
          <a:xfrm>
            <a:off x="7149149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67BE6A5-5522-2141-A9E5-B0B34873E672}"/>
              </a:ext>
            </a:extLst>
          </p:cNvPr>
          <p:cNvSpPr/>
          <p:nvPr/>
        </p:nvSpPr>
        <p:spPr bwMode="auto">
          <a:xfrm>
            <a:off x="7440243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708A66F-3674-7A42-8851-2262C7A5C2BF}"/>
              </a:ext>
            </a:extLst>
          </p:cNvPr>
          <p:cNvSpPr/>
          <p:nvPr/>
        </p:nvSpPr>
        <p:spPr bwMode="auto">
          <a:xfrm>
            <a:off x="7737401" y="2167550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E92FA0D-355D-2A40-A442-6669DF96B797}"/>
              </a:ext>
            </a:extLst>
          </p:cNvPr>
          <p:cNvSpPr/>
          <p:nvPr/>
        </p:nvSpPr>
        <p:spPr bwMode="auto">
          <a:xfrm>
            <a:off x="8042645" y="2167550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7F585260-2CA1-1441-86C8-BA69DDAAF2B8}"/>
              </a:ext>
            </a:extLst>
          </p:cNvPr>
          <p:cNvSpPr/>
          <p:nvPr/>
        </p:nvSpPr>
        <p:spPr bwMode="auto">
          <a:xfrm>
            <a:off x="6275868" y="2454883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B6414518-5C8E-DB4D-AD87-34C126410ABC}"/>
              </a:ext>
            </a:extLst>
          </p:cNvPr>
          <p:cNvSpPr/>
          <p:nvPr/>
        </p:nvSpPr>
        <p:spPr bwMode="auto">
          <a:xfrm>
            <a:off x="6566961" y="2454883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3DB6B241-6DF5-9546-813E-E7279BDA2C90}"/>
              </a:ext>
            </a:extLst>
          </p:cNvPr>
          <p:cNvSpPr/>
          <p:nvPr/>
        </p:nvSpPr>
        <p:spPr bwMode="auto">
          <a:xfrm>
            <a:off x="6851991" y="2454883"/>
            <a:ext cx="291094" cy="279568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321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A0CE4E46-A241-7247-B152-65B42410DF54}"/>
              </a:ext>
            </a:extLst>
          </p:cNvPr>
          <p:cNvSpPr/>
          <p:nvPr/>
        </p:nvSpPr>
        <p:spPr bwMode="auto">
          <a:xfrm>
            <a:off x="7149149" y="2454883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3CC529F9-ED00-584D-8F6E-519607C47549}"/>
              </a:ext>
            </a:extLst>
          </p:cNvPr>
          <p:cNvSpPr/>
          <p:nvPr/>
        </p:nvSpPr>
        <p:spPr bwMode="auto">
          <a:xfrm>
            <a:off x="7440243" y="2454883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BAEBFABC-478A-8448-8A76-8BED95A413E4}"/>
              </a:ext>
            </a:extLst>
          </p:cNvPr>
          <p:cNvSpPr/>
          <p:nvPr/>
        </p:nvSpPr>
        <p:spPr bwMode="auto">
          <a:xfrm>
            <a:off x="7737401" y="2454883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731EA11A-4B1F-F143-A897-873841462F85}"/>
              </a:ext>
            </a:extLst>
          </p:cNvPr>
          <p:cNvSpPr/>
          <p:nvPr/>
        </p:nvSpPr>
        <p:spPr bwMode="auto">
          <a:xfrm>
            <a:off x="8042645" y="2454883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CCC1DEEA-927B-EA43-99BB-3160F2A918B1}"/>
              </a:ext>
            </a:extLst>
          </p:cNvPr>
          <p:cNvSpPr/>
          <p:nvPr/>
        </p:nvSpPr>
        <p:spPr bwMode="auto">
          <a:xfrm>
            <a:off x="6275868" y="272668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36B1E6EC-D754-084E-A357-B555EC998E47}"/>
              </a:ext>
            </a:extLst>
          </p:cNvPr>
          <p:cNvSpPr/>
          <p:nvPr/>
        </p:nvSpPr>
        <p:spPr bwMode="auto">
          <a:xfrm>
            <a:off x="6566961" y="272668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95FAEA34-0090-6C49-A6BB-FF5920FD8F7B}"/>
              </a:ext>
            </a:extLst>
          </p:cNvPr>
          <p:cNvSpPr/>
          <p:nvPr/>
        </p:nvSpPr>
        <p:spPr bwMode="auto">
          <a:xfrm>
            <a:off x="6851991" y="272668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607652AF-4DB1-3946-B447-903ED2F63443}"/>
              </a:ext>
            </a:extLst>
          </p:cNvPr>
          <p:cNvSpPr/>
          <p:nvPr/>
        </p:nvSpPr>
        <p:spPr bwMode="auto">
          <a:xfrm>
            <a:off x="7149149" y="272668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8B39D081-221D-1444-9D0C-BD3FE0F269D1}"/>
              </a:ext>
            </a:extLst>
          </p:cNvPr>
          <p:cNvSpPr/>
          <p:nvPr/>
        </p:nvSpPr>
        <p:spPr bwMode="auto">
          <a:xfrm>
            <a:off x="7440243" y="272668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2F70F0A-521A-2D41-ADFC-AB3AF361C67E}"/>
              </a:ext>
            </a:extLst>
          </p:cNvPr>
          <p:cNvSpPr/>
          <p:nvPr/>
        </p:nvSpPr>
        <p:spPr bwMode="auto">
          <a:xfrm>
            <a:off x="7737401" y="272668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97A2B506-D184-8B45-8002-738E306AC5A5}"/>
              </a:ext>
            </a:extLst>
          </p:cNvPr>
          <p:cNvSpPr/>
          <p:nvPr/>
        </p:nvSpPr>
        <p:spPr bwMode="auto">
          <a:xfrm>
            <a:off x="8042645" y="2726685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7E49F731-33D9-3143-93C1-54246272C7D6}"/>
              </a:ext>
            </a:extLst>
          </p:cNvPr>
          <p:cNvSpPr/>
          <p:nvPr/>
        </p:nvSpPr>
        <p:spPr bwMode="auto">
          <a:xfrm>
            <a:off x="6276879" y="301401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E688D9F1-4A3B-1F49-BE6D-9CA5500CE792}"/>
              </a:ext>
            </a:extLst>
          </p:cNvPr>
          <p:cNvSpPr/>
          <p:nvPr/>
        </p:nvSpPr>
        <p:spPr bwMode="auto">
          <a:xfrm>
            <a:off x="6567973" y="301401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8E856561-B7E5-F142-84D1-8BB29BF79662}"/>
              </a:ext>
            </a:extLst>
          </p:cNvPr>
          <p:cNvSpPr/>
          <p:nvPr/>
        </p:nvSpPr>
        <p:spPr bwMode="auto">
          <a:xfrm>
            <a:off x="6853002" y="3014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E2687C7C-1CF1-3745-9783-5B5B31D52365}"/>
              </a:ext>
            </a:extLst>
          </p:cNvPr>
          <p:cNvSpPr/>
          <p:nvPr/>
        </p:nvSpPr>
        <p:spPr bwMode="auto">
          <a:xfrm>
            <a:off x="7150160" y="3014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31EE07DD-8D63-2448-98DB-12DE0D241C9F}"/>
              </a:ext>
            </a:extLst>
          </p:cNvPr>
          <p:cNvSpPr/>
          <p:nvPr/>
        </p:nvSpPr>
        <p:spPr bwMode="auto">
          <a:xfrm>
            <a:off x="7441254" y="3014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766FB4F-16BF-444E-BD61-B161B40BA759}"/>
              </a:ext>
            </a:extLst>
          </p:cNvPr>
          <p:cNvSpPr/>
          <p:nvPr/>
        </p:nvSpPr>
        <p:spPr bwMode="auto">
          <a:xfrm>
            <a:off x="7738412" y="3014019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05CEBFD1-4BB4-BB4E-8B67-7EE33002BCC7}"/>
              </a:ext>
            </a:extLst>
          </p:cNvPr>
          <p:cNvSpPr/>
          <p:nvPr/>
        </p:nvSpPr>
        <p:spPr bwMode="auto">
          <a:xfrm>
            <a:off x="8042645" y="3014019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25735B8-600D-0D4E-874A-449E1391E343}"/>
              </a:ext>
            </a:extLst>
          </p:cNvPr>
          <p:cNvSpPr/>
          <p:nvPr/>
        </p:nvSpPr>
        <p:spPr bwMode="auto">
          <a:xfrm>
            <a:off x="6276879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473E818B-968C-FE40-B943-0BD23E8588E2}"/>
              </a:ext>
            </a:extLst>
          </p:cNvPr>
          <p:cNvSpPr/>
          <p:nvPr/>
        </p:nvSpPr>
        <p:spPr bwMode="auto">
          <a:xfrm>
            <a:off x="6567973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90D5C2D1-D86E-014F-AA69-A51B37CFC2A9}"/>
              </a:ext>
            </a:extLst>
          </p:cNvPr>
          <p:cNvSpPr/>
          <p:nvPr/>
        </p:nvSpPr>
        <p:spPr bwMode="auto">
          <a:xfrm>
            <a:off x="6853002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7064B79E-2007-4843-87C2-5CAF127489B5}"/>
              </a:ext>
            </a:extLst>
          </p:cNvPr>
          <p:cNvSpPr/>
          <p:nvPr/>
        </p:nvSpPr>
        <p:spPr bwMode="auto">
          <a:xfrm>
            <a:off x="7150160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66D612DA-E197-964F-AA86-D447F618DA39}"/>
              </a:ext>
            </a:extLst>
          </p:cNvPr>
          <p:cNvSpPr/>
          <p:nvPr/>
        </p:nvSpPr>
        <p:spPr bwMode="auto">
          <a:xfrm>
            <a:off x="7441254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537B7D3-4509-324F-91C0-CB4601EEACF2}"/>
              </a:ext>
            </a:extLst>
          </p:cNvPr>
          <p:cNvSpPr/>
          <p:nvPr/>
        </p:nvSpPr>
        <p:spPr bwMode="auto">
          <a:xfrm>
            <a:off x="7738412" y="3293587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B545510B-3A7B-504F-8AA8-F785564F292F}"/>
              </a:ext>
            </a:extLst>
          </p:cNvPr>
          <p:cNvSpPr/>
          <p:nvPr/>
        </p:nvSpPr>
        <p:spPr bwMode="auto">
          <a:xfrm>
            <a:off x="8042645" y="3293587"/>
            <a:ext cx="291094" cy="2795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D5A9002B-207F-BB4D-AF5E-C76A36487910}"/>
              </a:ext>
            </a:extLst>
          </p:cNvPr>
          <p:cNvSpPr/>
          <p:nvPr/>
        </p:nvSpPr>
        <p:spPr bwMode="auto">
          <a:xfrm>
            <a:off x="6275868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0BA40B65-18EC-8F44-BC91-1769ECC969CE}"/>
              </a:ext>
            </a:extLst>
          </p:cNvPr>
          <p:cNvSpPr/>
          <p:nvPr/>
        </p:nvSpPr>
        <p:spPr bwMode="auto">
          <a:xfrm>
            <a:off x="6573026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4C1ECDC3-7EFB-8C47-9659-B1400D271FEB}"/>
              </a:ext>
            </a:extLst>
          </p:cNvPr>
          <p:cNvSpPr/>
          <p:nvPr/>
        </p:nvSpPr>
        <p:spPr bwMode="auto">
          <a:xfrm>
            <a:off x="6858055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CE6CFF9-C3EF-284D-8EA6-061216DD8322}"/>
              </a:ext>
            </a:extLst>
          </p:cNvPr>
          <p:cNvSpPr/>
          <p:nvPr/>
        </p:nvSpPr>
        <p:spPr bwMode="auto">
          <a:xfrm>
            <a:off x="7155213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94BE7B88-6057-0D4F-94AE-1B79F41F235E}"/>
              </a:ext>
            </a:extLst>
          </p:cNvPr>
          <p:cNvSpPr/>
          <p:nvPr/>
        </p:nvSpPr>
        <p:spPr bwMode="auto">
          <a:xfrm>
            <a:off x="7446307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5921B11-7B46-2946-8A82-05A62D8009FF}"/>
              </a:ext>
            </a:extLst>
          </p:cNvPr>
          <p:cNvSpPr/>
          <p:nvPr/>
        </p:nvSpPr>
        <p:spPr bwMode="auto">
          <a:xfrm>
            <a:off x="7743465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5A33253A-E105-E748-8605-DD0B04B87624}"/>
              </a:ext>
            </a:extLst>
          </p:cNvPr>
          <p:cNvSpPr/>
          <p:nvPr/>
        </p:nvSpPr>
        <p:spPr bwMode="auto">
          <a:xfrm>
            <a:off x="8047699" y="3573155"/>
            <a:ext cx="291094" cy="279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8B29D090-8894-C245-8FCA-3ADCAC0FEC8C}"/>
              </a:ext>
            </a:extLst>
          </p:cNvPr>
          <p:cNvCxnSpPr>
            <a:cxnSpLocks/>
          </p:cNvCxnSpPr>
          <p:nvPr/>
        </p:nvCxnSpPr>
        <p:spPr bwMode="auto">
          <a:xfrm flipV="1">
            <a:off x="6275868" y="3979534"/>
            <a:ext cx="874292" cy="84475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172FC10E-1C90-1344-827D-07658ECBCCC4}"/>
              </a:ext>
            </a:extLst>
          </p:cNvPr>
          <p:cNvSpPr txBox="1"/>
          <p:nvPr/>
        </p:nvSpPr>
        <p:spPr>
          <a:xfrm>
            <a:off x="3131840" y="4921423"/>
            <a:ext cx="141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Partial products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A1531C4-C4EA-FD4C-9545-9DFF2817C77F}"/>
              </a:ext>
            </a:extLst>
          </p:cNvPr>
          <p:cNvSpPr txBox="1"/>
          <p:nvPr/>
        </p:nvSpPr>
        <p:spPr>
          <a:xfrm>
            <a:off x="6700013" y="444681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91505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69A6A117-B8D5-504C-8881-42785F56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08050"/>
          </a:xfrm>
        </p:spPr>
        <p:txBody>
          <a:bodyPr anchor="ctr"/>
          <a:lstStyle/>
          <a:p>
            <a:r>
              <a:rPr lang="en-US" sz="3200" dirty="0">
                <a:ea typeface="Arial"/>
                <a:cs typeface="Arial"/>
                <a:sym typeface="Arial"/>
              </a:rPr>
              <a:t>Implementing a Convolutional Layer </a:t>
            </a:r>
            <a:br>
              <a:rPr lang="en-US" sz="3200" dirty="0">
                <a:ea typeface="Arial"/>
                <a:cs typeface="Arial"/>
                <a:sym typeface="Arial"/>
              </a:rPr>
            </a:br>
            <a:r>
              <a:rPr lang="en-US" sz="3200" dirty="0">
                <a:ea typeface="Arial"/>
                <a:cs typeface="Arial"/>
                <a:sym typeface="Arial"/>
              </a:rPr>
              <a:t>with Matrix Multiplication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24A5A68-3353-DF43-9E72-39BB6AC55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0FD2D-9D31-B04B-B67C-48BB66B64370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2B7D0-5B72-1445-A114-FB97DEC0A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70" y="990600"/>
            <a:ext cx="502406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973" y="6499227"/>
            <a:ext cx="2085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Reproduced from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</a:t>
            </a:r>
          </a:p>
        </p:txBody>
      </p:sp>
    </p:spTree>
    <p:extLst>
      <p:ext uri="{BB962C8B-B14F-4D97-AF65-F5344CB8AC3E}">
        <p14:creationId xmlns:p14="http://schemas.microsoft.com/office/powerpoint/2010/main" val="6819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Sum (Scan)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Prefix sum </a:t>
            </a:r>
            <a:r>
              <a:rPr lang="en-US" dirty="0"/>
              <a:t>or </a:t>
            </a:r>
            <a:r>
              <a:rPr lang="en-US" dirty="0">
                <a:solidFill>
                  <a:srgbClr val="7030A0"/>
                </a:solidFill>
              </a:rPr>
              <a:t>scan</a:t>
            </a:r>
            <a:r>
              <a:rPr lang="en-US" dirty="0"/>
              <a:t> is an operation that takes an input array and an associative operator,</a:t>
            </a:r>
          </a:p>
          <a:p>
            <a:pPr lvl="1"/>
            <a:r>
              <a:rPr lang="en-US" dirty="0"/>
              <a:t>E.g., addition, multiplication, maximum, minimum</a:t>
            </a:r>
          </a:p>
          <a:p>
            <a:r>
              <a:rPr lang="en-US" dirty="0"/>
              <a:t>And returns an output array that is the result of recursively applying the associative operator on the elements of the input array</a:t>
            </a:r>
          </a:p>
          <a:p>
            <a:endParaRPr lang="en-US" dirty="0"/>
          </a:p>
          <a:p>
            <a:r>
              <a:rPr lang="en-US" dirty="0"/>
              <a:t>Input array [x</a:t>
            </a:r>
            <a:r>
              <a:rPr lang="en-US" baseline="-25000" dirty="0"/>
              <a:t>0</a:t>
            </a:r>
            <a:r>
              <a:rPr lang="en-US" dirty="0"/>
              <a:t>, x</a:t>
            </a:r>
            <a:r>
              <a:rPr lang="en-US" baseline="-25000" dirty="0"/>
              <a:t>1</a:t>
            </a:r>
            <a:r>
              <a:rPr lang="en-US" dirty="0"/>
              <a:t>, …, x</a:t>
            </a:r>
            <a:r>
              <a:rPr lang="en-US" baseline="-25000" dirty="0"/>
              <a:t>n-1</a:t>
            </a:r>
            <a:r>
              <a:rPr lang="en-US" dirty="0"/>
              <a:t>] </a:t>
            </a:r>
          </a:p>
          <a:p>
            <a:r>
              <a:rPr lang="en-US" dirty="0"/>
              <a:t>Associative operator </a:t>
            </a:r>
            <a:r>
              <a:rPr lang="pt-BR" dirty="0"/>
              <a:t>⊕</a:t>
            </a:r>
          </a:p>
          <a:p>
            <a:endParaRPr lang="en-US" dirty="0"/>
          </a:p>
          <a:p>
            <a:r>
              <a:rPr lang="en-US" dirty="0"/>
              <a:t>An output array [y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, …, y</a:t>
            </a:r>
            <a:r>
              <a:rPr lang="en-US" baseline="-25000" dirty="0"/>
              <a:t>n-1</a:t>
            </a:r>
            <a:r>
              <a:rPr lang="en-US" dirty="0"/>
              <a:t>] where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Exclusive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scan: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= x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pt-BR" dirty="0"/>
              <a:t>⊕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pt-BR" dirty="0"/>
              <a:t>⊕ ... ⊕ 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Inclusive </a:t>
            </a:r>
            <a:r>
              <a:rPr lang="en-US" dirty="0"/>
              <a:t>scan: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= x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pt-BR" dirty="0"/>
              <a:t>⊕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pt-BR" dirty="0"/>
              <a:t>⊕ ... ⊕ </a:t>
            </a:r>
            <a:r>
              <a:rPr lang="en-US" dirty="0"/>
              <a:t>x</a:t>
            </a:r>
            <a:r>
              <a:rPr lang="en-US" baseline="-25000" dirty="0"/>
              <a:t>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3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136"/>
          <p:cNvSpPr txBox="1">
            <a:spLocks noChangeArrowheads="1"/>
          </p:cNvSpPr>
          <p:nvPr/>
        </p:nvSpPr>
        <p:spPr bwMode="auto">
          <a:xfrm>
            <a:off x="179512" y="2060848"/>
            <a:ext cx="3244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Per-block (Inclusive) Scan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390015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51342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12669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773996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35323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96650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157977" y="2558336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619304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080631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541958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03285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464612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925939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387266" y="2558336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28688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848600" y="255833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(Inclusive)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BFC335-8AC9-4C4F-8F08-44EA6E182D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1390015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851342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312669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773996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3235323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3696650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157977" y="1389276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9304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5080631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5541958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6003285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6464612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6925939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87266" y="1389276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928688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848600" y="1389276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2" y="89673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6DCA76C-EBE3-5D42-9461-AC0AA4CBA08C}"/>
              </a:ext>
            </a:extLst>
          </p:cNvPr>
          <p:cNvSpPr/>
          <p:nvPr/>
        </p:nvSpPr>
        <p:spPr>
          <a:xfrm>
            <a:off x="928688" y="1268760"/>
            <a:ext cx="1819275" cy="68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EDA74A7-C8FF-5F4E-9682-E12E40BEA28E}"/>
              </a:ext>
            </a:extLst>
          </p:cNvPr>
          <p:cNvSpPr/>
          <p:nvPr/>
        </p:nvSpPr>
        <p:spPr>
          <a:xfrm>
            <a:off x="2755900" y="1268760"/>
            <a:ext cx="1819275" cy="68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FBD1F47-5D90-424B-9B41-043729B1C68C}"/>
              </a:ext>
            </a:extLst>
          </p:cNvPr>
          <p:cNvSpPr/>
          <p:nvPr/>
        </p:nvSpPr>
        <p:spPr>
          <a:xfrm>
            <a:off x="4606925" y="1268760"/>
            <a:ext cx="1819275" cy="68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DB58126-7F64-3C46-AC3E-0C1C3D15D2BB}"/>
              </a:ext>
            </a:extLst>
          </p:cNvPr>
          <p:cNvSpPr/>
          <p:nvPr/>
        </p:nvSpPr>
        <p:spPr>
          <a:xfrm>
            <a:off x="6444208" y="1268760"/>
            <a:ext cx="1861592" cy="68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81266B-503E-C548-8C81-97DAEA741B4F}"/>
              </a:ext>
            </a:extLst>
          </p:cNvPr>
          <p:cNvSpPr txBox="1"/>
          <p:nvPr/>
        </p:nvSpPr>
        <p:spPr>
          <a:xfrm>
            <a:off x="1331640" y="89942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i="1" dirty="0"/>
              <a:t>Block 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CC046B3-F6BE-F748-8AF3-1E46E9B0AA08}"/>
              </a:ext>
            </a:extLst>
          </p:cNvPr>
          <p:cNvSpPr txBox="1"/>
          <p:nvPr/>
        </p:nvSpPr>
        <p:spPr>
          <a:xfrm>
            <a:off x="3180909" y="8901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i="1" dirty="0"/>
              <a:t>Block 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48867ED-0399-3743-AF31-50417D0BDFDD}"/>
              </a:ext>
            </a:extLst>
          </p:cNvPr>
          <p:cNvSpPr txBox="1"/>
          <p:nvPr/>
        </p:nvSpPr>
        <p:spPr>
          <a:xfrm>
            <a:off x="5004048" y="8901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i="1" dirty="0"/>
              <a:t>Block 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F100502-8A57-AC4A-90B6-2D838C01E63D}"/>
              </a:ext>
            </a:extLst>
          </p:cNvPr>
          <p:cNvSpPr txBox="1"/>
          <p:nvPr/>
        </p:nvSpPr>
        <p:spPr>
          <a:xfrm>
            <a:off x="6876256" y="8901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i="1" dirty="0"/>
              <a:t>Block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88A564-25AC-5A48-8201-1199083FEB71}"/>
              </a:ext>
            </a:extLst>
          </p:cNvPr>
          <p:cNvSpPr/>
          <p:nvPr/>
        </p:nvSpPr>
        <p:spPr bwMode="auto">
          <a:xfrm>
            <a:off x="2312669" y="2558336"/>
            <a:ext cx="4572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B22E9F6-82CC-0944-97AE-204AC7088DC7}"/>
              </a:ext>
            </a:extLst>
          </p:cNvPr>
          <p:cNvSpPr/>
          <p:nvPr/>
        </p:nvSpPr>
        <p:spPr bwMode="auto">
          <a:xfrm>
            <a:off x="4157977" y="2558336"/>
            <a:ext cx="4572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33074D-0FC1-184C-A870-74D0527AB24A}"/>
              </a:ext>
            </a:extLst>
          </p:cNvPr>
          <p:cNvSpPr/>
          <p:nvPr/>
        </p:nvSpPr>
        <p:spPr bwMode="auto">
          <a:xfrm>
            <a:off x="6003285" y="2558336"/>
            <a:ext cx="4572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D7EF8C8-6117-344D-B25E-7438E5F85ACD}"/>
              </a:ext>
            </a:extLst>
          </p:cNvPr>
          <p:cNvSpPr/>
          <p:nvPr/>
        </p:nvSpPr>
        <p:spPr bwMode="auto">
          <a:xfrm>
            <a:off x="7848600" y="2558336"/>
            <a:ext cx="4572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FE3089-55AE-8640-B796-6A187872F9F3}"/>
              </a:ext>
            </a:extLst>
          </p:cNvPr>
          <p:cNvSpPr/>
          <p:nvPr/>
        </p:nvSpPr>
        <p:spPr>
          <a:xfrm>
            <a:off x="936940" y="2441749"/>
            <a:ext cx="1819275" cy="68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7D8E39-4D10-F34D-B095-39EECCCF3CF4}"/>
              </a:ext>
            </a:extLst>
          </p:cNvPr>
          <p:cNvSpPr/>
          <p:nvPr/>
        </p:nvSpPr>
        <p:spPr>
          <a:xfrm>
            <a:off x="2764152" y="2441749"/>
            <a:ext cx="1819275" cy="68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2A7402-11EB-C345-89BA-6E058117012A}"/>
              </a:ext>
            </a:extLst>
          </p:cNvPr>
          <p:cNvSpPr/>
          <p:nvPr/>
        </p:nvSpPr>
        <p:spPr>
          <a:xfrm>
            <a:off x="4615177" y="2441749"/>
            <a:ext cx="1819275" cy="68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9524B54-9C31-AA4C-99FE-9D8E6BCB786A}"/>
              </a:ext>
            </a:extLst>
          </p:cNvPr>
          <p:cNvSpPr/>
          <p:nvPr/>
        </p:nvSpPr>
        <p:spPr>
          <a:xfrm>
            <a:off x="6452460" y="2441749"/>
            <a:ext cx="1861592" cy="684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611" name="Group 25610">
            <a:extLst>
              <a:ext uri="{FF2B5EF4-FFF2-40B4-BE49-F238E27FC236}">
                <a16:creationId xmlns:a16="http://schemas.microsoft.com/office/drawing/2014/main" id="{4AADAB7B-C33C-144C-AC3C-C31AA6DEDEBE}"/>
              </a:ext>
            </a:extLst>
          </p:cNvPr>
          <p:cNvGrpSpPr/>
          <p:nvPr/>
        </p:nvGrpSpPr>
        <p:grpSpPr>
          <a:xfrm>
            <a:off x="3732591" y="3356992"/>
            <a:ext cx="1828800" cy="457200"/>
            <a:chOff x="3732591" y="3356992"/>
            <a:chExt cx="1828800" cy="4572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394204-99CC-A441-8579-225C885D6261}"/>
                </a:ext>
              </a:extLst>
            </p:cNvPr>
            <p:cNvSpPr/>
            <p:nvPr/>
          </p:nvSpPr>
          <p:spPr bwMode="auto">
            <a:xfrm>
              <a:off x="3732591" y="3356992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A410FA3-EAAD-FB48-8D25-8126011E2882}"/>
                </a:ext>
              </a:extLst>
            </p:cNvPr>
            <p:cNvSpPr/>
            <p:nvPr/>
          </p:nvSpPr>
          <p:spPr bwMode="auto">
            <a:xfrm>
              <a:off x="4189791" y="3356992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7A1B0E4-26A1-C947-A19C-DEE6D3E52AAA}"/>
                </a:ext>
              </a:extLst>
            </p:cNvPr>
            <p:cNvSpPr/>
            <p:nvPr/>
          </p:nvSpPr>
          <p:spPr bwMode="auto">
            <a:xfrm>
              <a:off x="4646991" y="3356992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ECDC7B5-2DA5-7E49-A248-5008CDE9766B}"/>
                </a:ext>
              </a:extLst>
            </p:cNvPr>
            <p:cNvSpPr/>
            <p:nvPr/>
          </p:nvSpPr>
          <p:spPr bwMode="auto">
            <a:xfrm>
              <a:off x="5104191" y="3356992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194E3C-2259-5146-9EA7-6C5279D0066B}"/>
              </a:ext>
            </a:extLst>
          </p:cNvPr>
          <p:cNvGrpSpPr/>
          <p:nvPr/>
        </p:nvGrpSpPr>
        <p:grpSpPr>
          <a:xfrm>
            <a:off x="3732591" y="3933056"/>
            <a:ext cx="1828800" cy="457200"/>
            <a:chOff x="3732591" y="5780112"/>
            <a:chExt cx="1828800" cy="4572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703EB3E-8316-354B-82E5-2929D14C0ACC}"/>
                </a:ext>
              </a:extLst>
            </p:cNvPr>
            <p:cNvSpPr/>
            <p:nvPr/>
          </p:nvSpPr>
          <p:spPr bwMode="auto">
            <a:xfrm>
              <a:off x="3732591" y="5780112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4B3D23-8943-F94E-B820-300AD700255F}"/>
                </a:ext>
              </a:extLst>
            </p:cNvPr>
            <p:cNvSpPr/>
            <p:nvPr/>
          </p:nvSpPr>
          <p:spPr bwMode="auto">
            <a:xfrm>
              <a:off x="4189791" y="5780112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9F1E225-642A-824E-97D0-713E71317C8A}"/>
                </a:ext>
              </a:extLst>
            </p:cNvPr>
            <p:cNvSpPr/>
            <p:nvPr/>
          </p:nvSpPr>
          <p:spPr bwMode="auto">
            <a:xfrm>
              <a:off x="4646991" y="5780112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FB4875-1C6A-D24B-8D7E-FDAD76D16018}"/>
                </a:ext>
              </a:extLst>
            </p:cNvPr>
            <p:cNvSpPr/>
            <p:nvPr/>
          </p:nvSpPr>
          <p:spPr bwMode="auto">
            <a:xfrm>
              <a:off x="5104191" y="5780112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</a:t>
              </a:r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BC47D5B-6B4F-3C46-81BE-71ABC7706A96}"/>
              </a:ext>
            </a:extLst>
          </p:cNvPr>
          <p:cNvCxnSpPr>
            <a:cxnSpLocks/>
            <a:stCxn id="58" idx="2"/>
            <a:endCxn id="67" idx="0"/>
          </p:cNvCxnSpPr>
          <p:nvPr/>
        </p:nvCxnSpPr>
        <p:spPr>
          <a:xfrm>
            <a:off x="2541269" y="3015536"/>
            <a:ext cx="1419922" cy="3414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7B3F74A-A49D-D941-BF23-05FFF2D2DF76}"/>
              </a:ext>
            </a:extLst>
          </p:cNvPr>
          <p:cNvCxnSpPr>
            <a:cxnSpLocks/>
            <a:stCxn id="59" idx="2"/>
            <a:endCxn id="68" idx="0"/>
          </p:cNvCxnSpPr>
          <p:nvPr/>
        </p:nvCxnSpPr>
        <p:spPr>
          <a:xfrm>
            <a:off x="4386577" y="3015536"/>
            <a:ext cx="31814" cy="3414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57F3173-E53C-BC4C-AEF4-E0C81812D97D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 flipH="1">
            <a:off x="4875591" y="3015536"/>
            <a:ext cx="1356294" cy="3414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22D0122-E028-1A4C-B4BB-287366DF63AE}"/>
              </a:ext>
            </a:extLst>
          </p:cNvPr>
          <p:cNvCxnSpPr>
            <a:cxnSpLocks/>
            <a:stCxn id="66" idx="2"/>
            <a:endCxn id="70" idx="0"/>
          </p:cNvCxnSpPr>
          <p:nvPr/>
        </p:nvCxnSpPr>
        <p:spPr>
          <a:xfrm flipH="1">
            <a:off x="5332791" y="3015536"/>
            <a:ext cx="2744409" cy="3414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36">
            <a:extLst>
              <a:ext uri="{FF2B5EF4-FFF2-40B4-BE49-F238E27FC236}">
                <a16:creationId xmlns:a16="http://schemas.microsoft.com/office/drawing/2014/main" id="{A2483164-54CD-5040-A5E4-318BD5E5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972085"/>
            <a:ext cx="20441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Scan Partial Sums</a:t>
            </a:r>
          </a:p>
        </p:txBody>
      </p:sp>
      <p:sp>
        <p:nvSpPr>
          <p:cNvPr id="92" name="TextBox 136">
            <a:extLst>
              <a:ext uri="{FF2B5EF4-FFF2-40B4-BE49-F238E27FC236}">
                <a16:creationId xmlns:a16="http://schemas.microsoft.com/office/drawing/2014/main" id="{2C17E2A5-96CD-6940-A93C-85A89542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07940"/>
            <a:ext cx="2948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 (Inclusive Scan)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10E0E0C-F697-2248-9365-A49350D7C4BE}"/>
              </a:ext>
            </a:extLst>
          </p:cNvPr>
          <p:cNvSpPr/>
          <p:nvPr/>
        </p:nvSpPr>
        <p:spPr bwMode="auto">
          <a:xfrm>
            <a:off x="1390015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93E39DF-C0C2-3645-8101-83A9B08490E3}"/>
              </a:ext>
            </a:extLst>
          </p:cNvPr>
          <p:cNvSpPr/>
          <p:nvPr/>
        </p:nvSpPr>
        <p:spPr bwMode="auto">
          <a:xfrm>
            <a:off x="1851342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39700DC-7CEA-954E-8269-DD04133FB7CC}"/>
              </a:ext>
            </a:extLst>
          </p:cNvPr>
          <p:cNvSpPr/>
          <p:nvPr/>
        </p:nvSpPr>
        <p:spPr bwMode="auto">
          <a:xfrm>
            <a:off x="2312669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4461C01-4CC1-F149-B12E-D940281EF3FB}"/>
              </a:ext>
            </a:extLst>
          </p:cNvPr>
          <p:cNvSpPr/>
          <p:nvPr/>
        </p:nvSpPr>
        <p:spPr bwMode="auto">
          <a:xfrm>
            <a:off x="2773996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B444C60-6DCE-5B48-9A44-2FBCCE60EDFA}"/>
              </a:ext>
            </a:extLst>
          </p:cNvPr>
          <p:cNvSpPr/>
          <p:nvPr/>
        </p:nvSpPr>
        <p:spPr bwMode="auto">
          <a:xfrm>
            <a:off x="3235323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C3B7F1A-1A93-2048-816E-005EFD1CD97C}"/>
              </a:ext>
            </a:extLst>
          </p:cNvPr>
          <p:cNvSpPr/>
          <p:nvPr/>
        </p:nvSpPr>
        <p:spPr bwMode="auto">
          <a:xfrm>
            <a:off x="3696650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82A018A-C18A-EC44-91A9-4E01FF062A73}"/>
              </a:ext>
            </a:extLst>
          </p:cNvPr>
          <p:cNvSpPr/>
          <p:nvPr/>
        </p:nvSpPr>
        <p:spPr bwMode="auto">
          <a:xfrm>
            <a:off x="4157977" y="585212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79ECC62-E8B7-8E45-BA26-F067A441BD68}"/>
              </a:ext>
            </a:extLst>
          </p:cNvPr>
          <p:cNvSpPr/>
          <p:nvPr/>
        </p:nvSpPr>
        <p:spPr bwMode="auto">
          <a:xfrm>
            <a:off x="4619304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D61340F-5300-8C43-B4F3-E37F5973727F}"/>
              </a:ext>
            </a:extLst>
          </p:cNvPr>
          <p:cNvSpPr/>
          <p:nvPr/>
        </p:nvSpPr>
        <p:spPr bwMode="auto">
          <a:xfrm>
            <a:off x="5080631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0223F1E-215B-8548-9D83-D36F9ACF666C}"/>
              </a:ext>
            </a:extLst>
          </p:cNvPr>
          <p:cNvSpPr/>
          <p:nvPr/>
        </p:nvSpPr>
        <p:spPr bwMode="auto">
          <a:xfrm>
            <a:off x="5541958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1438998-283E-0F4A-B0B7-3749BA1B0694}"/>
              </a:ext>
            </a:extLst>
          </p:cNvPr>
          <p:cNvSpPr/>
          <p:nvPr/>
        </p:nvSpPr>
        <p:spPr bwMode="auto">
          <a:xfrm>
            <a:off x="6003285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562616B-D017-FA45-A8E5-CF13632CA3DF}"/>
              </a:ext>
            </a:extLst>
          </p:cNvPr>
          <p:cNvSpPr/>
          <p:nvPr/>
        </p:nvSpPr>
        <p:spPr bwMode="auto">
          <a:xfrm>
            <a:off x="6464612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108A9D6-8B95-A34A-8FBD-41C3C0CC5FA3}"/>
              </a:ext>
            </a:extLst>
          </p:cNvPr>
          <p:cNvSpPr/>
          <p:nvPr/>
        </p:nvSpPr>
        <p:spPr bwMode="auto">
          <a:xfrm>
            <a:off x="6925939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7F6B6A4-087D-5D4A-BFE3-97AE9A2CAA54}"/>
              </a:ext>
            </a:extLst>
          </p:cNvPr>
          <p:cNvSpPr/>
          <p:nvPr/>
        </p:nvSpPr>
        <p:spPr bwMode="auto">
          <a:xfrm>
            <a:off x="7387266" y="5852120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31A6C69-DC50-3649-9309-5872E5F75C3E}"/>
              </a:ext>
            </a:extLst>
          </p:cNvPr>
          <p:cNvSpPr/>
          <p:nvPr/>
        </p:nvSpPr>
        <p:spPr bwMode="auto">
          <a:xfrm>
            <a:off x="928688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46A6C82-0DE3-2145-BBEB-909A18F3A3D7}"/>
              </a:ext>
            </a:extLst>
          </p:cNvPr>
          <p:cNvSpPr/>
          <p:nvPr/>
        </p:nvSpPr>
        <p:spPr bwMode="auto">
          <a:xfrm>
            <a:off x="7848600" y="585212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</a:p>
        </p:txBody>
      </p:sp>
      <p:grpSp>
        <p:nvGrpSpPr>
          <p:cNvPr id="25613" name="Group 25612">
            <a:extLst>
              <a:ext uri="{FF2B5EF4-FFF2-40B4-BE49-F238E27FC236}">
                <a16:creationId xmlns:a16="http://schemas.microsoft.com/office/drawing/2014/main" id="{5E952008-A478-FB49-BE91-4E98FFC59918}"/>
              </a:ext>
            </a:extLst>
          </p:cNvPr>
          <p:cNvGrpSpPr/>
          <p:nvPr/>
        </p:nvGrpSpPr>
        <p:grpSpPr>
          <a:xfrm>
            <a:off x="928688" y="4664705"/>
            <a:ext cx="7385364" cy="684000"/>
            <a:chOff x="928688" y="4664705"/>
            <a:chExt cx="7385364" cy="68400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48B6575-8F3F-1A48-8725-EB5C39BFA7B8}"/>
                </a:ext>
              </a:extLst>
            </p:cNvPr>
            <p:cNvSpPr/>
            <p:nvPr/>
          </p:nvSpPr>
          <p:spPr bwMode="auto">
            <a:xfrm>
              <a:off x="1390015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F8333A4-228E-D340-882B-754DF76B2985}"/>
                </a:ext>
              </a:extLst>
            </p:cNvPr>
            <p:cNvSpPr/>
            <p:nvPr/>
          </p:nvSpPr>
          <p:spPr bwMode="auto">
            <a:xfrm>
              <a:off x="1851342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DAA75E4-4B49-C740-BDBA-1C9E9CE3B15F}"/>
                </a:ext>
              </a:extLst>
            </p:cNvPr>
            <p:cNvSpPr/>
            <p:nvPr/>
          </p:nvSpPr>
          <p:spPr bwMode="auto">
            <a:xfrm>
              <a:off x="2312669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10FC02D-7824-754A-98B7-5CF91EFAF3AB}"/>
                </a:ext>
              </a:extLst>
            </p:cNvPr>
            <p:cNvSpPr/>
            <p:nvPr/>
          </p:nvSpPr>
          <p:spPr bwMode="auto">
            <a:xfrm>
              <a:off x="2773996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E8CB7AF-C657-2442-B7D9-5D0ABE3C7A85}"/>
                </a:ext>
              </a:extLst>
            </p:cNvPr>
            <p:cNvSpPr/>
            <p:nvPr/>
          </p:nvSpPr>
          <p:spPr bwMode="auto">
            <a:xfrm>
              <a:off x="3235323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7711B62-6E24-9742-A3FD-202D0E2B32F5}"/>
                </a:ext>
              </a:extLst>
            </p:cNvPr>
            <p:cNvSpPr/>
            <p:nvPr/>
          </p:nvSpPr>
          <p:spPr bwMode="auto">
            <a:xfrm>
              <a:off x="3696650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A79C90D-5935-E24D-8F99-F97A5AA0138E}"/>
                </a:ext>
              </a:extLst>
            </p:cNvPr>
            <p:cNvSpPr/>
            <p:nvPr/>
          </p:nvSpPr>
          <p:spPr bwMode="auto">
            <a:xfrm>
              <a:off x="4157977" y="4781292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9CD9B74-476F-5549-A30C-919C852766CF}"/>
                </a:ext>
              </a:extLst>
            </p:cNvPr>
            <p:cNvSpPr/>
            <p:nvPr/>
          </p:nvSpPr>
          <p:spPr bwMode="auto">
            <a:xfrm>
              <a:off x="4619304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E68C7DF-AA4D-1E40-A47D-97E818EDCB47}"/>
                </a:ext>
              </a:extLst>
            </p:cNvPr>
            <p:cNvSpPr/>
            <p:nvPr/>
          </p:nvSpPr>
          <p:spPr bwMode="auto">
            <a:xfrm>
              <a:off x="5080631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685C90-F94F-AF48-9278-4B5B79B6B3DA}"/>
                </a:ext>
              </a:extLst>
            </p:cNvPr>
            <p:cNvSpPr/>
            <p:nvPr/>
          </p:nvSpPr>
          <p:spPr bwMode="auto">
            <a:xfrm>
              <a:off x="5541958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E996BCF-0E2A-4A41-9DC1-0AB67A71C427}"/>
                </a:ext>
              </a:extLst>
            </p:cNvPr>
            <p:cNvSpPr/>
            <p:nvPr/>
          </p:nvSpPr>
          <p:spPr bwMode="auto">
            <a:xfrm>
              <a:off x="6003285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DFDEFBC-1073-2240-BAEC-569772E456CE}"/>
                </a:ext>
              </a:extLst>
            </p:cNvPr>
            <p:cNvSpPr/>
            <p:nvPr/>
          </p:nvSpPr>
          <p:spPr bwMode="auto">
            <a:xfrm>
              <a:off x="6464612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8F27CF1-937E-F146-8CF2-38A4B101688C}"/>
                </a:ext>
              </a:extLst>
            </p:cNvPr>
            <p:cNvSpPr/>
            <p:nvPr/>
          </p:nvSpPr>
          <p:spPr bwMode="auto">
            <a:xfrm>
              <a:off x="6925939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C6ED0C1-A32A-7F4B-AA40-EA325D0A3025}"/>
                </a:ext>
              </a:extLst>
            </p:cNvPr>
            <p:cNvSpPr/>
            <p:nvPr/>
          </p:nvSpPr>
          <p:spPr bwMode="auto">
            <a:xfrm>
              <a:off x="7387266" y="4781292"/>
              <a:ext cx="457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D9935A6-E4A4-714E-AD17-326CD2FB8D75}"/>
                </a:ext>
              </a:extLst>
            </p:cNvPr>
            <p:cNvSpPr/>
            <p:nvPr/>
          </p:nvSpPr>
          <p:spPr bwMode="auto">
            <a:xfrm>
              <a:off x="928688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8702168-B8CF-0D42-B53B-D986E3F6F4CA}"/>
                </a:ext>
              </a:extLst>
            </p:cNvPr>
            <p:cNvSpPr/>
            <p:nvPr/>
          </p:nvSpPr>
          <p:spPr bwMode="auto">
            <a:xfrm>
              <a:off x="7848600" y="478129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8433A58-31A3-F841-B0A1-CA7FC2583896}"/>
                </a:ext>
              </a:extLst>
            </p:cNvPr>
            <p:cNvSpPr/>
            <p:nvPr/>
          </p:nvSpPr>
          <p:spPr>
            <a:xfrm>
              <a:off x="936940" y="4664705"/>
              <a:ext cx="1819275" cy="68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E6D6F67-9D20-184F-BAC2-CACF1209B5ED}"/>
                </a:ext>
              </a:extLst>
            </p:cNvPr>
            <p:cNvSpPr/>
            <p:nvPr/>
          </p:nvSpPr>
          <p:spPr>
            <a:xfrm>
              <a:off x="2764152" y="4664705"/>
              <a:ext cx="1819275" cy="68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4199CE6-6DAE-3A43-9002-632181BF9888}"/>
                </a:ext>
              </a:extLst>
            </p:cNvPr>
            <p:cNvSpPr/>
            <p:nvPr/>
          </p:nvSpPr>
          <p:spPr>
            <a:xfrm>
              <a:off x="4615177" y="4664705"/>
              <a:ext cx="1819275" cy="68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8A99726-B210-964A-B2EE-09B408E18CCF}"/>
                </a:ext>
              </a:extLst>
            </p:cNvPr>
            <p:cNvSpPr/>
            <p:nvPr/>
          </p:nvSpPr>
          <p:spPr>
            <a:xfrm>
              <a:off x="6452460" y="4664705"/>
              <a:ext cx="1861592" cy="68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614" name="Group 25613">
            <a:extLst>
              <a:ext uri="{FF2B5EF4-FFF2-40B4-BE49-F238E27FC236}">
                <a16:creationId xmlns:a16="http://schemas.microsoft.com/office/drawing/2014/main" id="{42AD469B-B3B0-0746-B740-48BFAA2906CD}"/>
              </a:ext>
            </a:extLst>
          </p:cNvPr>
          <p:cNvGrpSpPr/>
          <p:nvPr/>
        </p:nvGrpSpPr>
        <p:grpSpPr>
          <a:xfrm>
            <a:off x="3673790" y="4238805"/>
            <a:ext cx="3709466" cy="425900"/>
            <a:chOff x="3673790" y="4238805"/>
            <a:chExt cx="3709466" cy="425900"/>
          </a:xfrm>
        </p:grpSpPr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2FDB83AF-B5CF-6C4D-88E2-B48DFFF87731}"/>
                </a:ext>
              </a:extLst>
            </p:cNvPr>
            <p:cNvCxnSpPr>
              <a:cxnSpLocks/>
              <a:stCxn id="72" idx="2"/>
              <a:endCxn id="140" idx="0"/>
            </p:cNvCxnSpPr>
            <p:nvPr/>
          </p:nvCxnSpPr>
          <p:spPr>
            <a:xfrm flipH="1">
              <a:off x="3673790" y="4390256"/>
              <a:ext cx="287401" cy="27444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07F1DD7B-4930-F44B-83DF-1EC545D35525}"/>
                </a:ext>
              </a:extLst>
            </p:cNvPr>
            <p:cNvCxnSpPr>
              <a:cxnSpLocks/>
              <a:stCxn id="73" idx="2"/>
              <a:endCxn id="141" idx="0"/>
            </p:cNvCxnSpPr>
            <p:nvPr/>
          </p:nvCxnSpPr>
          <p:spPr>
            <a:xfrm>
              <a:off x="4418391" y="4390256"/>
              <a:ext cx="1106424" cy="27444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214DBD9-DB2B-A641-91BB-C85C390ABB47}"/>
                </a:ext>
              </a:extLst>
            </p:cNvPr>
            <p:cNvCxnSpPr>
              <a:cxnSpLocks/>
              <a:stCxn id="79" idx="2"/>
              <a:endCxn id="142" idx="0"/>
            </p:cNvCxnSpPr>
            <p:nvPr/>
          </p:nvCxnSpPr>
          <p:spPr>
            <a:xfrm>
              <a:off x="4875591" y="4390256"/>
              <a:ext cx="2507665" cy="27444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36">
              <a:extLst>
                <a:ext uri="{FF2B5EF4-FFF2-40B4-BE49-F238E27FC236}">
                  <a16:creationId xmlns:a16="http://schemas.microsoft.com/office/drawing/2014/main" id="{33A4813D-72B5-6A46-B42E-E1636467A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1805" y="4238805"/>
              <a:ext cx="5854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Add</a:t>
              </a:r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B881917-DA92-DB49-932B-40FCA00CBC37}"/>
              </a:ext>
            </a:extLst>
          </p:cNvPr>
          <p:cNvCxnSpPr>
            <a:cxnSpLocks/>
            <a:stCxn id="122" idx="2"/>
            <a:endCxn id="96" idx="0"/>
          </p:cNvCxnSpPr>
          <p:nvPr/>
        </p:nvCxnSpPr>
        <p:spPr>
          <a:xfrm>
            <a:off x="3002596" y="5238492"/>
            <a:ext cx="0" cy="613628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B5BA342-31B3-914F-880D-E24DF51D8E5E}"/>
              </a:ext>
            </a:extLst>
          </p:cNvPr>
          <p:cNvCxnSpPr>
            <a:cxnSpLocks/>
            <a:stCxn id="123" idx="2"/>
            <a:endCxn id="104" idx="0"/>
          </p:cNvCxnSpPr>
          <p:nvPr/>
        </p:nvCxnSpPr>
        <p:spPr>
          <a:xfrm>
            <a:off x="3463923" y="5238492"/>
            <a:ext cx="0" cy="613628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D84E35CF-D03F-2142-BE1E-3EFD0D55A3A9}"/>
              </a:ext>
            </a:extLst>
          </p:cNvPr>
          <p:cNvCxnSpPr>
            <a:cxnSpLocks/>
            <a:stCxn id="124" idx="2"/>
            <a:endCxn id="105" idx="0"/>
          </p:cNvCxnSpPr>
          <p:nvPr/>
        </p:nvCxnSpPr>
        <p:spPr>
          <a:xfrm>
            <a:off x="3925250" y="5238492"/>
            <a:ext cx="0" cy="613628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CE82DEA-267B-4141-A3A6-D54DB07D74B2}"/>
              </a:ext>
            </a:extLst>
          </p:cNvPr>
          <p:cNvCxnSpPr>
            <a:cxnSpLocks/>
          </p:cNvCxnSpPr>
          <p:nvPr/>
        </p:nvCxnSpPr>
        <p:spPr>
          <a:xfrm flipH="1">
            <a:off x="4386570" y="5238492"/>
            <a:ext cx="7" cy="613628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D823777-D7F5-0D4F-B592-A147F390F957}"/>
              </a:ext>
            </a:extLst>
          </p:cNvPr>
          <p:cNvCxnSpPr>
            <a:cxnSpLocks/>
            <a:stCxn id="126" idx="2"/>
            <a:endCxn id="107" idx="0"/>
          </p:cNvCxnSpPr>
          <p:nvPr/>
        </p:nvCxnSpPr>
        <p:spPr>
          <a:xfrm>
            <a:off x="4847904" y="5238492"/>
            <a:ext cx="0" cy="61362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8331644-8617-4545-9C99-39B81DF0B710}"/>
              </a:ext>
            </a:extLst>
          </p:cNvPr>
          <p:cNvCxnSpPr>
            <a:cxnSpLocks/>
            <a:stCxn id="127" idx="2"/>
            <a:endCxn id="108" idx="0"/>
          </p:cNvCxnSpPr>
          <p:nvPr/>
        </p:nvCxnSpPr>
        <p:spPr>
          <a:xfrm>
            <a:off x="5309231" y="5238492"/>
            <a:ext cx="0" cy="61362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CDE16F-86B0-ED47-846F-56CA72A260A9}"/>
              </a:ext>
            </a:extLst>
          </p:cNvPr>
          <p:cNvCxnSpPr>
            <a:cxnSpLocks/>
            <a:stCxn id="128" idx="2"/>
            <a:endCxn id="109" idx="0"/>
          </p:cNvCxnSpPr>
          <p:nvPr/>
        </p:nvCxnSpPr>
        <p:spPr>
          <a:xfrm>
            <a:off x="5770558" y="5238492"/>
            <a:ext cx="0" cy="61362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01D69075-B11C-2B45-8CA4-2BD19C6175E1}"/>
              </a:ext>
            </a:extLst>
          </p:cNvPr>
          <p:cNvCxnSpPr>
            <a:cxnSpLocks/>
          </p:cNvCxnSpPr>
          <p:nvPr/>
        </p:nvCxnSpPr>
        <p:spPr>
          <a:xfrm flipH="1">
            <a:off x="6231878" y="5238492"/>
            <a:ext cx="7" cy="61362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4FA7F2FB-8A51-0148-99EE-1A8D6698EAA3}"/>
              </a:ext>
            </a:extLst>
          </p:cNvPr>
          <p:cNvCxnSpPr>
            <a:cxnSpLocks/>
            <a:stCxn id="130" idx="2"/>
            <a:endCxn id="111" idx="0"/>
          </p:cNvCxnSpPr>
          <p:nvPr/>
        </p:nvCxnSpPr>
        <p:spPr>
          <a:xfrm>
            <a:off x="6693212" y="5238492"/>
            <a:ext cx="0" cy="613628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C5EA061C-9357-D34F-AFAE-FF9A02A4C18C}"/>
              </a:ext>
            </a:extLst>
          </p:cNvPr>
          <p:cNvCxnSpPr>
            <a:cxnSpLocks/>
            <a:stCxn id="131" idx="2"/>
            <a:endCxn id="112" idx="0"/>
          </p:cNvCxnSpPr>
          <p:nvPr/>
        </p:nvCxnSpPr>
        <p:spPr>
          <a:xfrm>
            <a:off x="7154539" y="5238492"/>
            <a:ext cx="0" cy="613628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BBAFD0AF-292F-A141-AB27-6F74D387A7C8}"/>
              </a:ext>
            </a:extLst>
          </p:cNvPr>
          <p:cNvCxnSpPr>
            <a:cxnSpLocks/>
            <a:stCxn id="132" idx="2"/>
            <a:endCxn id="113" idx="0"/>
          </p:cNvCxnSpPr>
          <p:nvPr/>
        </p:nvCxnSpPr>
        <p:spPr>
          <a:xfrm>
            <a:off x="7615866" y="5238492"/>
            <a:ext cx="0" cy="613628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924A8A3-0ED2-874A-9FAB-567DAB238D24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8077200" y="5238492"/>
            <a:ext cx="0" cy="613628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36">
            <a:extLst>
              <a:ext uri="{FF2B5EF4-FFF2-40B4-BE49-F238E27FC236}">
                <a16:creationId xmlns:a16="http://schemas.microsoft.com/office/drawing/2014/main" id="{DD215886-ED1D-EA42-9041-68F4CA9B8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136" y="5394920"/>
            <a:ext cx="615874" cy="338554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+10</a:t>
            </a:r>
          </a:p>
        </p:txBody>
      </p:sp>
      <p:sp>
        <p:nvSpPr>
          <p:cNvPr id="171" name="TextBox 136">
            <a:extLst>
              <a:ext uri="{FF2B5EF4-FFF2-40B4-BE49-F238E27FC236}">
                <a16:creationId xmlns:a16="http://schemas.microsoft.com/office/drawing/2014/main" id="{9E436E2C-5D22-D445-8F6D-ACD510C0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5394920"/>
            <a:ext cx="615874" cy="338554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+14</a:t>
            </a:r>
          </a:p>
        </p:txBody>
      </p:sp>
      <p:sp>
        <p:nvSpPr>
          <p:cNvPr id="172" name="TextBox 136">
            <a:extLst>
              <a:ext uri="{FF2B5EF4-FFF2-40B4-BE49-F238E27FC236}">
                <a16:creationId xmlns:a16="http://schemas.microsoft.com/office/drawing/2014/main" id="{6164B33D-0B81-4145-9B9D-D111986D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225" y="5394920"/>
            <a:ext cx="615874" cy="338554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+20</a:t>
            </a:r>
          </a:p>
        </p:txBody>
      </p:sp>
      <p:grpSp>
        <p:nvGrpSpPr>
          <p:cNvPr id="25615" name="Group 25614">
            <a:extLst>
              <a:ext uri="{FF2B5EF4-FFF2-40B4-BE49-F238E27FC236}">
                <a16:creationId xmlns:a16="http://schemas.microsoft.com/office/drawing/2014/main" id="{E34A6695-4A6D-DD40-8D9F-719B344405B7}"/>
              </a:ext>
            </a:extLst>
          </p:cNvPr>
          <p:cNvGrpSpPr/>
          <p:nvPr/>
        </p:nvGrpSpPr>
        <p:grpSpPr>
          <a:xfrm>
            <a:off x="2763836" y="5852120"/>
            <a:ext cx="1841181" cy="457200"/>
            <a:chOff x="2763836" y="5852120"/>
            <a:chExt cx="1841181" cy="45720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0B3EAFB4-195F-7547-B6E6-1B1E56D43FD1}"/>
                </a:ext>
              </a:extLst>
            </p:cNvPr>
            <p:cNvSpPr/>
            <p:nvPr/>
          </p:nvSpPr>
          <p:spPr bwMode="auto">
            <a:xfrm>
              <a:off x="2763836" y="585212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C6F0172-16F7-BB46-857B-AB5AFA1A3048}"/>
                </a:ext>
              </a:extLst>
            </p:cNvPr>
            <p:cNvSpPr/>
            <p:nvPr/>
          </p:nvSpPr>
          <p:spPr bwMode="auto">
            <a:xfrm>
              <a:off x="3225163" y="585212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20F5CDA-0EEB-9841-9317-C65262C56856}"/>
                </a:ext>
              </a:extLst>
            </p:cNvPr>
            <p:cNvSpPr/>
            <p:nvPr/>
          </p:nvSpPr>
          <p:spPr bwMode="auto">
            <a:xfrm>
              <a:off x="3686490" y="585212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5CE4E0F-01B0-9A46-BDEF-3A3202CC34C0}"/>
                </a:ext>
              </a:extLst>
            </p:cNvPr>
            <p:cNvSpPr/>
            <p:nvPr/>
          </p:nvSpPr>
          <p:spPr bwMode="auto">
            <a:xfrm>
              <a:off x="4147817" y="585212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</a:t>
              </a:r>
            </a:p>
          </p:txBody>
        </p:sp>
      </p:grpSp>
      <p:grpSp>
        <p:nvGrpSpPr>
          <p:cNvPr id="25616" name="Group 25615">
            <a:extLst>
              <a:ext uri="{FF2B5EF4-FFF2-40B4-BE49-F238E27FC236}">
                <a16:creationId xmlns:a16="http://schemas.microsoft.com/office/drawing/2014/main" id="{3472BC44-EE72-1A45-BDF3-72A04083F3CA}"/>
              </a:ext>
            </a:extLst>
          </p:cNvPr>
          <p:cNvGrpSpPr/>
          <p:nvPr/>
        </p:nvGrpSpPr>
        <p:grpSpPr>
          <a:xfrm>
            <a:off x="4609144" y="5852120"/>
            <a:ext cx="1841181" cy="457200"/>
            <a:chOff x="4609144" y="5852120"/>
            <a:chExt cx="1841181" cy="457200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E6A1D22-614D-E545-8CCE-D86AFE5E7DD8}"/>
                </a:ext>
              </a:extLst>
            </p:cNvPr>
            <p:cNvSpPr/>
            <p:nvPr/>
          </p:nvSpPr>
          <p:spPr bwMode="auto">
            <a:xfrm>
              <a:off x="4609144" y="585212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C54D256-9340-6348-B02C-278FD8996118}"/>
                </a:ext>
              </a:extLst>
            </p:cNvPr>
            <p:cNvSpPr/>
            <p:nvPr/>
          </p:nvSpPr>
          <p:spPr bwMode="auto">
            <a:xfrm>
              <a:off x="5070471" y="585212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AAD3D42-AB3F-6C48-802A-0EB10CC1CDFB}"/>
                </a:ext>
              </a:extLst>
            </p:cNvPr>
            <p:cNvSpPr/>
            <p:nvPr/>
          </p:nvSpPr>
          <p:spPr bwMode="auto">
            <a:xfrm>
              <a:off x="5531798" y="585212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544A4FFA-DEAF-444C-861C-03900CB27E08}"/>
                </a:ext>
              </a:extLst>
            </p:cNvPr>
            <p:cNvSpPr/>
            <p:nvPr/>
          </p:nvSpPr>
          <p:spPr bwMode="auto">
            <a:xfrm>
              <a:off x="5993125" y="585212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</p:grpSp>
      <p:grpSp>
        <p:nvGrpSpPr>
          <p:cNvPr id="25617" name="Group 25616">
            <a:extLst>
              <a:ext uri="{FF2B5EF4-FFF2-40B4-BE49-F238E27FC236}">
                <a16:creationId xmlns:a16="http://schemas.microsoft.com/office/drawing/2014/main" id="{964D7869-9BF3-6E4F-9EEC-15A4AD087DDA}"/>
              </a:ext>
            </a:extLst>
          </p:cNvPr>
          <p:cNvGrpSpPr/>
          <p:nvPr/>
        </p:nvGrpSpPr>
        <p:grpSpPr>
          <a:xfrm>
            <a:off x="6454452" y="5852120"/>
            <a:ext cx="1841188" cy="457200"/>
            <a:chOff x="6454452" y="5852120"/>
            <a:chExt cx="1841188" cy="457200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11FC273A-EB98-444C-B82B-3ED03718C0CE}"/>
                </a:ext>
              </a:extLst>
            </p:cNvPr>
            <p:cNvSpPr/>
            <p:nvPr/>
          </p:nvSpPr>
          <p:spPr bwMode="auto">
            <a:xfrm>
              <a:off x="6454452" y="5852120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3D14F4A-0686-3041-9AA5-EC1E48CE7B79}"/>
                </a:ext>
              </a:extLst>
            </p:cNvPr>
            <p:cNvSpPr/>
            <p:nvPr/>
          </p:nvSpPr>
          <p:spPr bwMode="auto">
            <a:xfrm>
              <a:off x="6915779" y="5852120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85D88F5-0832-7D4E-B437-6100190F9577}"/>
                </a:ext>
              </a:extLst>
            </p:cNvPr>
            <p:cNvSpPr/>
            <p:nvPr/>
          </p:nvSpPr>
          <p:spPr bwMode="auto">
            <a:xfrm>
              <a:off x="7377106" y="5852120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26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8CC3146-3E1E-8E43-AE70-71D6D2C540FA}"/>
                </a:ext>
              </a:extLst>
            </p:cNvPr>
            <p:cNvSpPr/>
            <p:nvPr/>
          </p:nvSpPr>
          <p:spPr bwMode="auto">
            <a:xfrm>
              <a:off x="7838440" y="5852120"/>
              <a:ext cx="457200" cy="457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</a:t>
              </a:r>
            </a:p>
          </p:txBody>
        </p:sp>
      </p:grpSp>
      <p:sp>
        <p:nvSpPr>
          <p:cNvPr id="25627" name="Arc 25626">
            <a:extLst>
              <a:ext uri="{FF2B5EF4-FFF2-40B4-BE49-F238E27FC236}">
                <a16:creationId xmlns:a16="http://schemas.microsoft.com/office/drawing/2014/main" id="{DE5C6868-40E5-204F-AF33-730AED436957}"/>
              </a:ext>
            </a:extLst>
          </p:cNvPr>
          <p:cNvSpPr/>
          <p:nvPr/>
        </p:nvSpPr>
        <p:spPr>
          <a:xfrm>
            <a:off x="611560" y="3125749"/>
            <a:ext cx="622920" cy="1527388"/>
          </a:xfrm>
          <a:prstGeom prst="arc">
            <a:avLst>
              <a:gd name="adj1" fmla="val 5253048"/>
              <a:gd name="adj2" fmla="val 16232923"/>
            </a:avLst>
          </a:prstGeom>
          <a:ln w="28575">
            <a:solidFill>
              <a:srgbClr val="002060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F55DE73-86AB-C840-AEE8-8DC05E890E37}"/>
              </a:ext>
            </a:extLst>
          </p:cNvPr>
          <p:cNvCxnSpPr>
            <a:cxnSpLocks/>
          </p:cNvCxnSpPr>
          <p:nvPr/>
        </p:nvCxnSpPr>
        <p:spPr>
          <a:xfrm>
            <a:off x="971599" y="3275692"/>
            <a:ext cx="7308000" cy="0"/>
          </a:xfrm>
          <a:prstGeom prst="line">
            <a:avLst/>
          </a:prstGeom>
          <a:ln w="38100">
            <a:solidFill>
              <a:srgbClr val="FF9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821E187-EE5E-1642-BA5D-1FB355C20BC8}"/>
              </a:ext>
            </a:extLst>
          </p:cNvPr>
          <p:cNvSpPr txBox="1"/>
          <p:nvPr/>
        </p:nvSpPr>
        <p:spPr>
          <a:xfrm>
            <a:off x="6318750" y="3284984"/>
            <a:ext cx="26457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</a:rPr>
              <a:t>Inter-block synchronization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Kernel termination 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Scan on CPU, 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Launch new scan kernel on GPU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Atomic operations in global memory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856EE82-B304-C24B-96ED-40D76FF0AF53}"/>
              </a:ext>
            </a:extLst>
          </p:cNvPr>
          <p:cNvCxnSpPr>
            <a:cxnSpLocks/>
          </p:cNvCxnSpPr>
          <p:nvPr/>
        </p:nvCxnSpPr>
        <p:spPr>
          <a:xfrm>
            <a:off x="971600" y="4509120"/>
            <a:ext cx="7308000" cy="0"/>
          </a:xfrm>
          <a:prstGeom prst="line">
            <a:avLst/>
          </a:prstGeom>
          <a:ln w="38100">
            <a:solidFill>
              <a:srgbClr val="FF9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59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Kogge</a:t>
            </a:r>
            <a:r>
              <a:rPr lang="en-US" sz="4000" dirty="0"/>
              <a:t>-Stone Parallel (Inclusive) Scan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04673" y="2195452"/>
          <a:ext cx="36576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x</a:t>
                      </a:r>
                      <a:r>
                        <a:rPr lang="en-US" sz="1400" baseline="-25000" dirty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x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x</a:t>
                      </a:r>
                      <a:r>
                        <a:rPr lang="en-US" sz="1400" baseline="-25000" dirty="0"/>
                        <a:t>3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x</a:t>
                      </a:r>
                      <a:r>
                        <a:rPr lang="en-US" sz="1400" baseline="-25000" dirty="0"/>
                        <a:t>4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x</a:t>
                      </a:r>
                      <a:r>
                        <a:rPr lang="en-US" sz="1400" baseline="-25000" dirty="0"/>
                        <a:t>5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x</a:t>
                      </a:r>
                      <a:r>
                        <a:rPr lang="en-US" sz="1400" baseline="-25000" dirty="0"/>
                        <a:t>6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x</a:t>
                      </a:r>
                      <a:r>
                        <a:rPr lang="en-US" sz="1400" baseline="-25000" dirty="0"/>
                        <a:t>7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04673" y="3147952"/>
          <a:ext cx="36576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1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3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4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5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5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6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6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7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04673" y="4100452"/>
          <a:ext cx="36576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3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1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4</a:t>
                      </a:r>
                      <a:endParaRPr lang="en-US" sz="14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5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6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7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04673" y="5052952"/>
          <a:ext cx="36576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1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3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4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5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6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r>
                        <a:rPr lang="en-US" sz="1400" baseline="-25000" dirty="0"/>
                        <a:t>0</a:t>
                      </a:r>
                      <a:r>
                        <a:rPr lang="en-US" sz="1400" baseline="0" dirty="0"/>
                        <a:t>..x</a:t>
                      </a:r>
                      <a:r>
                        <a:rPr lang="en-US" sz="1400" baseline="-25000" dirty="0"/>
                        <a:t>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Freeform 44"/>
          <p:cNvSpPr/>
          <p:nvPr/>
        </p:nvSpPr>
        <p:spPr>
          <a:xfrm>
            <a:off x="2952347" y="1412776"/>
            <a:ext cx="150645" cy="64008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408892" y="1412776"/>
            <a:ext cx="150645" cy="64008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865437" y="1412776"/>
            <a:ext cx="150645" cy="64008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321982" y="1412776"/>
            <a:ext cx="150645" cy="64008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4778527" y="1412776"/>
            <a:ext cx="150645" cy="64008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235072" y="1412776"/>
            <a:ext cx="150645" cy="64008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5691617" y="1412776"/>
            <a:ext cx="150645" cy="64008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6148163" y="1412776"/>
            <a:ext cx="150645" cy="640080"/>
          </a:xfrm>
          <a:custGeom>
            <a:avLst/>
            <a:gdLst>
              <a:gd name="connsiteX0" fmla="*/ 127000 w 196850"/>
              <a:gd name="connsiteY0" fmla="*/ 0 h 1625600"/>
              <a:gd name="connsiteX1" fmla="*/ 82550 w 196850"/>
              <a:gd name="connsiteY1" fmla="*/ 38100 h 1625600"/>
              <a:gd name="connsiteX2" fmla="*/ 50800 w 196850"/>
              <a:gd name="connsiteY2" fmla="*/ 76200 h 1625600"/>
              <a:gd name="connsiteX3" fmla="*/ 19050 w 196850"/>
              <a:gd name="connsiteY3" fmla="*/ 133350 h 1625600"/>
              <a:gd name="connsiteX4" fmla="*/ 0 w 196850"/>
              <a:gd name="connsiteY4" fmla="*/ 196850 h 1625600"/>
              <a:gd name="connsiteX5" fmla="*/ 25400 w 196850"/>
              <a:gd name="connsiteY5" fmla="*/ 323850 h 1625600"/>
              <a:gd name="connsiteX6" fmla="*/ 50800 w 196850"/>
              <a:gd name="connsiteY6" fmla="*/ 361950 h 1625600"/>
              <a:gd name="connsiteX7" fmla="*/ 82550 w 196850"/>
              <a:gd name="connsiteY7" fmla="*/ 393700 h 1625600"/>
              <a:gd name="connsiteX8" fmla="*/ 101600 w 196850"/>
              <a:gd name="connsiteY8" fmla="*/ 400050 h 1625600"/>
              <a:gd name="connsiteX9" fmla="*/ 165100 w 196850"/>
              <a:gd name="connsiteY9" fmla="*/ 476250 h 1625600"/>
              <a:gd name="connsiteX10" fmla="*/ 177800 w 196850"/>
              <a:gd name="connsiteY10" fmla="*/ 495300 h 1625600"/>
              <a:gd name="connsiteX11" fmla="*/ 184150 w 196850"/>
              <a:gd name="connsiteY11" fmla="*/ 514350 h 1625600"/>
              <a:gd name="connsiteX12" fmla="*/ 190500 w 196850"/>
              <a:gd name="connsiteY12" fmla="*/ 552450 h 1625600"/>
              <a:gd name="connsiteX13" fmla="*/ 196850 w 196850"/>
              <a:gd name="connsiteY13" fmla="*/ 577850 h 1625600"/>
              <a:gd name="connsiteX14" fmla="*/ 190500 w 196850"/>
              <a:gd name="connsiteY14" fmla="*/ 660400 h 1625600"/>
              <a:gd name="connsiteX15" fmla="*/ 158750 w 196850"/>
              <a:gd name="connsiteY15" fmla="*/ 717550 h 1625600"/>
              <a:gd name="connsiteX16" fmla="*/ 139700 w 196850"/>
              <a:gd name="connsiteY16" fmla="*/ 736600 h 1625600"/>
              <a:gd name="connsiteX17" fmla="*/ 107950 w 196850"/>
              <a:gd name="connsiteY17" fmla="*/ 768350 h 1625600"/>
              <a:gd name="connsiteX18" fmla="*/ 95250 w 196850"/>
              <a:gd name="connsiteY18" fmla="*/ 787400 h 1625600"/>
              <a:gd name="connsiteX19" fmla="*/ 88900 w 196850"/>
              <a:gd name="connsiteY19" fmla="*/ 806450 h 1625600"/>
              <a:gd name="connsiteX20" fmla="*/ 69850 w 196850"/>
              <a:gd name="connsiteY20" fmla="*/ 819150 h 1625600"/>
              <a:gd name="connsiteX21" fmla="*/ 44450 w 196850"/>
              <a:gd name="connsiteY21" fmla="*/ 863600 h 1625600"/>
              <a:gd name="connsiteX22" fmla="*/ 31750 w 196850"/>
              <a:gd name="connsiteY22" fmla="*/ 882650 h 1625600"/>
              <a:gd name="connsiteX23" fmla="*/ 19050 w 196850"/>
              <a:gd name="connsiteY23" fmla="*/ 927100 h 1625600"/>
              <a:gd name="connsiteX24" fmla="*/ 31750 w 196850"/>
              <a:gd name="connsiteY24" fmla="*/ 1060450 h 1625600"/>
              <a:gd name="connsiteX25" fmla="*/ 63500 w 196850"/>
              <a:gd name="connsiteY25" fmla="*/ 1092200 h 1625600"/>
              <a:gd name="connsiteX26" fmla="*/ 76200 w 196850"/>
              <a:gd name="connsiteY26" fmla="*/ 1111250 h 1625600"/>
              <a:gd name="connsiteX27" fmla="*/ 114300 w 196850"/>
              <a:gd name="connsiteY27" fmla="*/ 1136650 h 1625600"/>
              <a:gd name="connsiteX28" fmla="*/ 120650 w 196850"/>
              <a:gd name="connsiteY28" fmla="*/ 1155700 h 1625600"/>
              <a:gd name="connsiteX29" fmla="*/ 139700 w 196850"/>
              <a:gd name="connsiteY29" fmla="*/ 1168400 h 1625600"/>
              <a:gd name="connsiteX30" fmla="*/ 165100 w 196850"/>
              <a:gd name="connsiteY30" fmla="*/ 1187450 h 1625600"/>
              <a:gd name="connsiteX31" fmla="*/ 190500 w 196850"/>
              <a:gd name="connsiteY31" fmla="*/ 1225550 h 1625600"/>
              <a:gd name="connsiteX32" fmla="*/ 196850 w 196850"/>
              <a:gd name="connsiteY32" fmla="*/ 1250950 h 1625600"/>
              <a:gd name="connsiteX33" fmla="*/ 190500 w 196850"/>
              <a:gd name="connsiteY33" fmla="*/ 1339850 h 1625600"/>
              <a:gd name="connsiteX34" fmla="*/ 171450 w 196850"/>
              <a:gd name="connsiteY34" fmla="*/ 1403350 h 1625600"/>
              <a:gd name="connsiteX35" fmla="*/ 158750 w 196850"/>
              <a:gd name="connsiteY35" fmla="*/ 1422400 h 1625600"/>
              <a:gd name="connsiteX36" fmla="*/ 152400 w 196850"/>
              <a:gd name="connsiteY36" fmla="*/ 1441450 h 1625600"/>
              <a:gd name="connsiteX37" fmla="*/ 127000 w 196850"/>
              <a:gd name="connsiteY37" fmla="*/ 1498600 h 1625600"/>
              <a:gd name="connsiteX38" fmla="*/ 95250 w 196850"/>
              <a:gd name="connsiteY38" fmla="*/ 1555750 h 1625600"/>
              <a:gd name="connsiteX39" fmla="*/ 95250 w 196850"/>
              <a:gd name="connsiteY39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850" h="1625600">
                <a:moveTo>
                  <a:pt x="127000" y="0"/>
                </a:moveTo>
                <a:cubicBezTo>
                  <a:pt x="72901" y="32460"/>
                  <a:pt x="111869" y="2917"/>
                  <a:pt x="82550" y="38100"/>
                </a:cubicBezTo>
                <a:cubicBezTo>
                  <a:pt x="68308" y="55190"/>
                  <a:pt x="59809" y="55930"/>
                  <a:pt x="50800" y="76200"/>
                </a:cubicBezTo>
                <a:cubicBezTo>
                  <a:pt x="25936" y="132143"/>
                  <a:pt x="53821" y="98579"/>
                  <a:pt x="19050" y="133350"/>
                </a:cubicBezTo>
                <a:cubicBezTo>
                  <a:pt x="3590" y="179729"/>
                  <a:pt x="9597" y="158463"/>
                  <a:pt x="0" y="196850"/>
                </a:cubicBezTo>
                <a:cubicBezTo>
                  <a:pt x="14593" y="299002"/>
                  <a:pt x="3234" y="257352"/>
                  <a:pt x="25400" y="323850"/>
                </a:cubicBezTo>
                <a:cubicBezTo>
                  <a:pt x="30227" y="338330"/>
                  <a:pt x="42333" y="349250"/>
                  <a:pt x="50800" y="361950"/>
                </a:cubicBezTo>
                <a:cubicBezTo>
                  <a:pt x="63500" y="381000"/>
                  <a:pt x="61383" y="383117"/>
                  <a:pt x="82550" y="393700"/>
                </a:cubicBezTo>
                <a:cubicBezTo>
                  <a:pt x="88537" y="396693"/>
                  <a:pt x="95250" y="397933"/>
                  <a:pt x="101600" y="400050"/>
                </a:cubicBezTo>
                <a:cubicBezTo>
                  <a:pt x="150493" y="448943"/>
                  <a:pt x="129737" y="423206"/>
                  <a:pt x="165100" y="476250"/>
                </a:cubicBezTo>
                <a:cubicBezTo>
                  <a:pt x="169333" y="482600"/>
                  <a:pt x="175387" y="488060"/>
                  <a:pt x="177800" y="495300"/>
                </a:cubicBezTo>
                <a:cubicBezTo>
                  <a:pt x="179917" y="501650"/>
                  <a:pt x="182698" y="507816"/>
                  <a:pt x="184150" y="514350"/>
                </a:cubicBezTo>
                <a:cubicBezTo>
                  <a:pt x="186943" y="526919"/>
                  <a:pt x="187975" y="539825"/>
                  <a:pt x="190500" y="552450"/>
                </a:cubicBezTo>
                <a:cubicBezTo>
                  <a:pt x="192212" y="561008"/>
                  <a:pt x="194733" y="569383"/>
                  <a:pt x="196850" y="577850"/>
                </a:cubicBezTo>
                <a:cubicBezTo>
                  <a:pt x="194733" y="605367"/>
                  <a:pt x="193923" y="633015"/>
                  <a:pt x="190500" y="660400"/>
                </a:cubicBezTo>
                <a:cubicBezTo>
                  <a:pt x="188219" y="678652"/>
                  <a:pt x="167578" y="708722"/>
                  <a:pt x="158750" y="717550"/>
                </a:cubicBezTo>
                <a:cubicBezTo>
                  <a:pt x="152400" y="723900"/>
                  <a:pt x="145449" y="729701"/>
                  <a:pt x="139700" y="736600"/>
                </a:cubicBezTo>
                <a:cubicBezTo>
                  <a:pt x="113242" y="768350"/>
                  <a:pt x="142875" y="745067"/>
                  <a:pt x="107950" y="768350"/>
                </a:cubicBezTo>
                <a:cubicBezTo>
                  <a:pt x="103717" y="774700"/>
                  <a:pt x="98663" y="780574"/>
                  <a:pt x="95250" y="787400"/>
                </a:cubicBezTo>
                <a:cubicBezTo>
                  <a:pt x="92257" y="793387"/>
                  <a:pt x="93081" y="801223"/>
                  <a:pt x="88900" y="806450"/>
                </a:cubicBezTo>
                <a:cubicBezTo>
                  <a:pt x="84132" y="812409"/>
                  <a:pt x="76200" y="814917"/>
                  <a:pt x="69850" y="819150"/>
                </a:cubicBezTo>
                <a:cubicBezTo>
                  <a:pt x="38908" y="865562"/>
                  <a:pt x="76676" y="807204"/>
                  <a:pt x="44450" y="863600"/>
                </a:cubicBezTo>
                <a:cubicBezTo>
                  <a:pt x="40664" y="870226"/>
                  <a:pt x="35163" y="875824"/>
                  <a:pt x="31750" y="882650"/>
                </a:cubicBezTo>
                <a:cubicBezTo>
                  <a:pt x="27195" y="891760"/>
                  <a:pt x="21085" y="918962"/>
                  <a:pt x="19050" y="927100"/>
                </a:cubicBezTo>
                <a:cubicBezTo>
                  <a:pt x="19267" y="930136"/>
                  <a:pt x="24826" y="1037369"/>
                  <a:pt x="31750" y="1060450"/>
                </a:cubicBezTo>
                <a:cubicBezTo>
                  <a:pt x="37042" y="1078089"/>
                  <a:pt x="49742" y="1083028"/>
                  <a:pt x="63500" y="1092200"/>
                </a:cubicBezTo>
                <a:cubicBezTo>
                  <a:pt x="67733" y="1098550"/>
                  <a:pt x="70457" y="1106224"/>
                  <a:pt x="76200" y="1111250"/>
                </a:cubicBezTo>
                <a:cubicBezTo>
                  <a:pt x="87687" y="1121301"/>
                  <a:pt x="114300" y="1136650"/>
                  <a:pt x="114300" y="1136650"/>
                </a:cubicBezTo>
                <a:cubicBezTo>
                  <a:pt x="116417" y="1143000"/>
                  <a:pt x="116469" y="1150473"/>
                  <a:pt x="120650" y="1155700"/>
                </a:cubicBezTo>
                <a:cubicBezTo>
                  <a:pt x="125418" y="1161659"/>
                  <a:pt x="133490" y="1163964"/>
                  <a:pt x="139700" y="1168400"/>
                </a:cubicBezTo>
                <a:cubicBezTo>
                  <a:pt x="148312" y="1174551"/>
                  <a:pt x="158069" y="1179540"/>
                  <a:pt x="165100" y="1187450"/>
                </a:cubicBezTo>
                <a:cubicBezTo>
                  <a:pt x="175241" y="1198858"/>
                  <a:pt x="190500" y="1225550"/>
                  <a:pt x="190500" y="1225550"/>
                </a:cubicBezTo>
                <a:cubicBezTo>
                  <a:pt x="192617" y="1234017"/>
                  <a:pt x="196850" y="1242223"/>
                  <a:pt x="196850" y="1250950"/>
                </a:cubicBezTo>
                <a:cubicBezTo>
                  <a:pt x="196850" y="1280659"/>
                  <a:pt x="193781" y="1310323"/>
                  <a:pt x="190500" y="1339850"/>
                </a:cubicBezTo>
                <a:cubicBezTo>
                  <a:pt x="188901" y="1354245"/>
                  <a:pt x="174642" y="1393773"/>
                  <a:pt x="171450" y="1403350"/>
                </a:cubicBezTo>
                <a:cubicBezTo>
                  <a:pt x="169037" y="1410590"/>
                  <a:pt x="162163" y="1415574"/>
                  <a:pt x="158750" y="1422400"/>
                </a:cubicBezTo>
                <a:cubicBezTo>
                  <a:pt x="155757" y="1428387"/>
                  <a:pt x="155393" y="1435463"/>
                  <a:pt x="152400" y="1441450"/>
                </a:cubicBezTo>
                <a:cubicBezTo>
                  <a:pt x="122211" y="1501827"/>
                  <a:pt x="159765" y="1400306"/>
                  <a:pt x="127000" y="1498600"/>
                </a:cubicBezTo>
                <a:cubicBezTo>
                  <a:pt x="119404" y="1521388"/>
                  <a:pt x="96991" y="1531377"/>
                  <a:pt x="95250" y="1555750"/>
                </a:cubicBezTo>
                <a:cubicBezTo>
                  <a:pt x="93591" y="1578974"/>
                  <a:pt x="95250" y="1602317"/>
                  <a:pt x="95250" y="162560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761725" y="36051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62073" y="3605152"/>
            <a:ext cx="899652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32925" y="36051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33273" y="3605152"/>
            <a:ext cx="899652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218925" y="36051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319273" y="3605152"/>
            <a:ext cx="899652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390125" y="36051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90473" y="3605152"/>
            <a:ext cx="899652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842803" y="36051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43151" y="3605152"/>
            <a:ext cx="899652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300003" y="36051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400351" y="3605152"/>
            <a:ext cx="899652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862073" y="4557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33273" y="4557652"/>
            <a:ext cx="18288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320388" y="4557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491588" y="4557652"/>
            <a:ext cx="18288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777613" y="4557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948813" y="4557652"/>
            <a:ext cx="18288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214403" y="4557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385603" y="4557652"/>
            <a:ext cx="18288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233673" y="2652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6473" y="2652652"/>
            <a:ext cx="4572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21" y="2652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6821" y="2652652"/>
            <a:ext cx="4572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90125" y="2652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32925" y="2652652"/>
            <a:ext cx="4572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90473" y="2652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33273" y="2652652"/>
            <a:ext cx="4572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786699" y="2652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29499" y="2652652"/>
            <a:ext cx="4572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4842803" y="2652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385603" y="2652652"/>
            <a:ext cx="4572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3943151" y="2652652"/>
            <a:ext cx="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485951" y="2652652"/>
            <a:ext cx="457200" cy="495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Left Brace 52"/>
          <p:cNvSpPr/>
          <p:nvPr/>
        </p:nvSpPr>
        <p:spPr>
          <a:xfrm>
            <a:off x="2494033" y="2052856"/>
            <a:ext cx="156959" cy="3555201"/>
          </a:xfrm>
          <a:prstGeom prst="lef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09412" y="3506915"/>
            <a:ext cx="23403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Observation:</a:t>
            </a:r>
            <a:r>
              <a:rPr lang="en-US" dirty="0"/>
              <a:t> memory locations are reused</a:t>
            </a:r>
          </a:p>
        </p:txBody>
      </p:sp>
      <p:sp>
        <p:nvSpPr>
          <p:cNvPr id="59" name="Slide Number Placeholder 4">
            <a:extLst>
              <a:ext uri="{FF2B5EF4-FFF2-40B4-BE49-F238E27FC236}">
                <a16:creationId xmlns:a16="http://schemas.microsoft.com/office/drawing/2014/main" id="{2DD49670-5399-524C-9DE0-5241B22D7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0" name="TextBox 610">
            <a:extLst>
              <a:ext uri="{FF2B5EF4-FFF2-40B4-BE49-F238E27FC236}">
                <a16:creationId xmlns:a16="http://schemas.microsoft.com/office/drawing/2014/main" id="{84BA9677-1E0D-5447-A062-5AD3E3269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41584"/>
            <a:ext cx="1561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Izzat El Hajj</a:t>
            </a:r>
          </a:p>
        </p:txBody>
      </p:sp>
    </p:spTree>
    <p:extLst>
      <p:ext uri="{BB962C8B-B14F-4D97-AF65-F5344CB8AC3E}">
        <p14:creationId xmlns:p14="http://schemas.microsoft.com/office/powerpoint/2010/main" val="379003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Matrices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4491538"/>
            <a:ext cx="7886700" cy="1889790"/>
          </a:xfrm>
        </p:spPr>
        <p:txBody>
          <a:bodyPr>
            <a:noAutofit/>
          </a:bodyPr>
          <a:lstStyle/>
          <a:p>
            <a:r>
              <a:rPr lang="en-US" sz="2400" dirty="0"/>
              <a:t>Opportunities:</a:t>
            </a:r>
          </a:p>
          <a:p>
            <a:pPr lvl="1"/>
            <a:r>
              <a:rPr lang="en-US" sz="2000" dirty="0"/>
              <a:t>Do not need to allocate </a:t>
            </a:r>
            <a:r>
              <a:rPr lang="en-US" sz="2000" dirty="0">
                <a:solidFill>
                  <a:srgbClr val="7030A0"/>
                </a:solidFill>
              </a:rPr>
              <a:t>space for zeros </a:t>
            </a:r>
            <a:r>
              <a:rPr lang="en-US" sz="2000" dirty="0"/>
              <a:t>(save memory capacity)</a:t>
            </a:r>
          </a:p>
          <a:p>
            <a:pPr lvl="1"/>
            <a:r>
              <a:rPr lang="en-US" sz="2000" dirty="0"/>
              <a:t>Do not need to </a:t>
            </a:r>
            <a:r>
              <a:rPr lang="en-US" sz="2000" dirty="0">
                <a:solidFill>
                  <a:srgbClr val="C00000"/>
                </a:solidFill>
              </a:rPr>
              <a:t>load zeros </a:t>
            </a:r>
            <a:r>
              <a:rPr lang="en-US" sz="2000" dirty="0"/>
              <a:t>(save memory bandwidth)</a:t>
            </a:r>
          </a:p>
          <a:p>
            <a:pPr lvl="1"/>
            <a:r>
              <a:rPr lang="en-US" sz="2000" dirty="0"/>
              <a:t>Do not need to </a:t>
            </a:r>
            <a:r>
              <a:rPr lang="en-US" sz="2000" dirty="0">
                <a:solidFill>
                  <a:srgbClr val="CC9900"/>
                </a:solidFill>
              </a:rPr>
              <a:t>compute with zeros </a:t>
            </a:r>
            <a:r>
              <a:rPr lang="en-US" sz="2000" dirty="0"/>
              <a:t>(save computation time)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5276" y="1856112"/>
          <a:ext cx="2441448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75376" y="1856112"/>
          <a:ext cx="2441448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5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1064930"/>
            <a:ext cx="4429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</a:t>
            </a:r>
            <a:r>
              <a:rPr lang="en-US" sz="2000" dirty="0">
                <a:solidFill>
                  <a:srgbClr val="0070C0"/>
                </a:solidFill>
              </a:rPr>
              <a:t>dense matrix </a:t>
            </a:r>
            <a:r>
              <a:rPr lang="en-US" sz="2000" dirty="0"/>
              <a:t>is one where the majority of elements are not zero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7868" y="908720"/>
            <a:ext cx="4308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</a:t>
            </a:r>
            <a:r>
              <a:rPr lang="en-US" sz="2000" dirty="0">
                <a:solidFill>
                  <a:srgbClr val="0070C0"/>
                </a:solidFill>
              </a:rPr>
              <a:t>sparse matrix </a:t>
            </a:r>
            <a:r>
              <a:rPr lang="en-US" sz="2000" dirty="0"/>
              <a:t>is one where many elements are zero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(many real world systems are sparse)</a:t>
            </a:r>
          </a:p>
        </p:txBody>
      </p:sp>
      <p:sp>
        <p:nvSpPr>
          <p:cNvPr id="8" name="TextBox 610">
            <a:extLst>
              <a:ext uri="{FF2B5EF4-FFF2-40B4-BE49-F238E27FC236}">
                <a16:creationId xmlns:a16="http://schemas.microsoft.com/office/drawing/2014/main" id="{F8476E61-8474-0146-B6F2-7A8CA14F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41584"/>
            <a:ext cx="1561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Izzat El Hajj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78A263C-7554-E74F-A718-705539D39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8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1789383" y="5065447"/>
            <a:ext cx="0" cy="13258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886663" y="5065446"/>
            <a:ext cx="0" cy="13258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32583" y="5065445"/>
            <a:ext cx="0" cy="13258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631228" y="5065445"/>
            <a:ext cx="0" cy="13258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174728" y="5065445"/>
            <a:ext cx="0" cy="13258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SpMV</a:t>
            </a:r>
            <a:r>
              <a:rPr lang="en-US" dirty="0"/>
              <a:t>/CSR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9383" y="1412457"/>
          <a:ext cx="219456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9181105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296118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05533527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6980922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133656" marR="133656" marT="66829" marB="6682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marL="133656" marR="133656" marT="66829" marB="6682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133656" marR="133656" marT="66829" marB="6682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133656" marR="133656" marT="66829" marB="66829" anchor="ctr"/>
                </a:tc>
                <a:extLst>
                  <a:ext uri="{0D108BD9-81ED-4DB2-BD59-A6C34878D82A}">
                    <a16:rowId xmlns:a16="http://schemas.microsoft.com/office/drawing/2014/main" val="274416806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133656" marR="133656" marT="66829" marB="6682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133656" marR="133656" marT="66829" marB="6682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133656" marR="133656" marT="66829" marB="6682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133656" marR="133656" marT="66829" marB="66829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L="133656" marR="133656" marT="66829" marB="66829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/>
                </a:tc>
                <a:extLst>
                  <a:ext uri="{0D108BD9-81ED-4DB2-BD59-A6C34878D82A}">
                    <a16:rowId xmlns:a16="http://schemas.microsoft.com/office/drawing/2014/main" val="91531558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133656" marR="133656" marT="66829" marB="66829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35578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89383" y="3808115"/>
          <a:ext cx="27432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10709806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7598995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926634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8615577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495565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82424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89383" y="4533909"/>
          <a:ext cx="43891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10709806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7598995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926634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8615577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49556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514651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9826078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550155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82424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89383" y="5253353"/>
          <a:ext cx="43891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10709806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7598995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926634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8615577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49556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514651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9826078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550155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8242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0042" y="1435509"/>
            <a:ext cx="108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Matrix: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922" y="3851602"/>
            <a:ext cx="129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RowPtrs</a:t>
            </a:r>
            <a:r>
              <a:rPr lang="en-US" sz="2400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093" y="4600479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Column: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694" y="5296840"/>
            <a:ext cx="9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Value: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70730" y="4312305"/>
            <a:ext cx="3847916" cy="212079"/>
            <a:chOff x="1720823" y="4996202"/>
            <a:chExt cx="3847916" cy="21207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720823" y="4996202"/>
              <a:ext cx="0" cy="2120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236527" y="4996202"/>
              <a:ext cx="567344" cy="2120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803871" y="4996202"/>
              <a:ext cx="1660152" cy="21207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319574" y="4996202"/>
              <a:ext cx="2249165" cy="212079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064904" y="217389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65316" y="217389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=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35715" y="1412457"/>
          <a:ext cx="5486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54562086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913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011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955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0968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636127" y="1412457"/>
          <a:ext cx="5486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54562086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913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011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955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3656" marR="133656" marT="66829" marB="66829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09681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057936" y="5889402"/>
            <a:ext cx="3875371" cy="457200"/>
            <a:chOff x="1708029" y="6281199"/>
            <a:chExt cx="3875371" cy="457200"/>
          </a:xfrm>
        </p:grpSpPr>
        <p:sp>
          <p:nvSpPr>
            <p:cNvPr id="38" name="Freeform 37"/>
            <p:cNvSpPr/>
            <p:nvPr/>
          </p:nvSpPr>
          <p:spPr>
            <a:xfrm>
              <a:off x="1708029" y="6281199"/>
              <a:ext cx="45720" cy="45720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802215" y="6281199"/>
              <a:ext cx="45720" cy="45720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443494" y="6281199"/>
              <a:ext cx="45720" cy="45720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19050">
              <a:solidFill>
                <a:schemeClr val="accent4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37680" y="6281199"/>
              <a:ext cx="45720" cy="45720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67123" y="1196752"/>
            <a:ext cx="1683502" cy="2101675"/>
            <a:chOff x="1708029" y="6281199"/>
            <a:chExt cx="1683502" cy="2101675"/>
          </a:xfrm>
        </p:grpSpPr>
        <p:sp>
          <p:nvSpPr>
            <p:cNvPr id="47" name="Freeform 46"/>
            <p:cNvSpPr/>
            <p:nvPr/>
          </p:nvSpPr>
          <p:spPr>
            <a:xfrm>
              <a:off x="1708029" y="6281199"/>
              <a:ext cx="45720" cy="45720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711875" y="6824686"/>
              <a:ext cx="45720" cy="45720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31305" y="7395451"/>
              <a:ext cx="45720" cy="45720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19050">
              <a:solidFill>
                <a:schemeClr val="accent4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3345811" y="7925674"/>
              <a:ext cx="45720" cy="457200"/>
            </a:xfrm>
            <a:custGeom>
              <a:avLst/>
              <a:gdLst>
                <a:gd name="connsiteX0" fmla="*/ 127000 w 196850"/>
                <a:gd name="connsiteY0" fmla="*/ 0 h 1625600"/>
                <a:gd name="connsiteX1" fmla="*/ 82550 w 196850"/>
                <a:gd name="connsiteY1" fmla="*/ 38100 h 1625600"/>
                <a:gd name="connsiteX2" fmla="*/ 50800 w 196850"/>
                <a:gd name="connsiteY2" fmla="*/ 76200 h 1625600"/>
                <a:gd name="connsiteX3" fmla="*/ 19050 w 196850"/>
                <a:gd name="connsiteY3" fmla="*/ 133350 h 1625600"/>
                <a:gd name="connsiteX4" fmla="*/ 0 w 196850"/>
                <a:gd name="connsiteY4" fmla="*/ 196850 h 1625600"/>
                <a:gd name="connsiteX5" fmla="*/ 25400 w 196850"/>
                <a:gd name="connsiteY5" fmla="*/ 323850 h 1625600"/>
                <a:gd name="connsiteX6" fmla="*/ 50800 w 196850"/>
                <a:gd name="connsiteY6" fmla="*/ 361950 h 1625600"/>
                <a:gd name="connsiteX7" fmla="*/ 82550 w 196850"/>
                <a:gd name="connsiteY7" fmla="*/ 393700 h 1625600"/>
                <a:gd name="connsiteX8" fmla="*/ 101600 w 196850"/>
                <a:gd name="connsiteY8" fmla="*/ 400050 h 1625600"/>
                <a:gd name="connsiteX9" fmla="*/ 165100 w 196850"/>
                <a:gd name="connsiteY9" fmla="*/ 476250 h 1625600"/>
                <a:gd name="connsiteX10" fmla="*/ 177800 w 196850"/>
                <a:gd name="connsiteY10" fmla="*/ 495300 h 1625600"/>
                <a:gd name="connsiteX11" fmla="*/ 184150 w 196850"/>
                <a:gd name="connsiteY11" fmla="*/ 514350 h 1625600"/>
                <a:gd name="connsiteX12" fmla="*/ 190500 w 196850"/>
                <a:gd name="connsiteY12" fmla="*/ 552450 h 1625600"/>
                <a:gd name="connsiteX13" fmla="*/ 196850 w 196850"/>
                <a:gd name="connsiteY13" fmla="*/ 577850 h 1625600"/>
                <a:gd name="connsiteX14" fmla="*/ 190500 w 196850"/>
                <a:gd name="connsiteY14" fmla="*/ 660400 h 1625600"/>
                <a:gd name="connsiteX15" fmla="*/ 158750 w 196850"/>
                <a:gd name="connsiteY15" fmla="*/ 717550 h 1625600"/>
                <a:gd name="connsiteX16" fmla="*/ 139700 w 196850"/>
                <a:gd name="connsiteY16" fmla="*/ 736600 h 1625600"/>
                <a:gd name="connsiteX17" fmla="*/ 107950 w 196850"/>
                <a:gd name="connsiteY17" fmla="*/ 768350 h 1625600"/>
                <a:gd name="connsiteX18" fmla="*/ 95250 w 196850"/>
                <a:gd name="connsiteY18" fmla="*/ 787400 h 1625600"/>
                <a:gd name="connsiteX19" fmla="*/ 88900 w 196850"/>
                <a:gd name="connsiteY19" fmla="*/ 806450 h 1625600"/>
                <a:gd name="connsiteX20" fmla="*/ 69850 w 196850"/>
                <a:gd name="connsiteY20" fmla="*/ 819150 h 1625600"/>
                <a:gd name="connsiteX21" fmla="*/ 44450 w 196850"/>
                <a:gd name="connsiteY21" fmla="*/ 863600 h 1625600"/>
                <a:gd name="connsiteX22" fmla="*/ 31750 w 196850"/>
                <a:gd name="connsiteY22" fmla="*/ 882650 h 1625600"/>
                <a:gd name="connsiteX23" fmla="*/ 19050 w 196850"/>
                <a:gd name="connsiteY23" fmla="*/ 927100 h 1625600"/>
                <a:gd name="connsiteX24" fmla="*/ 31750 w 196850"/>
                <a:gd name="connsiteY24" fmla="*/ 1060450 h 1625600"/>
                <a:gd name="connsiteX25" fmla="*/ 63500 w 196850"/>
                <a:gd name="connsiteY25" fmla="*/ 1092200 h 1625600"/>
                <a:gd name="connsiteX26" fmla="*/ 76200 w 196850"/>
                <a:gd name="connsiteY26" fmla="*/ 1111250 h 1625600"/>
                <a:gd name="connsiteX27" fmla="*/ 114300 w 196850"/>
                <a:gd name="connsiteY27" fmla="*/ 1136650 h 1625600"/>
                <a:gd name="connsiteX28" fmla="*/ 120650 w 196850"/>
                <a:gd name="connsiteY28" fmla="*/ 1155700 h 1625600"/>
                <a:gd name="connsiteX29" fmla="*/ 139700 w 196850"/>
                <a:gd name="connsiteY29" fmla="*/ 1168400 h 1625600"/>
                <a:gd name="connsiteX30" fmla="*/ 165100 w 196850"/>
                <a:gd name="connsiteY30" fmla="*/ 1187450 h 1625600"/>
                <a:gd name="connsiteX31" fmla="*/ 190500 w 196850"/>
                <a:gd name="connsiteY31" fmla="*/ 1225550 h 1625600"/>
                <a:gd name="connsiteX32" fmla="*/ 196850 w 196850"/>
                <a:gd name="connsiteY32" fmla="*/ 1250950 h 1625600"/>
                <a:gd name="connsiteX33" fmla="*/ 190500 w 196850"/>
                <a:gd name="connsiteY33" fmla="*/ 1339850 h 1625600"/>
                <a:gd name="connsiteX34" fmla="*/ 171450 w 196850"/>
                <a:gd name="connsiteY34" fmla="*/ 1403350 h 1625600"/>
                <a:gd name="connsiteX35" fmla="*/ 158750 w 196850"/>
                <a:gd name="connsiteY35" fmla="*/ 1422400 h 1625600"/>
                <a:gd name="connsiteX36" fmla="*/ 152400 w 196850"/>
                <a:gd name="connsiteY36" fmla="*/ 1441450 h 1625600"/>
                <a:gd name="connsiteX37" fmla="*/ 127000 w 196850"/>
                <a:gd name="connsiteY37" fmla="*/ 1498600 h 1625600"/>
                <a:gd name="connsiteX38" fmla="*/ 95250 w 196850"/>
                <a:gd name="connsiteY38" fmla="*/ 1555750 h 1625600"/>
                <a:gd name="connsiteX39" fmla="*/ 95250 w 196850"/>
                <a:gd name="connsiteY39" fmla="*/ 16256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6850" h="1625600">
                  <a:moveTo>
                    <a:pt x="127000" y="0"/>
                  </a:moveTo>
                  <a:cubicBezTo>
                    <a:pt x="72901" y="32460"/>
                    <a:pt x="111869" y="2917"/>
                    <a:pt x="82550" y="38100"/>
                  </a:cubicBezTo>
                  <a:cubicBezTo>
                    <a:pt x="68308" y="55190"/>
                    <a:pt x="59809" y="55930"/>
                    <a:pt x="50800" y="76200"/>
                  </a:cubicBezTo>
                  <a:cubicBezTo>
                    <a:pt x="25936" y="132143"/>
                    <a:pt x="53821" y="98579"/>
                    <a:pt x="19050" y="133350"/>
                  </a:cubicBezTo>
                  <a:cubicBezTo>
                    <a:pt x="3590" y="179729"/>
                    <a:pt x="9597" y="158463"/>
                    <a:pt x="0" y="196850"/>
                  </a:cubicBezTo>
                  <a:cubicBezTo>
                    <a:pt x="14593" y="299002"/>
                    <a:pt x="3234" y="257352"/>
                    <a:pt x="25400" y="323850"/>
                  </a:cubicBezTo>
                  <a:cubicBezTo>
                    <a:pt x="30227" y="338330"/>
                    <a:pt x="42333" y="349250"/>
                    <a:pt x="50800" y="361950"/>
                  </a:cubicBezTo>
                  <a:cubicBezTo>
                    <a:pt x="63500" y="381000"/>
                    <a:pt x="61383" y="383117"/>
                    <a:pt x="82550" y="393700"/>
                  </a:cubicBezTo>
                  <a:cubicBezTo>
                    <a:pt x="88537" y="396693"/>
                    <a:pt x="95250" y="397933"/>
                    <a:pt x="101600" y="400050"/>
                  </a:cubicBezTo>
                  <a:cubicBezTo>
                    <a:pt x="150493" y="448943"/>
                    <a:pt x="129737" y="423206"/>
                    <a:pt x="165100" y="476250"/>
                  </a:cubicBezTo>
                  <a:cubicBezTo>
                    <a:pt x="169333" y="482600"/>
                    <a:pt x="175387" y="488060"/>
                    <a:pt x="177800" y="495300"/>
                  </a:cubicBezTo>
                  <a:cubicBezTo>
                    <a:pt x="179917" y="501650"/>
                    <a:pt x="182698" y="507816"/>
                    <a:pt x="184150" y="514350"/>
                  </a:cubicBezTo>
                  <a:cubicBezTo>
                    <a:pt x="186943" y="526919"/>
                    <a:pt x="187975" y="539825"/>
                    <a:pt x="190500" y="552450"/>
                  </a:cubicBezTo>
                  <a:cubicBezTo>
                    <a:pt x="192212" y="561008"/>
                    <a:pt x="194733" y="569383"/>
                    <a:pt x="196850" y="577850"/>
                  </a:cubicBezTo>
                  <a:cubicBezTo>
                    <a:pt x="194733" y="605367"/>
                    <a:pt x="193923" y="633015"/>
                    <a:pt x="190500" y="660400"/>
                  </a:cubicBezTo>
                  <a:cubicBezTo>
                    <a:pt x="188219" y="678652"/>
                    <a:pt x="167578" y="708722"/>
                    <a:pt x="158750" y="717550"/>
                  </a:cubicBezTo>
                  <a:cubicBezTo>
                    <a:pt x="152400" y="723900"/>
                    <a:pt x="145449" y="729701"/>
                    <a:pt x="139700" y="736600"/>
                  </a:cubicBezTo>
                  <a:cubicBezTo>
                    <a:pt x="113242" y="768350"/>
                    <a:pt x="142875" y="745067"/>
                    <a:pt x="107950" y="768350"/>
                  </a:cubicBezTo>
                  <a:cubicBezTo>
                    <a:pt x="103717" y="774700"/>
                    <a:pt x="98663" y="780574"/>
                    <a:pt x="95250" y="787400"/>
                  </a:cubicBezTo>
                  <a:cubicBezTo>
                    <a:pt x="92257" y="793387"/>
                    <a:pt x="93081" y="801223"/>
                    <a:pt x="88900" y="806450"/>
                  </a:cubicBezTo>
                  <a:cubicBezTo>
                    <a:pt x="84132" y="812409"/>
                    <a:pt x="76200" y="814917"/>
                    <a:pt x="69850" y="819150"/>
                  </a:cubicBezTo>
                  <a:cubicBezTo>
                    <a:pt x="38908" y="865562"/>
                    <a:pt x="76676" y="807204"/>
                    <a:pt x="44450" y="863600"/>
                  </a:cubicBezTo>
                  <a:cubicBezTo>
                    <a:pt x="40664" y="870226"/>
                    <a:pt x="35163" y="875824"/>
                    <a:pt x="31750" y="882650"/>
                  </a:cubicBezTo>
                  <a:cubicBezTo>
                    <a:pt x="27195" y="891760"/>
                    <a:pt x="21085" y="918962"/>
                    <a:pt x="19050" y="927100"/>
                  </a:cubicBezTo>
                  <a:cubicBezTo>
                    <a:pt x="19267" y="930136"/>
                    <a:pt x="24826" y="1037369"/>
                    <a:pt x="31750" y="1060450"/>
                  </a:cubicBezTo>
                  <a:cubicBezTo>
                    <a:pt x="37042" y="1078089"/>
                    <a:pt x="49742" y="1083028"/>
                    <a:pt x="63500" y="1092200"/>
                  </a:cubicBezTo>
                  <a:cubicBezTo>
                    <a:pt x="67733" y="1098550"/>
                    <a:pt x="70457" y="1106224"/>
                    <a:pt x="76200" y="1111250"/>
                  </a:cubicBezTo>
                  <a:cubicBezTo>
                    <a:pt x="87687" y="1121301"/>
                    <a:pt x="114300" y="1136650"/>
                    <a:pt x="114300" y="1136650"/>
                  </a:cubicBezTo>
                  <a:cubicBezTo>
                    <a:pt x="116417" y="1143000"/>
                    <a:pt x="116469" y="1150473"/>
                    <a:pt x="120650" y="1155700"/>
                  </a:cubicBezTo>
                  <a:cubicBezTo>
                    <a:pt x="125418" y="1161659"/>
                    <a:pt x="133490" y="1163964"/>
                    <a:pt x="139700" y="1168400"/>
                  </a:cubicBezTo>
                  <a:cubicBezTo>
                    <a:pt x="148312" y="1174551"/>
                    <a:pt x="158069" y="1179540"/>
                    <a:pt x="165100" y="1187450"/>
                  </a:cubicBezTo>
                  <a:cubicBezTo>
                    <a:pt x="175241" y="1198858"/>
                    <a:pt x="190500" y="1225550"/>
                    <a:pt x="190500" y="1225550"/>
                  </a:cubicBezTo>
                  <a:cubicBezTo>
                    <a:pt x="192617" y="1234017"/>
                    <a:pt x="196850" y="1242223"/>
                    <a:pt x="196850" y="1250950"/>
                  </a:cubicBezTo>
                  <a:cubicBezTo>
                    <a:pt x="196850" y="1280659"/>
                    <a:pt x="193781" y="1310323"/>
                    <a:pt x="190500" y="1339850"/>
                  </a:cubicBezTo>
                  <a:cubicBezTo>
                    <a:pt x="188901" y="1354245"/>
                    <a:pt x="174642" y="1393773"/>
                    <a:pt x="171450" y="1403350"/>
                  </a:cubicBezTo>
                  <a:cubicBezTo>
                    <a:pt x="169037" y="1410590"/>
                    <a:pt x="162163" y="1415574"/>
                    <a:pt x="158750" y="1422400"/>
                  </a:cubicBezTo>
                  <a:cubicBezTo>
                    <a:pt x="155757" y="1428387"/>
                    <a:pt x="155393" y="1435463"/>
                    <a:pt x="152400" y="1441450"/>
                  </a:cubicBezTo>
                  <a:cubicBezTo>
                    <a:pt x="122211" y="1501827"/>
                    <a:pt x="159765" y="1400306"/>
                    <a:pt x="127000" y="1498600"/>
                  </a:cubicBezTo>
                  <a:cubicBezTo>
                    <a:pt x="119404" y="1521388"/>
                    <a:pt x="96991" y="1531377"/>
                    <a:pt x="95250" y="1555750"/>
                  </a:cubicBezTo>
                  <a:cubicBezTo>
                    <a:pt x="93591" y="1578974"/>
                    <a:pt x="95250" y="1602317"/>
                    <a:pt x="95250" y="162560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353754" y="1753052"/>
            <a:ext cx="2682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Parallelization approach:</a:t>
            </a:r>
          </a:p>
          <a:p>
            <a:pPr algn="ctr"/>
            <a:r>
              <a:rPr lang="en-US" dirty="0"/>
              <a:t>Assign one thread to loop over each input row sequentially and update corresponding output element</a:t>
            </a:r>
          </a:p>
        </p:txBody>
      </p:sp>
      <p:sp>
        <p:nvSpPr>
          <p:cNvPr id="36" name="TextBox 610">
            <a:extLst>
              <a:ext uri="{FF2B5EF4-FFF2-40B4-BE49-F238E27FC236}">
                <a16:creationId xmlns:a16="http://schemas.microsoft.com/office/drawing/2014/main" id="{08E61871-0F2C-B048-9222-95ECDBA3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41584"/>
            <a:ext cx="1561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Izzat El Hajj</a:t>
            </a:r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69E3F2E8-B889-F448-98D8-6FA706BED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9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8200" y="312420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</a:t>
            </a:r>
          </a:p>
        </p:txBody>
      </p:sp>
      <p:sp>
        <p:nvSpPr>
          <p:cNvPr id="4" name="Oval 3"/>
          <p:cNvSpPr/>
          <p:nvPr/>
        </p:nvSpPr>
        <p:spPr>
          <a:xfrm>
            <a:off x="1509713" y="2371725"/>
            <a:ext cx="457200" cy="457200"/>
          </a:xfrm>
          <a:prstGeom prst="ellipse">
            <a:avLst/>
          </a:prstGeom>
          <a:solidFill>
            <a:srgbClr val="7A81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800225" y="3390900"/>
            <a:ext cx="457200" cy="457200"/>
          </a:xfrm>
          <a:prstGeom prst="ellipse">
            <a:avLst/>
          </a:prstGeom>
          <a:solidFill>
            <a:srgbClr val="7A81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128838" y="1633538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2747963" y="2376488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2790825" y="3181350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3041650" y="4219575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1800225" y="4519613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3895725" y="241935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8</a:t>
            </a:r>
          </a:p>
        </p:txBody>
      </p:sp>
      <p:cxnSp>
        <p:nvCxnSpPr>
          <p:cNvPr id="13" name="Straight Arrow Connector 12"/>
          <p:cNvCxnSpPr>
            <a:stCxn id="3" idx="7"/>
          </p:cNvCxnSpPr>
          <p:nvPr/>
        </p:nvCxnSpPr>
        <p:spPr>
          <a:xfrm flipV="1">
            <a:off x="1228725" y="2790825"/>
            <a:ext cx="371475" cy="4000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2"/>
          </p:cNvCxnSpPr>
          <p:nvPr/>
        </p:nvCxnSpPr>
        <p:spPr>
          <a:xfrm>
            <a:off x="1276350" y="3448050"/>
            <a:ext cx="523875" cy="1714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14525" y="2063750"/>
            <a:ext cx="301625" cy="38258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6"/>
            <a:endCxn id="7" idx="2"/>
          </p:cNvCxnSpPr>
          <p:nvPr/>
        </p:nvCxnSpPr>
        <p:spPr>
          <a:xfrm>
            <a:off x="1966913" y="2600325"/>
            <a:ext cx="781050" cy="476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6"/>
            <a:endCxn id="8" idx="2"/>
          </p:cNvCxnSpPr>
          <p:nvPr/>
        </p:nvCxnSpPr>
        <p:spPr>
          <a:xfrm flipV="1">
            <a:off x="2257425" y="3409950"/>
            <a:ext cx="533400" cy="2095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6"/>
            <a:endCxn id="11" idx="1"/>
          </p:cNvCxnSpPr>
          <p:nvPr/>
        </p:nvCxnSpPr>
        <p:spPr>
          <a:xfrm>
            <a:off x="2586038" y="1862138"/>
            <a:ext cx="1376362" cy="62388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5"/>
            <a:endCxn id="7" idx="1"/>
          </p:cNvCxnSpPr>
          <p:nvPr/>
        </p:nvCxnSpPr>
        <p:spPr>
          <a:xfrm>
            <a:off x="2519363" y="2024063"/>
            <a:ext cx="295275" cy="4191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6"/>
            <a:endCxn id="11" idx="2"/>
          </p:cNvCxnSpPr>
          <p:nvPr/>
        </p:nvCxnSpPr>
        <p:spPr>
          <a:xfrm>
            <a:off x="3205163" y="2605088"/>
            <a:ext cx="690562" cy="428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8" idx="0"/>
          </p:cNvCxnSpPr>
          <p:nvPr/>
        </p:nvCxnSpPr>
        <p:spPr>
          <a:xfrm flipH="1">
            <a:off x="3019425" y="2835275"/>
            <a:ext cx="15875" cy="3460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5"/>
            <a:endCxn id="9" idx="1"/>
          </p:cNvCxnSpPr>
          <p:nvPr/>
        </p:nvCxnSpPr>
        <p:spPr>
          <a:xfrm>
            <a:off x="2190750" y="3781425"/>
            <a:ext cx="917575" cy="5048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4"/>
            <a:endCxn id="10" idx="0"/>
          </p:cNvCxnSpPr>
          <p:nvPr/>
        </p:nvCxnSpPr>
        <p:spPr>
          <a:xfrm>
            <a:off x="2028825" y="3848100"/>
            <a:ext cx="0" cy="67151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6"/>
            <a:endCxn id="9" idx="3"/>
          </p:cNvCxnSpPr>
          <p:nvPr/>
        </p:nvCxnSpPr>
        <p:spPr>
          <a:xfrm flipV="1">
            <a:off x="2257425" y="4610100"/>
            <a:ext cx="850900" cy="13811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4"/>
            <a:endCxn id="9" idx="0"/>
          </p:cNvCxnSpPr>
          <p:nvPr/>
        </p:nvCxnSpPr>
        <p:spPr>
          <a:xfrm>
            <a:off x="3019425" y="3638550"/>
            <a:ext cx="250825" cy="5810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" idx="4"/>
          </p:cNvCxnSpPr>
          <p:nvPr/>
        </p:nvCxnSpPr>
        <p:spPr>
          <a:xfrm flipH="1" flipV="1">
            <a:off x="1066800" y="3581400"/>
            <a:ext cx="747713" cy="105251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1" idx="4"/>
          </p:cNvCxnSpPr>
          <p:nvPr/>
        </p:nvCxnSpPr>
        <p:spPr>
          <a:xfrm flipV="1">
            <a:off x="3476625" y="2876550"/>
            <a:ext cx="647700" cy="14859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8" name="TextBox 1"/>
          <p:cNvSpPr txBox="1">
            <a:spLocks noChangeArrowheads="1"/>
          </p:cNvSpPr>
          <p:nvPr/>
        </p:nvSpPr>
        <p:spPr bwMode="auto">
          <a:xfrm>
            <a:off x="1378496" y="2054225"/>
            <a:ext cx="457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MS PGothic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23579" name="Rectangle 11"/>
          <p:cNvSpPr>
            <a:spLocks noChangeArrowheads="1"/>
          </p:cNvSpPr>
          <p:nvPr/>
        </p:nvSpPr>
        <p:spPr bwMode="auto">
          <a:xfrm>
            <a:off x="4262438" y="2262188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MS PGothic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580" name="Rectangle 27"/>
          <p:cNvSpPr>
            <a:spLocks noChangeArrowheads="1"/>
          </p:cNvSpPr>
          <p:nvPr/>
        </p:nvSpPr>
        <p:spPr bwMode="auto">
          <a:xfrm>
            <a:off x="2257425" y="1285875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MS PGothic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23581" name="Rectangle 28"/>
          <p:cNvSpPr>
            <a:spLocks noChangeArrowheads="1"/>
          </p:cNvSpPr>
          <p:nvPr/>
        </p:nvSpPr>
        <p:spPr bwMode="auto">
          <a:xfrm>
            <a:off x="3498850" y="4343400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MS PGothic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23582" name="Rectangle 29"/>
          <p:cNvSpPr>
            <a:spLocks noChangeArrowheads="1"/>
          </p:cNvSpPr>
          <p:nvPr/>
        </p:nvSpPr>
        <p:spPr bwMode="auto">
          <a:xfrm>
            <a:off x="2822575" y="2065338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MS PGothic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3259138" y="3211513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MS PGothic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2049463" y="4929188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MS PGothic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23585" name="Rectangle 34"/>
          <p:cNvSpPr>
            <a:spLocks noChangeArrowheads="1"/>
          </p:cNvSpPr>
          <p:nvPr/>
        </p:nvSpPr>
        <p:spPr bwMode="auto">
          <a:xfrm>
            <a:off x="1933575" y="3048000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MS PGothic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23586" name="TextBox 35"/>
          <p:cNvSpPr txBox="1">
            <a:spLocks noChangeArrowheads="1"/>
          </p:cNvSpPr>
          <p:nvPr/>
        </p:nvSpPr>
        <p:spPr bwMode="auto">
          <a:xfrm>
            <a:off x="584200" y="3254375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MS PGothic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595313" y="2868613"/>
            <a:ext cx="950912" cy="95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 – 3 Hops</a:t>
            </a:r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ED57AC4B-14DD-FE43-A43C-DE3874CBC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0" name="CuadroTexto 26">
            <a:extLst>
              <a:ext uri="{FF2B5EF4-FFF2-40B4-BE49-F238E27FC236}">
                <a16:creationId xmlns:a16="http://schemas.microsoft.com/office/drawing/2014/main" id="{47FDF19E-F35F-5442-B2C1-F0064CC3C2ED}"/>
              </a:ext>
            </a:extLst>
          </p:cNvPr>
          <p:cNvSpPr txBox="1"/>
          <p:nvPr/>
        </p:nvSpPr>
        <p:spPr>
          <a:xfrm>
            <a:off x="228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Kirk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7F0277-3AFE-4640-9063-D42EC4854175}"/>
              </a:ext>
            </a:extLst>
          </p:cNvPr>
          <p:cNvSpPr txBox="1"/>
          <p:nvPr/>
        </p:nvSpPr>
        <p:spPr>
          <a:xfrm>
            <a:off x="1115616" y="5517232"/>
            <a:ext cx="2750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Desirable Outcome</a:t>
            </a:r>
          </a:p>
        </p:txBody>
      </p:sp>
      <p:sp>
        <p:nvSpPr>
          <p:cNvPr id="43" name="Content Placeholder 13">
            <a:extLst>
              <a:ext uri="{FF2B5EF4-FFF2-40B4-BE49-F238E27FC236}">
                <a16:creationId xmlns:a16="http://schemas.microsoft.com/office/drawing/2014/main" id="{B554CFD5-30A4-1948-BA08-2997C3A1FE5C}"/>
              </a:ext>
            </a:extLst>
          </p:cNvPr>
          <p:cNvSpPr txBox="1">
            <a:spLocks/>
          </p:cNvSpPr>
          <p:nvPr/>
        </p:nvSpPr>
        <p:spPr>
          <a:xfrm>
            <a:off x="4860926" y="908720"/>
            <a:ext cx="3978274" cy="54726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First Frontier (level 1 nodes)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1, 2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Second frontier (level 2 nodes)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3, 4, 5, 6, 7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Third frontier (level 3 nodes)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ChangeArrowheads="1"/>
          </p:cNvSpPr>
          <p:nvPr/>
        </p:nvSpPr>
        <p:spPr bwMode="auto">
          <a:xfrm>
            <a:off x="2537520" y="1821160"/>
            <a:ext cx="14478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67" name="Line 19"/>
          <p:cNvSpPr>
            <a:spLocks noChangeShapeType="1"/>
          </p:cNvSpPr>
          <p:nvPr/>
        </p:nvSpPr>
        <p:spPr bwMode="auto">
          <a:xfrm>
            <a:off x="1851720" y="3116560"/>
            <a:ext cx="304800" cy="91440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Two-level Hierarchy</a:t>
            </a:r>
            <a:endParaRPr lang="en-US" altLang="zh-CN" dirty="0"/>
          </a:p>
        </p:txBody>
      </p:sp>
      <p:sp>
        <p:nvSpPr>
          <p:cNvPr id="36869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5976" y="1072480"/>
            <a:ext cx="4444132" cy="48768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00B0F0"/>
                </a:solidFill>
                <a:ea typeface="SimSun" pitchFamily="2" charset="-122"/>
              </a:rPr>
              <a:t>Block queue</a:t>
            </a:r>
            <a:r>
              <a:rPr lang="en-US" altLang="zh-CN" sz="2900" dirty="0">
                <a:solidFill>
                  <a:srgbClr val="00B0F0"/>
                </a:solidFill>
                <a:ea typeface="SimSun" pitchFamily="2" charset="-122"/>
              </a:rPr>
              <a:t> </a:t>
            </a:r>
            <a:r>
              <a:rPr lang="en-US" altLang="zh-CN" dirty="0">
                <a:ea typeface="SimSun" pitchFamily="2" charset="-122"/>
              </a:rPr>
              <a:t>(b-queue)</a:t>
            </a:r>
          </a:p>
          <a:p>
            <a:pPr lvl="1" eaLnBrk="1" hangingPunct="1"/>
            <a:r>
              <a:rPr lang="en-US" altLang="zh-CN" dirty="0">
                <a:ea typeface="SimSun" pitchFamily="2" charset="-122"/>
              </a:rPr>
              <a:t>Inserted by all threads in a block</a:t>
            </a:r>
          </a:p>
          <a:p>
            <a:pPr lvl="1" eaLnBrk="1" hangingPunct="1"/>
            <a:r>
              <a:rPr lang="en-US" altLang="zh-CN" dirty="0">
                <a:ea typeface="SimSun" pitchFamily="2" charset="-122"/>
              </a:rPr>
              <a:t>Resides in Shared Memory</a:t>
            </a: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SimSun" pitchFamily="2" charset="-122"/>
              </a:rPr>
              <a:t>Global queue </a:t>
            </a:r>
            <a:r>
              <a:rPr lang="en-US" altLang="zh-CN" dirty="0">
                <a:ea typeface="SimSun" pitchFamily="2" charset="-122"/>
              </a:rPr>
              <a:t>(g-queue)</a:t>
            </a:r>
          </a:p>
          <a:p>
            <a:pPr lvl="1" eaLnBrk="1" hangingPunct="1"/>
            <a:r>
              <a:rPr lang="en-US" altLang="zh-CN" dirty="0">
                <a:ea typeface="SimSun" pitchFamily="2" charset="-122"/>
              </a:rPr>
              <a:t>Inserted only when a block completes </a:t>
            </a:r>
          </a:p>
          <a:p>
            <a:pPr eaLnBrk="1" hangingPunct="1"/>
            <a:r>
              <a:rPr lang="en-US" altLang="zh-CN" dirty="0">
                <a:ea typeface="SimSun" pitchFamily="2" charset="-122"/>
              </a:rPr>
              <a:t>Problem:</a:t>
            </a:r>
          </a:p>
          <a:p>
            <a:pPr lvl="1" eaLnBrk="1" hangingPunct="1"/>
            <a:r>
              <a:rPr lang="en-US" altLang="zh-CN" sz="2200" dirty="0">
                <a:ea typeface="SimSun" pitchFamily="2" charset="-122"/>
              </a:rPr>
              <a:t>Collision on b-queues</a:t>
            </a:r>
          </a:p>
          <a:p>
            <a:pPr lvl="1" eaLnBrk="1" hangingPunct="1"/>
            <a:r>
              <a:rPr lang="en-US" altLang="zh-CN" sz="2200" dirty="0">
                <a:ea typeface="SimSun" pitchFamily="2" charset="-122"/>
              </a:rPr>
              <a:t>Threads in the same block can cause heavy contention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51520" y="3954760"/>
            <a:ext cx="3810000" cy="914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165920" y="4030960"/>
            <a:ext cx="2819400" cy="381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SimSun" pitchFamily="2" charset="-122"/>
                <a:cs typeface="+mn-cs"/>
              </a:rPr>
              <a:t>g-queue</a:t>
            </a: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1394520" y="2049760"/>
            <a:ext cx="13716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73" name="Rectangle 14"/>
          <p:cNvSpPr>
            <a:spLocks noChangeArrowheads="1"/>
          </p:cNvSpPr>
          <p:nvPr/>
        </p:nvSpPr>
        <p:spPr bwMode="auto">
          <a:xfrm>
            <a:off x="3286820" y="2595860"/>
            <a:ext cx="533400" cy="3048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74" name="Rectangle 15"/>
          <p:cNvSpPr>
            <a:spLocks noChangeArrowheads="1"/>
          </p:cNvSpPr>
          <p:nvPr/>
        </p:nvSpPr>
        <p:spPr bwMode="auto">
          <a:xfrm>
            <a:off x="1851720" y="2811760"/>
            <a:ext cx="838200" cy="3048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327720" y="2354560"/>
            <a:ext cx="16002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76" name="Rectangle 16"/>
          <p:cNvSpPr>
            <a:spLocks noChangeArrowheads="1"/>
          </p:cNvSpPr>
          <p:nvPr/>
        </p:nvSpPr>
        <p:spPr bwMode="auto">
          <a:xfrm>
            <a:off x="708720" y="3116560"/>
            <a:ext cx="1066800" cy="3048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SimSun" pitchFamily="2" charset="-122"/>
                <a:cs typeface="+mn-cs"/>
              </a:rPr>
              <a:t>b-queue</a:t>
            </a:r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>
            <a:off x="734120" y="3421360"/>
            <a:ext cx="431800" cy="60960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78" name="Line 18"/>
          <p:cNvSpPr>
            <a:spLocks noChangeShapeType="1"/>
          </p:cNvSpPr>
          <p:nvPr/>
        </p:nvSpPr>
        <p:spPr bwMode="auto">
          <a:xfrm>
            <a:off x="1775520" y="3408660"/>
            <a:ext cx="381000" cy="60960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79" name="Line 21"/>
          <p:cNvSpPr>
            <a:spLocks noChangeShapeType="1"/>
          </p:cNvSpPr>
          <p:nvPr/>
        </p:nvSpPr>
        <p:spPr bwMode="auto">
          <a:xfrm>
            <a:off x="2903240" y="2780928"/>
            <a:ext cx="228600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80" name="Line 22"/>
          <p:cNvSpPr>
            <a:spLocks noChangeShapeType="1"/>
          </p:cNvSpPr>
          <p:nvPr/>
        </p:nvSpPr>
        <p:spPr bwMode="auto">
          <a:xfrm>
            <a:off x="3299520" y="2887960"/>
            <a:ext cx="228600" cy="114300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81" name="Line 23"/>
          <p:cNvSpPr>
            <a:spLocks noChangeShapeType="1"/>
          </p:cNvSpPr>
          <p:nvPr/>
        </p:nvSpPr>
        <p:spPr bwMode="auto">
          <a:xfrm>
            <a:off x="3820220" y="2900660"/>
            <a:ext cx="152400" cy="114300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882" name="Text Box 25"/>
          <p:cNvSpPr txBox="1">
            <a:spLocks noChangeArrowheads="1"/>
          </p:cNvSpPr>
          <p:nvPr/>
        </p:nvSpPr>
        <p:spPr bwMode="auto">
          <a:xfrm>
            <a:off x="251520" y="453261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t>Global Mem</a:t>
            </a:r>
          </a:p>
        </p:txBody>
      </p:sp>
      <p:sp>
        <p:nvSpPr>
          <p:cNvPr id="36883" name="Text Box 26"/>
          <p:cNvSpPr txBox="1">
            <a:spLocks noChangeArrowheads="1"/>
          </p:cNvSpPr>
          <p:nvPr/>
        </p:nvSpPr>
        <p:spPr bwMode="auto">
          <a:xfrm>
            <a:off x="343892" y="2348880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t>Shared Mem</a:t>
            </a:r>
          </a:p>
        </p:txBody>
      </p:sp>
      <p:sp>
        <p:nvSpPr>
          <p:cNvPr id="36884" name="Line 28"/>
          <p:cNvSpPr>
            <a:spLocks noChangeShapeType="1"/>
          </p:cNvSpPr>
          <p:nvPr/>
        </p:nvSpPr>
        <p:spPr bwMode="auto">
          <a:xfrm>
            <a:off x="2689920" y="3116560"/>
            <a:ext cx="304800" cy="91440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DBA52A04-15EF-EF4A-B096-718724687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3" name="CuadroTexto 26">
            <a:extLst>
              <a:ext uri="{FF2B5EF4-FFF2-40B4-BE49-F238E27FC236}">
                <a16:creationId xmlns:a16="http://schemas.microsoft.com/office/drawing/2014/main" id="{DB6AB3CF-AAFF-874F-99EA-CD276CF2D94B}"/>
              </a:ext>
            </a:extLst>
          </p:cNvPr>
          <p:cNvSpPr txBox="1"/>
          <p:nvPr/>
        </p:nvSpPr>
        <p:spPr>
          <a:xfrm>
            <a:off x="228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Kirk</a:t>
            </a:r>
          </a:p>
        </p:txBody>
      </p:sp>
    </p:spTree>
    <p:extLst>
      <p:ext uri="{BB962C8B-B14F-4D97-AF65-F5344CB8AC3E}">
        <p14:creationId xmlns:p14="http://schemas.microsoft.com/office/powerpoint/2010/main" val="241077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>
            <a:extLst>
              <a:ext uri="{FF2B5EF4-FFF2-40B4-BE49-F238E27FC236}">
                <a16:creationId xmlns:a16="http://schemas.microsoft.com/office/drawing/2014/main" id="{6C599EA8-303B-8F44-B67E-1E9A7D6B83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1747838"/>
            <a:ext cx="8428037" cy="995362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Parallel Patterns</a:t>
            </a:r>
          </a:p>
        </p:txBody>
      </p:sp>
      <p:sp>
        <p:nvSpPr>
          <p:cNvPr id="81922" name="Rectangle 5">
            <a:extLst>
              <a:ext uri="{FF2B5EF4-FFF2-40B4-BE49-F238E27FC236}">
                <a16:creationId xmlns:a16="http://schemas.microsoft.com/office/drawing/2014/main" id="{EB66DB82-34C1-994A-A27C-C184C7C5BD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85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Hierarchical Kernel Arrangement</a:t>
            </a:r>
          </a:p>
        </p:txBody>
      </p:sp>
      <p:sp>
        <p:nvSpPr>
          <p:cNvPr id="47107" name="Rectangle 176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PMingLiU" pitchFamily="18" charset="-120"/>
              </a:rPr>
              <a:t>Customize kernels based on the size of frontiers</a:t>
            </a:r>
          </a:p>
          <a:p>
            <a:pPr eaLnBrk="1" hangingPunct="1"/>
            <a:r>
              <a:rPr lang="en-US" altLang="zh-TW" dirty="0">
                <a:ea typeface="PMingLiU" pitchFamily="18" charset="-120"/>
              </a:rPr>
              <a:t>Use fast barrier synchronization when the frontier is small</a:t>
            </a:r>
          </a:p>
          <a:p>
            <a:pPr eaLnBrk="1" hangingPunct="1">
              <a:buFont typeface="Arial" pitchFamily="34" charset="0"/>
              <a:buNone/>
            </a:pPr>
            <a:endParaRPr lang="en-US" altLang="zh-TW" dirty="0">
              <a:ea typeface="PMingLiU" pitchFamily="18" charset="-12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062281-02B7-F546-813A-E700AFD66DE6}"/>
              </a:ext>
            </a:extLst>
          </p:cNvPr>
          <p:cNvGrpSpPr/>
          <p:nvPr/>
        </p:nvGrpSpPr>
        <p:grpSpPr>
          <a:xfrm>
            <a:off x="626616" y="2420888"/>
            <a:ext cx="379413" cy="755650"/>
            <a:chOff x="626616" y="2420888"/>
            <a:chExt cx="379413" cy="755650"/>
          </a:xfrm>
        </p:grpSpPr>
        <p:sp>
          <p:nvSpPr>
            <p:cNvPr id="47108" name="Line 5"/>
            <p:cNvSpPr>
              <a:spLocks noChangeShapeType="1"/>
            </p:cNvSpPr>
            <p:nvPr/>
          </p:nvSpPr>
          <p:spPr bwMode="auto">
            <a:xfrm>
              <a:off x="626616" y="2420888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09" name="Line 6"/>
            <p:cNvSpPr>
              <a:spLocks noChangeShapeType="1"/>
            </p:cNvSpPr>
            <p:nvPr/>
          </p:nvSpPr>
          <p:spPr bwMode="auto">
            <a:xfrm flipV="1">
              <a:off x="731391" y="2420888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815529" y="2427238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 flipV="1">
              <a:off x="921891" y="2427238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2" name="Line 17"/>
            <p:cNvSpPr>
              <a:spLocks noChangeShapeType="1"/>
            </p:cNvSpPr>
            <p:nvPr/>
          </p:nvSpPr>
          <p:spPr bwMode="auto">
            <a:xfrm>
              <a:off x="626616" y="2497088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3" name="Line 18"/>
            <p:cNvSpPr>
              <a:spLocks noChangeShapeType="1"/>
            </p:cNvSpPr>
            <p:nvPr/>
          </p:nvSpPr>
          <p:spPr bwMode="auto">
            <a:xfrm flipV="1">
              <a:off x="731391" y="2497088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4" name="Line 19"/>
            <p:cNvSpPr>
              <a:spLocks noChangeShapeType="1"/>
            </p:cNvSpPr>
            <p:nvPr/>
          </p:nvSpPr>
          <p:spPr bwMode="auto">
            <a:xfrm>
              <a:off x="815529" y="2503438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5" name="Line 20"/>
            <p:cNvSpPr>
              <a:spLocks noChangeShapeType="1"/>
            </p:cNvSpPr>
            <p:nvPr/>
          </p:nvSpPr>
          <p:spPr bwMode="auto">
            <a:xfrm flipV="1">
              <a:off x="921891" y="2503438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6" name="Line 26"/>
            <p:cNvSpPr>
              <a:spLocks noChangeShapeType="1"/>
            </p:cNvSpPr>
            <p:nvPr/>
          </p:nvSpPr>
          <p:spPr bwMode="auto">
            <a:xfrm>
              <a:off x="626616" y="2573288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7" name="Line 27"/>
            <p:cNvSpPr>
              <a:spLocks noChangeShapeType="1"/>
            </p:cNvSpPr>
            <p:nvPr/>
          </p:nvSpPr>
          <p:spPr bwMode="auto">
            <a:xfrm flipV="1">
              <a:off x="731391" y="2573288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8" name="Line 28"/>
            <p:cNvSpPr>
              <a:spLocks noChangeShapeType="1"/>
            </p:cNvSpPr>
            <p:nvPr/>
          </p:nvSpPr>
          <p:spPr bwMode="auto">
            <a:xfrm>
              <a:off x="815529" y="2579638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19" name="Line 29"/>
            <p:cNvSpPr>
              <a:spLocks noChangeShapeType="1"/>
            </p:cNvSpPr>
            <p:nvPr/>
          </p:nvSpPr>
          <p:spPr bwMode="auto">
            <a:xfrm flipV="1">
              <a:off x="921891" y="2579638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0" name="Line 35"/>
            <p:cNvSpPr>
              <a:spLocks noChangeShapeType="1"/>
            </p:cNvSpPr>
            <p:nvPr/>
          </p:nvSpPr>
          <p:spPr bwMode="auto">
            <a:xfrm>
              <a:off x="626616" y="2649488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1" name="Line 36"/>
            <p:cNvSpPr>
              <a:spLocks noChangeShapeType="1"/>
            </p:cNvSpPr>
            <p:nvPr/>
          </p:nvSpPr>
          <p:spPr bwMode="auto">
            <a:xfrm flipV="1">
              <a:off x="731391" y="2649488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2" name="Line 37"/>
            <p:cNvSpPr>
              <a:spLocks noChangeShapeType="1"/>
            </p:cNvSpPr>
            <p:nvPr/>
          </p:nvSpPr>
          <p:spPr bwMode="auto">
            <a:xfrm>
              <a:off x="815529" y="2655838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3" name="Line 38"/>
            <p:cNvSpPr>
              <a:spLocks noChangeShapeType="1"/>
            </p:cNvSpPr>
            <p:nvPr/>
          </p:nvSpPr>
          <p:spPr bwMode="auto">
            <a:xfrm flipV="1">
              <a:off x="921891" y="2655838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4" name="Line 44"/>
            <p:cNvSpPr>
              <a:spLocks noChangeShapeType="1"/>
            </p:cNvSpPr>
            <p:nvPr/>
          </p:nvSpPr>
          <p:spPr bwMode="auto">
            <a:xfrm>
              <a:off x="626616" y="2725688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5" name="Line 45"/>
            <p:cNvSpPr>
              <a:spLocks noChangeShapeType="1"/>
            </p:cNvSpPr>
            <p:nvPr/>
          </p:nvSpPr>
          <p:spPr bwMode="auto">
            <a:xfrm flipV="1">
              <a:off x="731391" y="2725688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6" name="Line 46"/>
            <p:cNvSpPr>
              <a:spLocks noChangeShapeType="1"/>
            </p:cNvSpPr>
            <p:nvPr/>
          </p:nvSpPr>
          <p:spPr bwMode="auto">
            <a:xfrm>
              <a:off x="815529" y="2732038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7" name="Line 47"/>
            <p:cNvSpPr>
              <a:spLocks noChangeShapeType="1"/>
            </p:cNvSpPr>
            <p:nvPr/>
          </p:nvSpPr>
          <p:spPr bwMode="auto">
            <a:xfrm flipV="1">
              <a:off x="921891" y="2732038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8" name="Line 53"/>
            <p:cNvSpPr>
              <a:spLocks noChangeShapeType="1"/>
            </p:cNvSpPr>
            <p:nvPr/>
          </p:nvSpPr>
          <p:spPr bwMode="auto">
            <a:xfrm>
              <a:off x="626616" y="2801888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29" name="Line 54"/>
            <p:cNvSpPr>
              <a:spLocks noChangeShapeType="1"/>
            </p:cNvSpPr>
            <p:nvPr/>
          </p:nvSpPr>
          <p:spPr bwMode="auto">
            <a:xfrm flipV="1">
              <a:off x="731391" y="2801888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0" name="Line 55"/>
            <p:cNvSpPr>
              <a:spLocks noChangeShapeType="1"/>
            </p:cNvSpPr>
            <p:nvPr/>
          </p:nvSpPr>
          <p:spPr bwMode="auto">
            <a:xfrm>
              <a:off x="815529" y="2808238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1" name="Line 56"/>
            <p:cNvSpPr>
              <a:spLocks noChangeShapeType="1"/>
            </p:cNvSpPr>
            <p:nvPr/>
          </p:nvSpPr>
          <p:spPr bwMode="auto">
            <a:xfrm flipV="1">
              <a:off x="921891" y="2808238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2" name="Line 62"/>
            <p:cNvSpPr>
              <a:spLocks noChangeShapeType="1"/>
            </p:cNvSpPr>
            <p:nvPr/>
          </p:nvSpPr>
          <p:spPr bwMode="auto">
            <a:xfrm>
              <a:off x="626616" y="2878088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3" name="Line 63"/>
            <p:cNvSpPr>
              <a:spLocks noChangeShapeType="1"/>
            </p:cNvSpPr>
            <p:nvPr/>
          </p:nvSpPr>
          <p:spPr bwMode="auto">
            <a:xfrm flipV="1">
              <a:off x="731391" y="2878088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4" name="Line 64"/>
            <p:cNvSpPr>
              <a:spLocks noChangeShapeType="1"/>
            </p:cNvSpPr>
            <p:nvPr/>
          </p:nvSpPr>
          <p:spPr bwMode="auto">
            <a:xfrm>
              <a:off x="815529" y="2884438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5" name="Line 65"/>
            <p:cNvSpPr>
              <a:spLocks noChangeShapeType="1"/>
            </p:cNvSpPr>
            <p:nvPr/>
          </p:nvSpPr>
          <p:spPr bwMode="auto">
            <a:xfrm flipV="1">
              <a:off x="921891" y="2884438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6" name="Line 71"/>
            <p:cNvSpPr>
              <a:spLocks noChangeShapeType="1"/>
            </p:cNvSpPr>
            <p:nvPr/>
          </p:nvSpPr>
          <p:spPr bwMode="auto">
            <a:xfrm>
              <a:off x="626616" y="2954288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7" name="Line 72"/>
            <p:cNvSpPr>
              <a:spLocks noChangeShapeType="1"/>
            </p:cNvSpPr>
            <p:nvPr/>
          </p:nvSpPr>
          <p:spPr bwMode="auto">
            <a:xfrm flipV="1">
              <a:off x="731391" y="2954288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8" name="Line 73"/>
            <p:cNvSpPr>
              <a:spLocks noChangeShapeType="1"/>
            </p:cNvSpPr>
            <p:nvPr/>
          </p:nvSpPr>
          <p:spPr bwMode="auto">
            <a:xfrm>
              <a:off x="815529" y="2960638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39" name="Line 74"/>
            <p:cNvSpPr>
              <a:spLocks noChangeShapeType="1"/>
            </p:cNvSpPr>
            <p:nvPr/>
          </p:nvSpPr>
          <p:spPr bwMode="auto">
            <a:xfrm flipV="1">
              <a:off x="921891" y="2960638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40" name="Line 80"/>
            <p:cNvSpPr>
              <a:spLocks noChangeShapeType="1"/>
            </p:cNvSpPr>
            <p:nvPr/>
          </p:nvSpPr>
          <p:spPr bwMode="auto">
            <a:xfrm>
              <a:off x="626616" y="3030488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41" name="Line 81"/>
            <p:cNvSpPr>
              <a:spLocks noChangeShapeType="1"/>
            </p:cNvSpPr>
            <p:nvPr/>
          </p:nvSpPr>
          <p:spPr bwMode="auto">
            <a:xfrm flipV="1">
              <a:off x="731391" y="3030488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42" name="Line 82"/>
            <p:cNvSpPr>
              <a:spLocks noChangeShapeType="1"/>
            </p:cNvSpPr>
            <p:nvPr/>
          </p:nvSpPr>
          <p:spPr bwMode="auto">
            <a:xfrm>
              <a:off x="815529" y="3036838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143" name="Line 83"/>
            <p:cNvSpPr>
              <a:spLocks noChangeShapeType="1"/>
            </p:cNvSpPr>
            <p:nvPr/>
          </p:nvSpPr>
          <p:spPr bwMode="auto">
            <a:xfrm flipV="1">
              <a:off x="921891" y="3036838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47144" name="Text Box 97"/>
          <p:cNvSpPr txBox="1">
            <a:spLocks noChangeArrowheads="1"/>
          </p:cNvSpPr>
          <p:nvPr/>
        </p:nvSpPr>
        <p:spPr bwMode="auto">
          <a:xfrm>
            <a:off x="3923928" y="2420888"/>
            <a:ext cx="49341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t>Kernel 1: Intra-block synchronization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t>	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31DB4C-65C2-8D4E-94FA-09FD4B41E238}"/>
              </a:ext>
            </a:extLst>
          </p:cNvPr>
          <p:cNvGrpSpPr/>
          <p:nvPr/>
        </p:nvGrpSpPr>
        <p:grpSpPr>
          <a:xfrm>
            <a:off x="601216" y="3233688"/>
            <a:ext cx="4546600" cy="1625600"/>
            <a:chOff x="601216" y="3233688"/>
            <a:chExt cx="4546600" cy="1625600"/>
          </a:xfrm>
        </p:grpSpPr>
        <p:grpSp>
          <p:nvGrpSpPr>
            <p:cNvPr id="47145" name="Group 98"/>
            <p:cNvGrpSpPr>
              <a:grpSpLocks/>
            </p:cNvGrpSpPr>
            <p:nvPr/>
          </p:nvGrpSpPr>
          <p:grpSpPr bwMode="auto">
            <a:xfrm>
              <a:off x="2112516" y="3246388"/>
              <a:ext cx="762000" cy="152400"/>
              <a:chOff x="2016" y="1536"/>
              <a:chExt cx="1736" cy="208"/>
            </a:xfrm>
          </p:grpSpPr>
          <p:sp>
            <p:nvSpPr>
              <p:cNvPr id="48230" name="Line 9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31" name="Line 10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32" name="Line 10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33" name="Line 10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34" name="Line 10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35" name="Line 10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36" name="Line 10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37" name="Line 10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46" name="Group 107"/>
            <p:cNvGrpSpPr>
              <a:grpSpLocks/>
            </p:cNvGrpSpPr>
            <p:nvPr/>
          </p:nvGrpSpPr>
          <p:grpSpPr bwMode="auto">
            <a:xfrm>
              <a:off x="2112516" y="3322588"/>
              <a:ext cx="762000" cy="152400"/>
              <a:chOff x="2016" y="1536"/>
              <a:chExt cx="1736" cy="208"/>
            </a:xfrm>
          </p:grpSpPr>
          <p:sp>
            <p:nvSpPr>
              <p:cNvPr id="48222" name="Line 10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23" name="Line 10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24" name="Line 11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25" name="Line 11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26" name="Line 11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27" name="Line 11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28" name="Line 11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29" name="Line 11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47" name="Group 116"/>
            <p:cNvGrpSpPr>
              <a:grpSpLocks/>
            </p:cNvGrpSpPr>
            <p:nvPr/>
          </p:nvGrpSpPr>
          <p:grpSpPr bwMode="auto">
            <a:xfrm>
              <a:off x="2112516" y="3398788"/>
              <a:ext cx="762000" cy="152400"/>
              <a:chOff x="2016" y="1536"/>
              <a:chExt cx="1736" cy="208"/>
            </a:xfrm>
          </p:grpSpPr>
          <p:sp>
            <p:nvSpPr>
              <p:cNvPr id="48214" name="Line 11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15" name="Line 11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16" name="Line 11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17" name="Line 12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18" name="Line 12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19" name="Line 12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20" name="Line 12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21" name="Line 12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48" name="Group 125"/>
            <p:cNvGrpSpPr>
              <a:grpSpLocks/>
            </p:cNvGrpSpPr>
            <p:nvPr/>
          </p:nvGrpSpPr>
          <p:grpSpPr bwMode="auto">
            <a:xfrm>
              <a:off x="2112516" y="3474988"/>
              <a:ext cx="762000" cy="152400"/>
              <a:chOff x="2016" y="1536"/>
              <a:chExt cx="1736" cy="208"/>
            </a:xfrm>
          </p:grpSpPr>
          <p:sp>
            <p:nvSpPr>
              <p:cNvPr id="48206" name="Line 12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07" name="Line 12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08" name="Line 12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09" name="Line 12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10" name="Line 13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11" name="Line 13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12" name="Line 13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13" name="Line 13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49" name="Group 134"/>
            <p:cNvGrpSpPr>
              <a:grpSpLocks/>
            </p:cNvGrpSpPr>
            <p:nvPr/>
          </p:nvGrpSpPr>
          <p:grpSpPr bwMode="auto">
            <a:xfrm>
              <a:off x="2112516" y="3551188"/>
              <a:ext cx="762000" cy="152400"/>
              <a:chOff x="2016" y="1536"/>
              <a:chExt cx="1736" cy="208"/>
            </a:xfrm>
          </p:grpSpPr>
          <p:sp>
            <p:nvSpPr>
              <p:cNvPr id="48198" name="Line 13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99" name="Line 13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00" name="Line 13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01" name="Line 13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02" name="Line 13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03" name="Line 14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04" name="Line 14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205" name="Line 14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0" name="Group 143"/>
            <p:cNvGrpSpPr>
              <a:grpSpLocks/>
            </p:cNvGrpSpPr>
            <p:nvPr/>
          </p:nvGrpSpPr>
          <p:grpSpPr bwMode="auto">
            <a:xfrm>
              <a:off x="2112516" y="3627388"/>
              <a:ext cx="762000" cy="152400"/>
              <a:chOff x="2016" y="1536"/>
              <a:chExt cx="1736" cy="208"/>
            </a:xfrm>
          </p:grpSpPr>
          <p:sp>
            <p:nvSpPr>
              <p:cNvPr id="48190" name="Line 14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91" name="Line 14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92" name="Line 14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93" name="Line 14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94" name="Line 14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95" name="Line 14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96" name="Line 15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97" name="Line 15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1" name="Group 152"/>
            <p:cNvGrpSpPr>
              <a:grpSpLocks/>
            </p:cNvGrpSpPr>
            <p:nvPr/>
          </p:nvGrpSpPr>
          <p:grpSpPr bwMode="auto">
            <a:xfrm>
              <a:off x="2112516" y="3703588"/>
              <a:ext cx="762000" cy="152400"/>
              <a:chOff x="2016" y="1536"/>
              <a:chExt cx="1736" cy="208"/>
            </a:xfrm>
          </p:grpSpPr>
          <p:sp>
            <p:nvSpPr>
              <p:cNvPr id="48182" name="Line 15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83" name="Line 15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84" name="Line 15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85" name="Line 15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86" name="Line 15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87" name="Line 15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88" name="Line 15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89" name="Line 16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2" name="Group 161"/>
            <p:cNvGrpSpPr>
              <a:grpSpLocks/>
            </p:cNvGrpSpPr>
            <p:nvPr/>
          </p:nvGrpSpPr>
          <p:grpSpPr bwMode="auto">
            <a:xfrm>
              <a:off x="2112516" y="3779788"/>
              <a:ext cx="762000" cy="152400"/>
              <a:chOff x="2016" y="1536"/>
              <a:chExt cx="1736" cy="208"/>
            </a:xfrm>
          </p:grpSpPr>
          <p:sp>
            <p:nvSpPr>
              <p:cNvPr id="48174" name="Line 16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75" name="Line 16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76" name="Line 16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77" name="Line 16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78" name="Line 16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79" name="Line 16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80" name="Line 16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81" name="Line 16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3" name="Group 170"/>
            <p:cNvGrpSpPr>
              <a:grpSpLocks/>
            </p:cNvGrpSpPr>
            <p:nvPr/>
          </p:nvGrpSpPr>
          <p:grpSpPr bwMode="auto">
            <a:xfrm>
              <a:off x="2112516" y="3855988"/>
              <a:ext cx="762000" cy="152400"/>
              <a:chOff x="2016" y="1536"/>
              <a:chExt cx="1736" cy="208"/>
            </a:xfrm>
          </p:grpSpPr>
          <p:sp>
            <p:nvSpPr>
              <p:cNvPr id="48166" name="Line 17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67" name="Line 17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68" name="Line 17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69" name="Line 17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70" name="Line 17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71" name="Line 17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72" name="Line 17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73" name="Line 17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4" name="Group 179"/>
            <p:cNvGrpSpPr>
              <a:grpSpLocks/>
            </p:cNvGrpSpPr>
            <p:nvPr/>
          </p:nvGrpSpPr>
          <p:grpSpPr bwMode="auto">
            <a:xfrm>
              <a:off x="2112516" y="3932188"/>
              <a:ext cx="762000" cy="152400"/>
              <a:chOff x="2016" y="1536"/>
              <a:chExt cx="1736" cy="208"/>
            </a:xfrm>
          </p:grpSpPr>
          <p:sp>
            <p:nvSpPr>
              <p:cNvPr id="48158" name="Line 18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59" name="Line 18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60" name="Line 18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61" name="Line 18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62" name="Line 18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63" name="Line 18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64" name="Line 18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65" name="Line 18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5" name="Group 188"/>
            <p:cNvGrpSpPr>
              <a:grpSpLocks/>
            </p:cNvGrpSpPr>
            <p:nvPr/>
          </p:nvGrpSpPr>
          <p:grpSpPr bwMode="auto">
            <a:xfrm>
              <a:off x="2874516" y="3259088"/>
              <a:ext cx="762000" cy="152400"/>
              <a:chOff x="2016" y="1536"/>
              <a:chExt cx="1736" cy="208"/>
            </a:xfrm>
          </p:grpSpPr>
          <p:sp>
            <p:nvSpPr>
              <p:cNvPr id="48150" name="Line 18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51" name="Line 19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52" name="Line 19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53" name="Line 19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54" name="Line 19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55" name="Line 19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56" name="Line 19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57" name="Line 19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6" name="Group 197"/>
            <p:cNvGrpSpPr>
              <a:grpSpLocks/>
            </p:cNvGrpSpPr>
            <p:nvPr/>
          </p:nvGrpSpPr>
          <p:grpSpPr bwMode="auto">
            <a:xfrm>
              <a:off x="2874516" y="3335288"/>
              <a:ext cx="762000" cy="152400"/>
              <a:chOff x="2016" y="1536"/>
              <a:chExt cx="1736" cy="208"/>
            </a:xfrm>
          </p:grpSpPr>
          <p:sp>
            <p:nvSpPr>
              <p:cNvPr id="48142" name="Line 19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43" name="Line 19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44" name="Line 20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45" name="Line 20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46" name="Line 20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47" name="Line 20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48" name="Line 20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49" name="Line 20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7" name="Group 206"/>
            <p:cNvGrpSpPr>
              <a:grpSpLocks/>
            </p:cNvGrpSpPr>
            <p:nvPr/>
          </p:nvGrpSpPr>
          <p:grpSpPr bwMode="auto">
            <a:xfrm>
              <a:off x="2874516" y="3411488"/>
              <a:ext cx="762000" cy="152400"/>
              <a:chOff x="2016" y="1536"/>
              <a:chExt cx="1736" cy="208"/>
            </a:xfrm>
          </p:grpSpPr>
          <p:sp>
            <p:nvSpPr>
              <p:cNvPr id="48134" name="Line 20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35" name="Line 20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36" name="Line 20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37" name="Line 21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38" name="Line 21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39" name="Line 21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40" name="Line 21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41" name="Line 21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8" name="Group 215"/>
            <p:cNvGrpSpPr>
              <a:grpSpLocks/>
            </p:cNvGrpSpPr>
            <p:nvPr/>
          </p:nvGrpSpPr>
          <p:grpSpPr bwMode="auto">
            <a:xfrm>
              <a:off x="2874516" y="3487688"/>
              <a:ext cx="762000" cy="152400"/>
              <a:chOff x="2016" y="1536"/>
              <a:chExt cx="1736" cy="208"/>
            </a:xfrm>
          </p:grpSpPr>
          <p:sp>
            <p:nvSpPr>
              <p:cNvPr id="48126" name="Line 21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27" name="Line 21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28" name="Line 21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29" name="Line 21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30" name="Line 22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31" name="Line 22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32" name="Line 22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33" name="Line 22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59" name="Group 224"/>
            <p:cNvGrpSpPr>
              <a:grpSpLocks/>
            </p:cNvGrpSpPr>
            <p:nvPr/>
          </p:nvGrpSpPr>
          <p:grpSpPr bwMode="auto">
            <a:xfrm>
              <a:off x="2874516" y="3563888"/>
              <a:ext cx="762000" cy="152400"/>
              <a:chOff x="2016" y="1536"/>
              <a:chExt cx="1736" cy="208"/>
            </a:xfrm>
          </p:grpSpPr>
          <p:sp>
            <p:nvSpPr>
              <p:cNvPr id="48118" name="Line 22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19" name="Line 22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20" name="Line 22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21" name="Line 22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22" name="Line 22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23" name="Line 23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24" name="Line 23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25" name="Line 23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0" name="Group 233"/>
            <p:cNvGrpSpPr>
              <a:grpSpLocks/>
            </p:cNvGrpSpPr>
            <p:nvPr/>
          </p:nvGrpSpPr>
          <p:grpSpPr bwMode="auto">
            <a:xfrm>
              <a:off x="2874516" y="3640088"/>
              <a:ext cx="762000" cy="152400"/>
              <a:chOff x="2016" y="1536"/>
              <a:chExt cx="1736" cy="208"/>
            </a:xfrm>
          </p:grpSpPr>
          <p:sp>
            <p:nvSpPr>
              <p:cNvPr id="48110" name="Line 23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11" name="Line 23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12" name="Line 23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13" name="Line 23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14" name="Line 23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15" name="Line 23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16" name="Line 24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17" name="Line 24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1" name="Group 242"/>
            <p:cNvGrpSpPr>
              <a:grpSpLocks/>
            </p:cNvGrpSpPr>
            <p:nvPr/>
          </p:nvGrpSpPr>
          <p:grpSpPr bwMode="auto">
            <a:xfrm>
              <a:off x="2874516" y="3716288"/>
              <a:ext cx="762000" cy="152400"/>
              <a:chOff x="2016" y="1536"/>
              <a:chExt cx="1736" cy="208"/>
            </a:xfrm>
          </p:grpSpPr>
          <p:sp>
            <p:nvSpPr>
              <p:cNvPr id="48102" name="Line 24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03" name="Line 24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04" name="Line 24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05" name="Line 24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06" name="Line 24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07" name="Line 24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08" name="Line 24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09" name="Line 25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2" name="Group 251"/>
            <p:cNvGrpSpPr>
              <a:grpSpLocks/>
            </p:cNvGrpSpPr>
            <p:nvPr/>
          </p:nvGrpSpPr>
          <p:grpSpPr bwMode="auto">
            <a:xfrm>
              <a:off x="2874516" y="3792488"/>
              <a:ext cx="762000" cy="152400"/>
              <a:chOff x="2016" y="1536"/>
              <a:chExt cx="1736" cy="208"/>
            </a:xfrm>
          </p:grpSpPr>
          <p:sp>
            <p:nvSpPr>
              <p:cNvPr id="48094" name="Line 25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95" name="Line 25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96" name="Line 25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97" name="Line 25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98" name="Line 25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99" name="Line 25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00" name="Line 25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101" name="Line 25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3" name="Group 260"/>
            <p:cNvGrpSpPr>
              <a:grpSpLocks/>
            </p:cNvGrpSpPr>
            <p:nvPr/>
          </p:nvGrpSpPr>
          <p:grpSpPr bwMode="auto">
            <a:xfrm>
              <a:off x="2874516" y="3868688"/>
              <a:ext cx="762000" cy="152400"/>
              <a:chOff x="2016" y="1536"/>
              <a:chExt cx="1736" cy="208"/>
            </a:xfrm>
          </p:grpSpPr>
          <p:sp>
            <p:nvSpPr>
              <p:cNvPr id="48086" name="Line 26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87" name="Line 26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88" name="Line 26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89" name="Line 26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90" name="Line 26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91" name="Line 26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92" name="Line 26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93" name="Line 26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4" name="Group 269"/>
            <p:cNvGrpSpPr>
              <a:grpSpLocks/>
            </p:cNvGrpSpPr>
            <p:nvPr/>
          </p:nvGrpSpPr>
          <p:grpSpPr bwMode="auto">
            <a:xfrm>
              <a:off x="2874516" y="3944888"/>
              <a:ext cx="762000" cy="152400"/>
              <a:chOff x="2016" y="1536"/>
              <a:chExt cx="1736" cy="208"/>
            </a:xfrm>
          </p:grpSpPr>
          <p:sp>
            <p:nvSpPr>
              <p:cNvPr id="48078" name="Line 27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79" name="Line 27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80" name="Line 27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81" name="Line 27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82" name="Line 27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83" name="Line 27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84" name="Line 27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85" name="Line 27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5" name="Group 278"/>
            <p:cNvGrpSpPr>
              <a:grpSpLocks/>
            </p:cNvGrpSpPr>
            <p:nvPr/>
          </p:nvGrpSpPr>
          <p:grpSpPr bwMode="auto">
            <a:xfrm>
              <a:off x="3636516" y="3246388"/>
              <a:ext cx="762000" cy="152400"/>
              <a:chOff x="2016" y="1536"/>
              <a:chExt cx="1736" cy="208"/>
            </a:xfrm>
          </p:grpSpPr>
          <p:sp>
            <p:nvSpPr>
              <p:cNvPr id="48070" name="Line 27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71" name="Line 28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72" name="Line 28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73" name="Line 28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74" name="Line 28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75" name="Line 28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76" name="Line 28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77" name="Line 28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6" name="Group 287"/>
            <p:cNvGrpSpPr>
              <a:grpSpLocks/>
            </p:cNvGrpSpPr>
            <p:nvPr/>
          </p:nvGrpSpPr>
          <p:grpSpPr bwMode="auto">
            <a:xfrm>
              <a:off x="3636516" y="3322588"/>
              <a:ext cx="762000" cy="152400"/>
              <a:chOff x="2016" y="1536"/>
              <a:chExt cx="1736" cy="208"/>
            </a:xfrm>
          </p:grpSpPr>
          <p:sp>
            <p:nvSpPr>
              <p:cNvPr id="48062" name="Line 28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63" name="Line 28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64" name="Line 29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65" name="Line 29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66" name="Line 29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67" name="Line 29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68" name="Line 29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69" name="Line 29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7" name="Group 296"/>
            <p:cNvGrpSpPr>
              <a:grpSpLocks/>
            </p:cNvGrpSpPr>
            <p:nvPr/>
          </p:nvGrpSpPr>
          <p:grpSpPr bwMode="auto">
            <a:xfrm>
              <a:off x="3636516" y="3398788"/>
              <a:ext cx="762000" cy="152400"/>
              <a:chOff x="2016" y="1536"/>
              <a:chExt cx="1736" cy="208"/>
            </a:xfrm>
          </p:grpSpPr>
          <p:sp>
            <p:nvSpPr>
              <p:cNvPr id="48054" name="Line 29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55" name="Line 29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56" name="Line 29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57" name="Line 30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58" name="Line 30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59" name="Line 30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60" name="Line 30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61" name="Line 30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8" name="Group 305"/>
            <p:cNvGrpSpPr>
              <a:grpSpLocks/>
            </p:cNvGrpSpPr>
            <p:nvPr/>
          </p:nvGrpSpPr>
          <p:grpSpPr bwMode="auto">
            <a:xfrm>
              <a:off x="3636516" y="3474988"/>
              <a:ext cx="762000" cy="152400"/>
              <a:chOff x="2016" y="1536"/>
              <a:chExt cx="1736" cy="208"/>
            </a:xfrm>
          </p:grpSpPr>
          <p:sp>
            <p:nvSpPr>
              <p:cNvPr id="48046" name="Line 30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47" name="Line 30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48" name="Line 30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49" name="Line 30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50" name="Line 31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51" name="Line 31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52" name="Line 31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53" name="Line 31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69" name="Group 314"/>
            <p:cNvGrpSpPr>
              <a:grpSpLocks/>
            </p:cNvGrpSpPr>
            <p:nvPr/>
          </p:nvGrpSpPr>
          <p:grpSpPr bwMode="auto">
            <a:xfrm>
              <a:off x="3636516" y="3551188"/>
              <a:ext cx="762000" cy="152400"/>
              <a:chOff x="2016" y="1536"/>
              <a:chExt cx="1736" cy="208"/>
            </a:xfrm>
          </p:grpSpPr>
          <p:sp>
            <p:nvSpPr>
              <p:cNvPr id="48038" name="Line 31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39" name="Line 31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40" name="Line 31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41" name="Line 31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42" name="Line 31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43" name="Line 32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44" name="Line 32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45" name="Line 32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0" name="Group 323"/>
            <p:cNvGrpSpPr>
              <a:grpSpLocks/>
            </p:cNvGrpSpPr>
            <p:nvPr/>
          </p:nvGrpSpPr>
          <p:grpSpPr bwMode="auto">
            <a:xfrm>
              <a:off x="3636516" y="3627388"/>
              <a:ext cx="762000" cy="152400"/>
              <a:chOff x="2016" y="1536"/>
              <a:chExt cx="1736" cy="208"/>
            </a:xfrm>
          </p:grpSpPr>
          <p:sp>
            <p:nvSpPr>
              <p:cNvPr id="48030" name="Line 32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31" name="Line 32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32" name="Line 32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33" name="Line 32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34" name="Line 32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35" name="Line 32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36" name="Line 33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37" name="Line 33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1" name="Group 332"/>
            <p:cNvGrpSpPr>
              <a:grpSpLocks/>
            </p:cNvGrpSpPr>
            <p:nvPr/>
          </p:nvGrpSpPr>
          <p:grpSpPr bwMode="auto">
            <a:xfrm>
              <a:off x="3636516" y="3703588"/>
              <a:ext cx="762000" cy="152400"/>
              <a:chOff x="2016" y="1536"/>
              <a:chExt cx="1736" cy="208"/>
            </a:xfrm>
          </p:grpSpPr>
          <p:sp>
            <p:nvSpPr>
              <p:cNvPr id="48022" name="Line 33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23" name="Line 33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24" name="Line 33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25" name="Line 33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26" name="Line 33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27" name="Line 33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28" name="Line 33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29" name="Line 34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2" name="Group 341"/>
            <p:cNvGrpSpPr>
              <a:grpSpLocks/>
            </p:cNvGrpSpPr>
            <p:nvPr/>
          </p:nvGrpSpPr>
          <p:grpSpPr bwMode="auto">
            <a:xfrm>
              <a:off x="3636516" y="3779788"/>
              <a:ext cx="762000" cy="152400"/>
              <a:chOff x="2016" y="1536"/>
              <a:chExt cx="1736" cy="208"/>
            </a:xfrm>
          </p:grpSpPr>
          <p:sp>
            <p:nvSpPr>
              <p:cNvPr id="48014" name="Line 34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15" name="Line 34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16" name="Line 34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17" name="Line 34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18" name="Line 34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19" name="Line 34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20" name="Line 34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21" name="Line 34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3" name="Group 350"/>
            <p:cNvGrpSpPr>
              <a:grpSpLocks/>
            </p:cNvGrpSpPr>
            <p:nvPr/>
          </p:nvGrpSpPr>
          <p:grpSpPr bwMode="auto">
            <a:xfrm>
              <a:off x="3636516" y="3855988"/>
              <a:ext cx="762000" cy="152400"/>
              <a:chOff x="2016" y="1536"/>
              <a:chExt cx="1736" cy="208"/>
            </a:xfrm>
          </p:grpSpPr>
          <p:sp>
            <p:nvSpPr>
              <p:cNvPr id="48006" name="Line 35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07" name="Line 35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08" name="Line 35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09" name="Line 35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10" name="Line 35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11" name="Line 35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12" name="Line 35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13" name="Line 35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4" name="Group 359"/>
            <p:cNvGrpSpPr>
              <a:grpSpLocks/>
            </p:cNvGrpSpPr>
            <p:nvPr/>
          </p:nvGrpSpPr>
          <p:grpSpPr bwMode="auto">
            <a:xfrm>
              <a:off x="3636516" y="3932188"/>
              <a:ext cx="762000" cy="152400"/>
              <a:chOff x="2016" y="1536"/>
              <a:chExt cx="1736" cy="208"/>
            </a:xfrm>
          </p:grpSpPr>
          <p:sp>
            <p:nvSpPr>
              <p:cNvPr id="47998" name="Line 36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99" name="Line 36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00" name="Line 36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01" name="Line 36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02" name="Line 36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03" name="Line 36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04" name="Line 36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005" name="Line 36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5" name="Group 368"/>
            <p:cNvGrpSpPr>
              <a:grpSpLocks/>
            </p:cNvGrpSpPr>
            <p:nvPr/>
          </p:nvGrpSpPr>
          <p:grpSpPr bwMode="auto">
            <a:xfrm>
              <a:off x="4385816" y="3233688"/>
              <a:ext cx="762000" cy="152400"/>
              <a:chOff x="2016" y="1536"/>
              <a:chExt cx="1736" cy="208"/>
            </a:xfrm>
          </p:grpSpPr>
          <p:sp>
            <p:nvSpPr>
              <p:cNvPr id="47990" name="Line 36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91" name="Line 37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92" name="Line 37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93" name="Line 37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94" name="Line 37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95" name="Line 37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96" name="Line 37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97" name="Line 37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6" name="Group 377"/>
            <p:cNvGrpSpPr>
              <a:grpSpLocks/>
            </p:cNvGrpSpPr>
            <p:nvPr/>
          </p:nvGrpSpPr>
          <p:grpSpPr bwMode="auto">
            <a:xfrm>
              <a:off x="4385816" y="3309888"/>
              <a:ext cx="762000" cy="152400"/>
              <a:chOff x="2016" y="1536"/>
              <a:chExt cx="1736" cy="208"/>
            </a:xfrm>
          </p:grpSpPr>
          <p:sp>
            <p:nvSpPr>
              <p:cNvPr id="47982" name="Line 37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83" name="Line 37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84" name="Line 38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85" name="Line 38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86" name="Line 38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87" name="Line 38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88" name="Line 38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89" name="Line 38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7" name="Group 386"/>
            <p:cNvGrpSpPr>
              <a:grpSpLocks/>
            </p:cNvGrpSpPr>
            <p:nvPr/>
          </p:nvGrpSpPr>
          <p:grpSpPr bwMode="auto">
            <a:xfrm>
              <a:off x="4385816" y="3386088"/>
              <a:ext cx="762000" cy="152400"/>
              <a:chOff x="2016" y="1536"/>
              <a:chExt cx="1736" cy="208"/>
            </a:xfrm>
          </p:grpSpPr>
          <p:sp>
            <p:nvSpPr>
              <p:cNvPr id="47974" name="Line 38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75" name="Line 38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76" name="Line 38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77" name="Line 39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78" name="Line 39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79" name="Line 39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80" name="Line 39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81" name="Line 39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8" name="Group 395"/>
            <p:cNvGrpSpPr>
              <a:grpSpLocks/>
            </p:cNvGrpSpPr>
            <p:nvPr/>
          </p:nvGrpSpPr>
          <p:grpSpPr bwMode="auto">
            <a:xfrm>
              <a:off x="4385816" y="3462288"/>
              <a:ext cx="762000" cy="152400"/>
              <a:chOff x="2016" y="1536"/>
              <a:chExt cx="1736" cy="208"/>
            </a:xfrm>
          </p:grpSpPr>
          <p:sp>
            <p:nvSpPr>
              <p:cNvPr id="47966" name="Line 39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67" name="Line 39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68" name="Line 39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69" name="Line 39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70" name="Line 40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71" name="Line 40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72" name="Line 40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73" name="Line 40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79" name="Group 404"/>
            <p:cNvGrpSpPr>
              <a:grpSpLocks/>
            </p:cNvGrpSpPr>
            <p:nvPr/>
          </p:nvGrpSpPr>
          <p:grpSpPr bwMode="auto">
            <a:xfrm>
              <a:off x="4385816" y="3538488"/>
              <a:ext cx="762000" cy="152400"/>
              <a:chOff x="2016" y="1536"/>
              <a:chExt cx="1736" cy="208"/>
            </a:xfrm>
          </p:grpSpPr>
          <p:sp>
            <p:nvSpPr>
              <p:cNvPr id="47958" name="Line 40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59" name="Line 40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60" name="Line 40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61" name="Line 40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62" name="Line 40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63" name="Line 41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64" name="Line 41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65" name="Line 41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0" name="Group 413"/>
            <p:cNvGrpSpPr>
              <a:grpSpLocks/>
            </p:cNvGrpSpPr>
            <p:nvPr/>
          </p:nvGrpSpPr>
          <p:grpSpPr bwMode="auto">
            <a:xfrm>
              <a:off x="4385816" y="3614688"/>
              <a:ext cx="762000" cy="152400"/>
              <a:chOff x="2016" y="1536"/>
              <a:chExt cx="1736" cy="208"/>
            </a:xfrm>
          </p:grpSpPr>
          <p:sp>
            <p:nvSpPr>
              <p:cNvPr id="47950" name="Line 41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51" name="Line 41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52" name="Line 41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53" name="Line 41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54" name="Line 41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55" name="Line 41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56" name="Line 42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57" name="Line 42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1" name="Group 422"/>
            <p:cNvGrpSpPr>
              <a:grpSpLocks/>
            </p:cNvGrpSpPr>
            <p:nvPr/>
          </p:nvGrpSpPr>
          <p:grpSpPr bwMode="auto">
            <a:xfrm>
              <a:off x="4385816" y="3690888"/>
              <a:ext cx="762000" cy="152400"/>
              <a:chOff x="2016" y="1536"/>
              <a:chExt cx="1736" cy="208"/>
            </a:xfrm>
          </p:grpSpPr>
          <p:sp>
            <p:nvSpPr>
              <p:cNvPr id="47942" name="Line 42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43" name="Line 42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44" name="Line 42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45" name="Line 42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46" name="Line 42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47" name="Line 42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48" name="Line 42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49" name="Line 43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2" name="Group 431"/>
            <p:cNvGrpSpPr>
              <a:grpSpLocks/>
            </p:cNvGrpSpPr>
            <p:nvPr/>
          </p:nvGrpSpPr>
          <p:grpSpPr bwMode="auto">
            <a:xfrm>
              <a:off x="4385816" y="3767088"/>
              <a:ext cx="762000" cy="152400"/>
              <a:chOff x="2016" y="1536"/>
              <a:chExt cx="1736" cy="208"/>
            </a:xfrm>
          </p:grpSpPr>
          <p:sp>
            <p:nvSpPr>
              <p:cNvPr id="47934" name="Line 43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35" name="Line 43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36" name="Line 43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37" name="Line 43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38" name="Line 43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39" name="Line 43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40" name="Line 43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41" name="Line 43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3" name="Group 440"/>
            <p:cNvGrpSpPr>
              <a:grpSpLocks/>
            </p:cNvGrpSpPr>
            <p:nvPr/>
          </p:nvGrpSpPr>
          <p:grpSpPr bwMode="auto">
            <a:xfrm>
              <a:off x="4385816" y="3843288"/>
              <a:ext cx="762000" cy="152400"/>
              <a:chOff x="2016" y="1536"/>
              <a:chExt cx="1736" cy="208"/>
            </a:xfrm>
          </p:grpSpPr>
          <p:sp>
            <p:nvSpPr>
              <p:cNvPr id="47926" name="Line 44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27" name="Line 44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28" name="Line 44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29" name="Line 44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30" name="Line 44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31" name="Line 44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32" name="Line 44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33" name="Line 44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4" name="Group 449"/>
            <p:cNvGrpSpPr>
              <a:grpSpLocks/>
            </p:cNvGrpSpPr>
            <p:nvPr/>
          </p:nvGrpSpPr>
          <p:grpSpPr bwMode="auto">
            <a:xfrm>
              <a:off x="4385816" y="3919488"/>
              <a:ext cx="762000" cy="152400"/>
              <a:chOff x="2016" y="1536"/>
              <a:chExt cx="1736" cy="208"/>
            </a:xfrm>
          </p:grpSpPr>
          <p:sp>
            <p:nvSpPr>
              <p:cNvPr id="47918" name="Line 45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19" name="Line 45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20" name="Line 45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21" name="Line 45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22" name="Line 45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23" name="Line 45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24" name="Line 45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25" name="Line 45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5" name="Group 638"/>
            <p:cNvGrpSpPr>
              <a:grpSpLocks/>
            </p:cNvGrpSpPr>
            <p:nvPr/>
          </p:nvGrpSpPr>
          <p:grpSpPr bwMode="auto">
            <a:xfrm>
              <a:off x="601216" y="3233688"/>
              <a:ext cx="762000" cy="152400"/>
              <a:chOff x="2016" y="1536"/>
              <a:chExt cx="1736" cy="208"/>
            </a:xfrm>
          </p:grpSpPr>
          <p:sp>
            <p:nvSpPr>
              <p:cNvPr id="47910" name="Line 63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11" name="Line 64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12" name="Line 64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13" name="Line 64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14" name="Line 64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15" name="Line 64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16" name="Line 64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17" name="Line 64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6" name="Group 647"/>
            <p:cNvGrpSpPr>
              <a:grpSpLocks/>
            </p:cNvGrpSpPr>
            <p:nvPr/>
          </p:nvGrpSpPr>
          <p:grpSpPr bwMode="auto">
            <a:xfrm>
              <a:off x="601216" y="3309888"/>
              <a:ext cx="762000" cy="152400"/>
              <a:chOff x="2016" y="1536"/>
              <a:chExt cx="1736" cy="208"/>
            </a:xfrm>
          </p:grpSpPr>
          <p:sp>
            <p:nvSpPr>
              <p:cNvPr id="47902" name="Line 64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03" name="Line 64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04" name="Line 65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05" name="Line 65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06" name="Line 65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07" name="Line 65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08" name="Line 65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09" name="Line 65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7" name="Group 656"/>
            <p:cNvGrpSpPr>
              <a:grpSpLocks/>
            </p:cNvGrpSpPr>
            <p:nvPr/>
          </p:nvGrpSpPr>
          <p:grpSpPr bwMode="auto">
            <a:xfrm>
              <a:off x="601216" y="3386088"/>
              <a:ext cx="762000" cy="152400"/>
              <a:chOff x="2016" y="1536"/>
              <a:chExt cx="1736" cy="208"/>
            </a:xfrm>
          </p:grpSpPr>
          <p:sp>
            <p:nvSpPr>
              <p:cNvPr id="47894" name="Line 65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95" name="Line 65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96" name="Line 65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97" name="Line 66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98" name="Line 66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99" name="Line 66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00" name="Line 66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901" name="Line 66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8" name="Group 665"/>
            <p:cNvGrpSpPr>
              <a:grpSpLocks/>
            </p:cNvGrpSpPr>
            <p:nvPr/>
          </p:nvGrpSpPr>
          <p:grpSpPr bwMode="auto">
            <a:xfrm>
              <a:off x="601216" y="3462288"/>
              <a:ext cx="762000" cy="152400"/>
              <a:chOff x="2016" y="1536"/>
              <a:chExt cx="1736" cy="208"/>
            </a:xfrm>
          </p:grpSpPr>
          <p:sp>
            <p:nvSpPr>
              <p:cNvPr id="47886" name="Line 66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87" name="Line 66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88" name="Line 66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89" name="Line 66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90" name="Line 67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91" name="Line 67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92" name="Line 67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93" name="Line 67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89" name="Group 674"/>
            <p:cNvGrpSpPr>
              <a:grpSpLocks/>
            </p:cNvGrpSpPr>
            <p:nvPr/>
          </p:nvGrpSpPr>
          <p:grpSpPr bwMode="auto">
            <a:xfrm>
              <a:off x="601216" y="3538488"/>
              <a:ext cx="762000" cy="152400"/>
              <a:chOff x="2016" y="1536"/>
              <a:chExt cx="1736" cy="208"/>
            </a:xfrm>
          </p:grpSpPr>
          <p:sp>
            <p:nvSpPr>
              <p:cNvPr id="47878" name="Line 67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79" name="Line 67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80" name="Line 67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81" name="Line 67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82" name="Line 67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83" name="Line 68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84" name="Line 68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85" name="Line 68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0" name="Group 683"/>
            <p:cNvGrpSpPr>
              <a:grpSpLocks/>
            </p:cNvGrpSpPr>
            <p:nvPr/>
          </p:nvGrpSpPr>
          <p:grpSpPr bwMode="auto">
            <a:xfrm>
              <a:off x="601216" y="3614688"/>
              <a:ext cx="762000" cy="152400"/>
              <a:chOff x="2016" y="1536"/>
              <a:chExt cx="1736" cy="208"/>
            </a:xfrm>
          </p:grpSpPr>
          <p:sp>
            <p:nvSpPr>
              <p:cNvPr id="47870" name="Line 68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71" name="Line 68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72" name="Line 68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73" name="Line 68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74" name="Line 68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75" name="Line 68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76" name="Line 69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77" name="Line 69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1" name="Group 692"/>
            <p:cNvGrpSpPr>
              <a:grpSpLocks/>
            </p:cNvGrpSpPr>
            <p:nvPr/>
          </p:nvGrpSpPr>
          <p:grpSpPr bwMode="auto">
            <a:xfrm>
              <a:off x="601216" y="3690888"/>
              <a:ext cx="762000" cy="152400"/>
              <a:chOff x="2016" y="1536"/>
              <a:chExt cx="1736" cy="208"/>
            </a:xfrm>
          </p:grpSpPr>
          <p:sp>
            <p:nvSpPr>
              <p:cNvPr id="47862" name="Line 69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63" name="Line 69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64" name="Line 69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65" name="Line 69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66" name="Line 69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67" name="Line 69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68" name="Line 69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69" name="Line 70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2" name="Group 701"/>
            <p:cNvGrpSpPr>
              <a:grpSpLocks/>
            </p:cNvGrpSpPr>
            <p:nvPr/>
          </p:nvGrpSpPr>
          <p:grpSpPr bwMode="auto">
            <a:xfrm>
              <a:off x="601216" y="3767088"/>
              <a:ext cx="762000" cy="152400"/>
              <a:chOff x="2016" y="1536"/>
              <a:chExt cx="1736" cy="208"/>
            </a:xfrm>
          </p:grpSpPr>
          <p:sp>
            <p:nvSpPr>
              <p:cNvPr id="47854" name="Line 70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55" name="Line 70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56" name="Line 70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57" name="Line 70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58" name="Line 70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59" name="Line 70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60" name="Line 70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61" name="Line 70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3" name="Group 710"/>
            <p:cNvGrpSpPr>
              <a:grpSpLocks/>
            </p:cNvGrpSpPr>
            <p:nvPr/>
          </p:nvGrpSpPr>
          <p:grpSpPr bwMode="auto">
            <a:xfrm>
              <a:off x="601216" y="3843288"/>
              <a:ext cx="762000" cy="152400"/>
              <a:chOff x="2016" y="1536"/>
              <a:chExt cx="1736" cy="208"/>
            </a:xfrm>
          </p:grpSpPr>
          <p:sp>
            <p:nvSpPr>
              <p:cNvPr id="47846" name="Line 71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47" name="Line 71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48" name="Line 71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49" name="Line 71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50" name="Line 71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51" name="Line 71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52" name="Line 71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53" name="Line 71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4" name="Group 719"/>
            <p:cNvGrpSpPr>
              <a:grpSpLocks/>
            </p:cNvGrpSpPr>
            <p:nvPr/>
          </p:nvGrpSpPr>
          <p:grpSpPr bwMode="auto">
            <a:xfrm>
              <a:off x="601216" y="3919488"/>
              <a:ext cx="762000" cy="152400"/>
              <a:chOff x="2016" y="1536"/>
              <a:chExt cx="1736" cy="208"/>
            </a:xfrm>
          </p:grpSpPr>
          <p:sp>
            <p:nvSpPr>
              <p:cNvPr id="47838" name="Line 72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39" name="Line 72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40" name="Line 72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41" name="Line 72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42" name="Line 72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43" name="Line 72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44" name="Line 72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45" name="Line 72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5" name="Group 728"/>
            <p:cNvGrpSpPr>
              <a:grpSpLocks/>
            </p:cNvGrpSpPr>
            <p:nvPr/>
          </p:nvGrpSpPr>
          <p:grpSpPr bwMode="auto">
            <a:xfrm>
              <a:off x="1350516" y="3246388"/>
              <a:ext cx="762000" cy="152400"/>
              <a:chOff x="2016" y="1536"/>
              <a:chExt cx="1736" cy="208"/>
            </a:xfrm>
          </p:grpSpPr>
          <p:sp>
            <p:nvSpPr>
              <p:cNvPr id="47830" name="Line 72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31" name="Line 73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32" name="Line 73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33" name="Line 73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34" name="Line 73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35" name="Line 73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36" name="Line 73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37" name="Line 73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6" name="Group 737"/>
            <p:cNvGrpSpPr>
              <a:grpSpLocks/>
            </p:cNvGrpSpPr>
            <p:nvPr/>
          </p:nvGrpSpPr>
          <p:grpSpPr bwMode="auto">
            <a:xfrm>
              <a:off x="1350516" y="3322588"/>
              <a:ext cx="762000" cy="152400"/>
              <a:chOff x="2016" y="1536"/>
              <a:chExt cx="1736" cy="208"/>
            </a:xfrm>
          </p:grpSpPr>
          <p:sp>
            <p:nvSpPr>
              <p:cNvPr id="47822" name="Line 73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23" name="Line 73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24" name="Line 74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25" name="Line 74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26" name="Line 74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27" name="Line 74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28" name="Line 74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29" name="Line 74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7" name="Group 746"/>
            <p:cNvGrpSpPr>
              <a:grpSpLocks/>
            </p:cNvGrpSpPr>
            <p:nvPr/>
          </p:nvGrpSpPr>
          <p:grpSpPr bwMode="auto">
            <a:xfrm>
              <a:off x="1350516" y="3398788"/>
              <a:ext cx="762000" cy="152400"/>
              <a:chOff x="2016" y="1536"/>
              <a:chExt cx="1736" cy="208"/>
            </a:xfrm>
          </p:grpSpPr>
          <p:sp>
            <p:nvSpPr>
              <p:cNvPr id="47814" name="Line 74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15" name="Line 74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16" name="Line 74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17" name="Line 75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18" name="Line 75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19" name="Line 75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20" name="Line 75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21" name="Line 75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8" name="Group 755"/>
            <p:cNvGrpSpPr>
              <a:grpSpLocks/>
            </p:cNvGrpSpPr>
            <p:nvPr/>
          </p:nvGrpSpPr>
          <p:grpSpPr bwMode="auto">
            <a:xfrm>
              <a:off x="1350516" y="3474988"/>
              <a:ext cx="762000" cy="152400"/>
              <a:chOff x="2016" y="1536"/>
              <a:chExt cx="1736" cy="208"/>
            </a:xfrm>
          </p:grpSpPr>
          <p:sp>
            <p:nvSpPr>
              <p:cNvPr id="47806" name="Line 75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07" name="Line 75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08" name="Line 75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09" name="Line 75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10" name="Line 76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11" name="Line 76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12" name="Line 76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13" name="Line 76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199" name="Group 764"/>
            <p:cNvGrpSpPr>
              <a:grpSpLocks/>
            </p:cNvGrpSpPr>
            <p:nvPr/>
          </p:nvGrpSpPr>
          <p:grpSpPr bwMode="auto">
            <a:xfrm>
              <a:off x="1350516" y="3551188"/>
              <a:ext cx="762000" cy="152400"/>
              <a:chOff x="2016" y="1536"/>
              <a:chExt cx="1736" cy="208"/>
            </a:xfrm>
          </p:grpSpPr>
          <p:sp>
            <p:nvSpPr>
              <p:cNvPr id="47798" name="Line 76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99" name="Line 76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00" name="Line 76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01" name="Line 76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02" name="Line 76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03" name="Line 77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04" name="Line 77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805" name="Line 77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0" name="Group 773"/>
            <p:cNvGrpSpPr>
              <a:grpSpLocks/>
            </p:cNvGrpSpPr>
            <p:nvPr/>
          </p:nvGrpSpPr>
          <p:grpSpPr bwMode="auto">
            <a:xfrm>
              <a:off x="1350516" y="3627388"/>
              <a:ext cx="762000" cy="152400"/>
              <a:chOff x="2016" y="1536"/>
              <a:chExt cx="1736" cy="208"/>
            </a:xfrm>
          </p:grpSpPr>
          <p:sp>
            <p:nvSpPr>
              <p:cNvPr id="47790" name="Line 77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91" name="Line 77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92" name="Line 77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93" name="Line 77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94" name="Line 77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95" name="Line 77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96" name="Line 78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97" name="Line 78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1" name="Group 782"/>
            <p:cNvGrpSpPr>
              <a:grpSpLocks/>
            </p:cNvGrpSpPr>
            <p:nvPr/>
          </p:nvGrpSpPr>
          <p:grpSpPr bwMode="auto">
            <a:xfrm>
              <a:off x="1350516" y="3703588"/>
              <a:ext cx="762000" cy="152400"/>
              <a:chOff x="2016" y="1536"/>
              <a:chExt cx="1736" cy="208"/>
            </a:xfrm>
          </p:grpSpPr>
          <p:sp>
            <p:nvSpPr>
              <p:cNvPr id="47782" name="Line 78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83" name="Line 78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84" name="Line 78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85" name="Line 78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86" name="Line 78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87" name="Line 78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88" name="Line 78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89" name="Line 79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2" name="Group 791"/>
            <p:cNvGrpSpPr>
              <a:grpSpLocks/>
            </p:cNvGrpSpPr>
            <p:nvPr/>
          </p:nvGrpSpPr>
          <p:grpSpPr bwMode="auto">
            <a:xfrm>
              <a:off x="1350516" y="3779788"/>
              <a:ext cx="762000" cy="152400"/>
              <a:chOff x="2016" y="1536"/>
              <a:chExt cx="1736" cy="208"/>
            </a:xfrm>
          </p:grpSpPr>
          <p:sp>
            <p:nvSpPr>
              <p:cNvPr id="47774" name="Line 79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75" name="Line 79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76" name="Line 79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77" name="Line 79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78" name="Line 79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79" name="Line 79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80" name="Line 79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81" name="Line 79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3" name="Group 800"/>
            <p:cNvGrpSpPr>
              <a:grpSpLocks/>
            </p:cNvGrpSpPr>
            <p:nvPr/>
          </p:nvGrpSpPr>
          <p:grpSpPr bwMode="auto">
            <a:xfrm>
              <a:off x="1350516" y="3855988"/>
              <a:ext cx="762000" cy="152400"/>
              <a:chOff x="2016" y="1536"/>
              <a:chExt cx="1736" cy="208"/>
            </a:xfrm>
          </p:grpSpPr>
          <p:sp>
            <p:nvSpPr>
              <p:cNvPr id="47766" name="Line 80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67" name="Line 80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68" name="Line 80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69" name="Line 80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70" name="Line 80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71" name="Line 80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72" name="Line 80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73" name="Line 80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4" name="Group 809"/>
            <p:cNvGrpSpPr>
              <a:grpSpLocks/>
            </p:cNvGrpSpPr>
            <p:nvPr/>
          </p:nvGrpSpPr>
          <p:grpSpPr bwMode="auto">
            <a:xfrm>
              <a:off x="1350516" y="3932188"/>
              <a:ext cx="762000" cy="152400"/>
              <a:chOff x="2016" y="1536"/>
              <a:chExt cx="1736" cy="208"/>
            </a:xfrm>
          </p:grpSpPr>
          <p:sp>
            <p:nvSpPr>
              <p:cNvPr id="47758" name="Line 81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59" name="Line 81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60" name="Line 81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61" name="Line 81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62" name="Line 81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63" name="Line 81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64" name="Line 81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65" name="Line 81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5" name="Group 819"/>
            <p:cNvGrpSpPr>
              <a:grpSpLocks/>
            </p:cNvGrpSpPr>
            <p:nvPr/>
          </p:nvGrpSpPr>
          <p:grpSpPr bwMode="auto">
            <a:xfrm>
              <a:off x="2112516" y="4008388"/>
              <a:ext cx="762000" cy="152400"/>
              <a:chOff x="2016" y="1536"/>
              <a:chExt cx="1736" cy="208"/>
            </a:xfrm>
          </p:grpSpPr>
          <p:sp>
            <p:nvSpPr>
              <p:cNvPr id="47750" name="Line 82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51" name="Line 82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52" name="Line 82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53" name="Line 82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54" name="Line 82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55" name="Line 82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56" name="Line 82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57" name="Line 82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6" name="Group 828"/>
            <p:cNvGrpSpPr>
              <a:grpSpLocks/>
            </p:cNvGrpSpPr>
            <p:nvPr/>
          </p:nvGrpSpPr>
          <p:grpSpPr bwMode="auto">
            <a:xfrm>
              <a:off x="2112516" y="4084588"/>
              <a:ext cx="762000" cy="152400"/>
              <a:chOff x="2016" y="1536"/>
              <a:chExt cx="1736" cy="208"/>
            </a:xfrm>
          </p:grpSpPr>
          <p:sp>
            <p:nvSpPr>
              <p:cNvPr id="47742" name="Line 82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43" name="Line 83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44" name="Line 83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45" name="Line 83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46" name="Line 83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47" name="Line 83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48" name="Line 83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49" name="Line 83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7" name="Group 837"/>
            <p:cNvGrpSpPr>
              <a:grpSpLocks/>
            </p:cNvGrpSpPr>
            <p:nvPr/>
          </p:nvGrpSpPr>
          <p:grpSpPr bwMode="auto">
            <a:xfrm>
              <a:off x="2112516" y="4160788"/>
              <a:ext cx="762000" cy="152400"/>
              <a:chOff x="2016" y="1536"/>
              <a:chExt cx="1736" cy="208"/>
            </a:xfrm>
          </p:grpSpPr>
          <p:sp>
            <p:nvSpPr>
              <p:cNvPr id="47734" name="Line 83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35" name="Line 83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36" name="Line 84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37" name="Line 84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38" name="Line 84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39" name="Line 84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40" name="Line 84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41" name="Line 84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8" name="Group 846"/>
            <p:cNvGrpSpPr>
              <a:grpSpLocks/>
            </p:cNvGrpSpPr>
            <p:nvPr/>
          </p:nvGrpSpPr>
          <p:grpSpPr bwMode="auto">
            <a:xfrm>
              <a:off x="2112516" y="4236988"/>
              <a:ext cx="762000" cy="152400"/>
              <a:chOff x="2016" y="1536"/>
              <a:chExt cx="1736" cy="208"/>
            </a:xfrm>
          </p:grpSpPr>
          <p:sp>
            <p:nvSpPr>
              <p:cNvPr id="47726" name="Line 84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27" name="Line 84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28" name="Line 84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29" name="Line 85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30" name="Line 85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31" name="Line 85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32" name="Line 85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33" name="Line 85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09" name="Group 855"/>
            <p:cNvGrpSpPr>
              <a:grpSpLocks/>
            </p:cNvGrpSpPr>
            <p:nvPr/>
          </p:nvGrpSpPr>
          <p:grpSpPr bwMode="auto">
            <a:xfrm>
              <a:off x="2112516" y="4313188"/>
              <a:ext cx="762000" cy="152400"/>
              <a:chOff x="2016" y="1536"/>
              <a:chExt cx="1736" cy="208"/>
            </a:xfrm>
          </p:grpSpPr>
          <p:sp>
            <p:nvSpPr>
              <p:cNvPr id="47718" name="Line 85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19" name="Line 85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20" name="Line 85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21" name="Line 85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22" name="Line 86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23" name="Line 86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24" name="Line 86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25" name="Line 86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0" name="Group 864"/>
            <p:cNvGrpSpPr>
              <a:grpSpLocks/>
            </p:cNvGrpSpPr>
            <p:nvPr/>
          </p:nvGrpSpPr>
          <p:grpSpPr bwMode="auto">
            <a:xfrm>
              <a:off x="2112516" y="4389388"/>
              <a:ext cx="762000" cy="152400"/>
              <a:chOff x="2016" y="1536"/>
              <a:chExt cx="1736" cy="208"/>
            </a:xfrm>
          </p:grpSpPr>
          <p:sp>
            <p:nvSpPr>
              <p:cNvPr id="47710" name="Line 86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11" name="Line 86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12" name="Line 86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13" name="Line 86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14" name="Line 86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15" name="Line 87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16" name="Line 87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17" name="Line 87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1" name="Group 873"/>
            <p:cNvGrpSpPr>
              <a:grpSpLocks/>
            </p:cNvGrpSpPr>
            <p:nvPr/>
          </p:nvGrpSpPr>
          <p:grpSpPr bwMode="auto">
            <a:xfrm>
              <a:off x="2112516" y="4465588"/>
              <a:ext cx="762000" cy="152400"/>
              <a:chOff x="2016" y="1536"/>
              <a:chExt cx="1736" cy="208"/>
            </a:xfrm>
          </p:grpSpPr>
          <p:sp>
            <p:nvSpPr>
              <p:cNvPr id="47702" name="Line 87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03" name="Line 87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04" name="Line 87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05" name="Line 87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06" name="Line 87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07" name="Line 87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08" name="Line 88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09" name="Line 88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2" name="Group 882"/>
            <p:cNvGrpSpPr>
              <a:grpSpLocks/>
            </p:cNvGrpSpPr>
            <p:nvPr/>
          </p:nvGrpSpPr>
          <p:grpSpPr bwMode="auto">
            <a:xfrm>
              <a:off x="2112516" y="4541788"/>
              <a:ext cx="762000" cy="152400"/>
              <a:chOff x="2016" y="1536"/>
              <a:chExt cx="1736" cy="208"/>
            </a:xfrm>
          </p:grpSpPr>
          <p:sp>
            <p:nvSpPr>
              <p:cNvPr id="47694" name="Line 88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95" name="Line 88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96" name="Line 88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97" name="Line 88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98" name="Line 88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99" name="Line 88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00" name="Line 88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701" name="Line 89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3" name="Group 891"/>
            <p:cNvGrpSpPr>
              <a:grpSpLocks/>
            </p:cNvGrpSpPr>
            <p:nvPr/>
          </p:nvGrpSpPr>
          <p:grpSpPr bwMode="auto">
            <a:xfrm>
              <a:off x="2112516" y="4617988"/>
              <a:ext cx="762000" cy="152400"/>
              <a:chOff x="2016" y="1536"/>
              <a:chExt cx="1736" cy="208"/>
            </a:xfrm>
          </p:grpSpPr>
          <p:sp>
            <p:nvSpPr>
              <p:cNvPr id="47686" name="Line 89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87" name="Line 89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88" name="Line 89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89" name="Line 89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90" name="Line 89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91" name="Line 89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92" name="Line 89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93" name="Line 89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4" name="Group 900"/>
            <p:cNvGrpSpPr>
              <a:grpSpLocks/>
            </p:cNvGrpSpPr>
            <p:nvPr/>
          </p:nvGrpSpPr>
          <p:grpSpPr bwMode="auto">
            <a:xfrm>
              <a:off x="2112516" y="4694188"/>
              <a:ext cx="762000" cy="152400"/>
              <a:chOff x="2016" y="1536"/>
              <a:chExt cx="1736" cy="208"/>
            </a:xfrm>
          </p:grpSpPr>
          <p:sp>
            <p:nvSpPr>
              <p:cNvPr id="47678" name="Line 90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79" name="Line 90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80" name="Line 90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81" name="Line 90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82" name="Line 90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83" name="Line 90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84" name="Line 90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85" name="Line 90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5" name="Group 909"/>
            <p:cNvGrpSpPr>
              <a:grpSpLocks/>
            </p:cNvGrpSpPr>
            <p:nvPr/>
          </p:nvGrpSpPr>
          <p:grpSpPr bwMode="auto">
            <a:xfrm>
              <a:off x="2874516" y="4021088"/>
              <a:ext cx="762000" cy="152400"/>
              <a:chOff x="2016" y="1536"/>
              <a:chExt cx="1736" cy="208"/>
            </a:xfrm>
          </p:grpSpPr>
          <p:sp>
            <p:nvSpPr>
              <p:cNvPr id="47670" name="Line 91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71" name="Line 91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72" name="Line 91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73" name="Line 91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74" name="Line 91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75" name="Line 91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76" name="Line 91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77" name="Line 91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6" name="Group 918"/>
            <p:cNvGrpSpPr>
              <a:grpSpLocks/>
            </p:cNvGrpSpPr>
            <p:nvPr/>
          </p:nvGrpSpPr>
          <p:grpSpPr bwMode="auto">
            <a:xfrm>
              <a:off x="2874516" y="4097288"/>
              <a:ext cx="762000" cy="152400"/>
              <a:chOff x="2016" y="1536"/>
              <a:chExt cx="1736" cy="208"/>
            </a:xfrm>
          </p:grpSpPr>
          <p:sp>
            <p:nvSpPr>
              <p:cNvPr id="47662" name="Line 91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63" name="Line 92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64" name="Line 92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65" name="Line 92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66" name="Line 92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67" name="Line 92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68" name="Line 92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69" name="Line 92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7" name="Group 927"/>
            <p:cNvGrpSpPr>
              <a:grpSpLocks/>
            </p:cNvGrpSpPr>
            <p:nvPr/>
          </p:nvGrpSpPr>
          <p:grpSpPr bwMode="auto">
            <a:xfrm>
              <a:off x="2874516" y="4173488"/>
              <a:ext cx="762000" cy="152400"/>
              <a:chOff x="2016" y="1536"/>
              <a:chExt cx="1736" cy="208"/>
            </a:xfrm>
          </p:grpSpPr>
          <p:sp>
            <p:nvSpPr>
              <p:cNvPr id="47654" name="Line 92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55" name="Line 92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56" name="Line 93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57" name="Line 93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58" name="Line 93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59" name="Line 93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60" name="Line 93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61" name="Line 93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8" name="Group 936"/>
            <p:cNvGrpSpPr>
              <a:grpSpLocks/>
            </p:cNvGrpSpPr>
            <p:nvPr/>
          </p:nvGrpSpPr>
          <p:grpSpPr bwMode="auto">
            <a:xfrm>
              <a:off x="2874516" y="4249688"/>
              <a:ext cx="762000" cy="152400"/>
              <a:chOff x="2016" y="1536"/>
              <a:chExt cx="1736" cy="208"/>
            </a:xfrm>
          </p:grpSpPr>
          <p:sp>
            <p:nvSpPr>
              <p:cNvPr id="47646" name="Line 93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47" name="Line 93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48" name="Line 93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49" name="Line 94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50" name="Line 94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51" name="Line 94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52" name="Line 94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53" name="Line 94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19" name="Group 945"/>
            <p:cNvGrpSpPr>
              <a:grpSpLocks/>
            </p:cNvGrpSpPr>
            <p:nvPr/>
          </p:nvGrpSpPr>
          <p:grpSpPr bwMode="auto">
            <a:xfrm>
              <a:off x="2874516" y="4325888"/>
              <a:ext cx="762000" cy="152400"/>
              <a:chOff x="2016" y="1536"/>
              <a:chExt cx="1736" cy="208"/>
            </a:xfrm>
          </p:grpSpPr>
          <p:sp>
            <p:nvSpPr>
              <p:cNvPr id="47638" name="Line 94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39" name="Line 94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40" name="Line 94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41" name="Line 94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42" name="Line 95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43" name="Line 95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44" name="Line 95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45" name="Line 95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0" name="Group 954"/>
            <p:cNvGrpSpPr>
              <a:grpSpLocks/>
            </p:cNvGrpSpPr>
            <p:nvPr/>
          </p:nvGrpSpPr>
          <p:grpSpPr bwMode="auto">
            <a:xfrm>
              <a:off x="2874516" y="4402088"/>
              <a:ext cx="762000" cy="152400"/>
              <a:chOff x="2016" y="1536"/>
              <a:chExt cx="1736" cy="208"/>
            </a:xfrm>
          </p:grpSpPr>
          <p:sp>
            <p:nvSpPr>
              <p:cNvPr id="47630" name="Line 95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31" name="Line 95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32" name="Line 95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33" name="Line 95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34" name="Line 95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35" name="Line 96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36" name="Line 96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37" name="Line 96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1" name="Group 963"/>
            <p:cNvGrpSpPr>
              <a:grpSpLocks/>
            </p:cNvGrpSpPr>
            <p:nvPr/>
          </p:nvGrpSpPr>
          <p:grpSpPr bwMode="auto">
            <a:xfrm>
              <a:off x="2874516" y="4478288"/>
              <a:ext cx="762000" cy="152400"/>
              <a:chOff x="2016" y="1536"/>
              <a:chExt cx="1736" cy="208"/>
            </a:xfrm>
          </p:grpSpPr>
          <p:sp>
            <p:nvSpPr>
              <p:cNvPr id="47622" name="Line 96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23" name="Line 96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24" name="Line 96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25" name="Line 96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26" name="Line 96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27" name="Line 96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28" name="Line 97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29" name="Line 97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2" name="Group 972"/>
            <p:cNvGrpSpPr>
              <a:grpSpLocks/>
            </p:cNvGrpSpPr>
            <p:nvPr/>
          </p:nvGrpSpPr>
          <p:grpSpPr bwMode="auto">
            <a:xfrm>
              <a:off x="2874516" y="4554488"/>
              <a:ext cx="762000" cy="152400"/>
              <a:chOff x="2016" y="1536"/>
              <a:chExt cx="1736" cy="208"/>
            </a:xfrm>
          </p:grpSpPr>
          <p:sp>
            <p:nvSpPr>
              <p:cNvPr id="47614" name="Line 97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15" name="Line 97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16" name="Line 97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17" name="Line 97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18" name="Line 97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19" name="Line 97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20" name="Line 97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21" name="Line 98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3" name="Group 981"/>
            <p:cNvGrpSpPr>
              <a:grpSpLocks/>
            </p:cNvGrpSpPr>
            <p:nvPr/>
          </p:nvGrpSpPr>
          <p:grpSpPr bwMode="auto">
            <a:xfrm>
              <a:off x="2874516" y="4630688"/>
              <a:ext cx="762000" cy="152400"/>
              <a:chOff x="2016" y="1536"/>
              <a:chExt cx="1736" cy="208"/>
            </a:xfrm>
          </p:grpSpPr>
          <p:sp>
            <p:nvSpPr>
              <p:cNvPr id="47606" name="Line 98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07" name="Line 98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08" name="Line 98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09" name="Line 98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10" name="Line 98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11" name="Line 98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12" name="Line 98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13" name="Line 98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4" name="Group 990"/>
            <p:cNvGrpSpPr>
              <a:grpSpLocks/>
            </p:cNvGrpSpPr>
            <p:nvPr/>
          </p:nvGrpSpPr>
          <p:grpSpPr bwMode="auto">
            <a:xfrm>
              <a:off x="2874516" y="4706888"/>
              <a:ext cx="762000" cy="152400"/>
              <a:chOff x="2016" y="1536"/>
              <a:chExt cx="1736" cy="208"/>
            </a:xfrm>
          </p:grpSpPr>
          <p:sp>
            <p:nvSpPr>
              <p:cNvPr id="47598" name="Line 99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99" name="Line 99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00" name="Line 99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01" name="Line 99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02" name="Line 99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03" name="Line 99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04" name="Line 99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605" name="Line 99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5" name="Group 999"/>
            <p:cNvGrpSpPr>
              <a:grpSpLocks/>
            </p:cNvGrpSpPr>
            <p:nvPr/>
          </p:nvGrpSpPr>
          <p:grpSpPr bwMode="auto">
            <a:xfrm>
              <a:off x="3636516" y="4008388"/>
              <a:ext cx="762000" cy="152400"/>
              <a:chOff x="2016" y="1536"/>
              <a:chExt cx="1736" cy="208"/>
            </a:xfrm>
          </p:grpSpPr>
          <p:sp>
            <p:nvSpPr>
              <p:cNvPr id="47590" name="Line 100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91" name="Line 100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92" name="Line 100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93" name="Line 100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94" name="Line 100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95" name="Line 100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96" name="Line 100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97" name="Line 100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6" name="Group 1008"/>
            <p:cNvGrpSpPr>
              <a:grpSpLocks/>
            </p:cNvGrpSpPr>
            <p:nvPr/>
          </p:nvGrpSpPr>
          <p:grpSpPr bwMode="auto">
            <a:xfrm>
              <a:off x="3636516" y="4084588"/>
              <a:ext cx="762000" cy="152400"/>
              <a:chOff x="2016" y="1536"/>
              <a:chExt cx="1736" cy="208"/>
            </a:xfrm>
          </p:grpSpPr>
          <p:sp>
            <p:nvSpPr>
              <p:cNvPr id="47582" name="Line 100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83" name="Line 101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84" name="Line 101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85" name="Line 101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86" name="Line 101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87" name="Line 101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88" name="Line 101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89" name="Line 101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7" name="Group 1017"/>
            <p:cNvGrpSpPr>
              <a:grpSpLocks/>
            </p:cNvGrpSpPr>
            <p:nvPr/>
          </p:nvGrpSpPr>
          <p:grpSpPr bwMode="auto">
            <a:xfrm>
              <a:off x="3636516" y="4160788"/>
              <a:ext cx="762000" cy="152400"/>
              <a:chOff x="2016" y="1536"/>
              <a:chExt cx="1736" cy="208"/>
            </a:xfrm>
          </p:grpSpPr>
          <p:sp>
            <p:nvSpPr>
              <p:cNvPr id="47574" name="Line 101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75" name="Line 101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76" name="Line 102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77" name="Line 102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78" name="Line 102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79" name="Line 102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80" name="Line 102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81" name="Line 102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8" name="Group 1026"/>
            <p:cNvGrpSpPr>
              <a:grpSpLocks/>
            </p:cNvGrpSpPr>
            <p:nvPr/>
          </p:nvGrpSpPr>
          <p:grpSpPr bwMode="auto">
            <a:xfrm>
              <a:off x="3636516" y="4236988"/>
              <a:ext cx="762000" cy="152400"/>
              <a:chOff x="2016" y="1536"/>
              <a:chExt cx="1736" cy="208"/>
            </a:xfrm>
          </p:grpSpPr>
          <p:sp>
            <p:nvSpPr>
              <p:cNvPr id="47566" name="Line 102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67" name="Line 102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68" name="Line 102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69" name="Line 103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70" name="Line 103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71" name="Line 103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72" name="Line 103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73" name="Line 103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29" name="Group 1035"/>
            <p:cNvGrpSpPr>
              <a:grpSpLocks/>
            </p:cNvGrpSpPr>
            <p:nvPr/>
          </p:nvGrpSpPr>
          <p:grpSpPr bwMode="auto">
            <a:xfrm>
              <a:off x="3636516" y="4313188"/>
              <a:ext cx="762000" cy="152400"/>
              <a:chOff x="2016" y="1536"/>
              <a:chExt cx="1736" cy="208"/>
            </a:xfrm>
          </p:grpSpPr>
          <p:sp>
            <p:nvSpPr>
              <p:cNvPr id="47558" name="Line 103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59" name="Line 103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60" name="Line 103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61" name="Line 103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62" name="Line 104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63" name="Line 104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64" name="Line 104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65" name="Line 104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0" name="Group 1044"/>
            <p:cNvGrpSpPr>
              <a:grpSpLocks/>
            </p:cNvGrpSpPr>
            <p:nvPr/>
          </p:nvGrpSpPr>
          <p:grpSpPr bwMode="auto">
            <a:xfrm>
              <a:off x="3636516" y="4389388"/>
              <a:ext cx="762000" cy="152400"/>
              <a:chOff x="2016" y="1536"/>
              <a:chExt cx="1736" cy="208"/>
            </a:xfrm>
          </p:grpSpPr>
          <p:sp>
            <p:nvSpPr>
              <p:cNvPr id="47550" name="Line 104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51" name="Line 104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52" name="Line 104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53" name="Line 104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54" name="Line 104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55" name="Line 105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56" name="Line 105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57" name="Line 105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1" name="Group 1053"/>
            <p:cNvGrpSpPr>
              <a:grpSpLocks/>
            </p:cNvGrpSpPr>
            <p:nvPr/>
          </p:nvGrpSpPr>
          <p:grpSpPr bwMode="auto">
            <a:xfrm>
              <a:off x="3636516" y="4465588"/>
              <a:ext cx="762000" cy="152400"/>
              <a:chOff x="2016" y="1536"/>
              <a:chExt cx="1736" cy="208"/>
            </a:xfrm>
          </p:grpSpPr>
          <p:sp>
            <p:nvSpPr>
              <p:cNvPr id="47542" name="Line 105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43" name="Line 105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44" name="Line 105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45" name="Line 105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46" name="Line 105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47" name="Line 105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48" name="Line 106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49" name="Line 106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2" name="Group 1062"/>
            <p:cNvGrpSpPr>
              <a:grpSpLocks/>
            </p:cNvGrpSpPr>
            <p:nvPr/>
          </p:nvGrpSpPr>
          <p:grpSpPr bwMode="auto">
            <a:xfrm>
              <a:off x="3636516" y="4541788"/>
              <a:ext cx="762000" cy="152400"/>
              <a:chOff x="2016" y="1536"/>
              <a:chExt cx="1736" cy="208"/>
            </a:xfrm>
          </p:grpSpPr>
          <p:sp>
            <p:nvSpPr>
              <p:cNvPr id="47534" name="Line 106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35" name="Line 106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36" name="Line 106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37" name="Line 106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38" name="Line 106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39" name="Line 106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40" name="Line 106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41" name="Line 107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3" name="Group 1071"/>
            <p:cNvGrpSpPr>
              <a:grpSpLocks/>
            </p:cNvGrpSpPr>
            <p:nvPr/>
          </p:nvGrpSpPr>
          <p:grpSpPr bwMode="auto">
            <a:xfrm>
              <a:off x="3636516" y="4617988"/>
              <a:ext cx="762000" cy="152400"/>
              <a:chOff x="2016" y="1536"/>
              <a:chExt cx="1736" cy="208"/>
            </a:xfrm>
          </p:grpSpPr>
          <p:sp>
            <p:nvSpPr>
              <p:cNvPr id="47526" name="Line 107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27" name="Line 107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28" name="Line 107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29" name="Line 107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30" name="Line 107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31" name="Line 107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32" name="Line 107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33" name="Line 107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4" name="Group 1080"/>
            <p:cNvGrpSpPr>
              <a:grpSpLocks/>
            </p:cNvGrpSpPr>
            <p:nvPr/>
          </p:nvGrpSpPr>
          <p:grpSpPr bwMode="auto">
            <a:xfrm>
              <a:off x="3636516" y="4694188"/>
              <a:ext cx="762000" cy="152400"/>
              <a:chOff x="2016" y="1536"/>
              <a:chExt cx="1736" cy="208"/>
            </a:xfrm>
          </p:grpSpPr>
          <p:sp>
            <p:nvSpPr>
              <p:cNvPr id="47518" name="Line 108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19" name="Line 108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20" name="Line 108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21" name="Line 108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22" name="Line 108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23" name="Line 108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24" name="Line 108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25" name="Line 108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5" name="Group 1089"/>
            <p:cNvGrpSpPr>
              <a:grpSpLocks/>
            </p:cNvGrpSpPr>
            <p:nvPr/>
          </p:nvGrpSpPr>
          <p:grpSpPr bwMode="auto">
            <a:xfrm>
              <a:off x="4385816" y="3995688"/>
              <a:ext cx="762000" cy="152400"/>
              <a:chOff x="2016" y="1536"/>
              <a:chExt cx="1736" cy="208"/>
            </a:xfrm>
          </p:grpSpPr>
          <p:sp>
            <p:nvSpPr>
              <p:cNvPr id="47510" name="Line 109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11" name="Line 109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12" name="Line 109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13" name="Line 109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14" name="Line 109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15" name="Line 109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16" name="Line 109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17" name="Line 109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6" name="Group 1098"/>
            <p:cNvGrpSpPr>
              <a:grpSpLocks/>
            </p:cNvGrpSpPr>
            <p:nvPr/>
          </p:nvGrpSpPr>
          <p:grpSpPr bwMode="auto">
            <a:xfrm>
              <a:off x="4385816" y="4071888"/>
              <a:ext cx="762000" cy="152400"/>
              <a:chOff x="2016" y="1536"/>
              <a:chExt cx="1736" cy="208"/>
            </a:xfrm>
          </p:grpSpPr>
          <p:sp>
            <p:nvSpPr>
              <p:cNvPr id="47502" name="Line 109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03" name="Line 110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04" name="Line 110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05" name="Line 110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06" name="Line 110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07" name="Line 110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08" name="Line 110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09" name="Line 110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7" name="Group 1107"/>
            <p:cNvGrpSpPr>
              <a:grpSpLocks/>
            </p:cNvGrpSpPr>
            <p:nvPr/>
          </p:nvGrpSpPr>
          <p:grpSpPr bwMode="auto">
            <a:xfrm>
              <a:off x="4385816" y="4148088"/>
              <a:ext cx="762000" cy="152400"/>
              <a:chOff x="2016" y="1536"/>
              <a:chExt cx="1736" cy="208"/>
            </a:xfrm>
          </p:grpSpPr>
          <p:sp>
            <p:nvSpPr>
              <p:cNvPr id="47494" name="Line 110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95" name="Line 110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96" name="Line 111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97" name="Line 111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98" name="Line 111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99" name="Line 111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00" name="Line 111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501" name="Line 111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8" name="Group 1116"/>
            <p:cNvGrpSpPr>
              <a:grpSpLocks/>
            </p:cNvGrpSpPr>
            <p:nvPr/>
          </p:nvGrpSpPr>
          <p:grpSpPr bwMode="auto">
            <a:xfrm>
              <a:off x="4385816" y="4224288"/>
              <a:ext cx="762000" cy="152400"/>
              <a:chOff x="2016" y="1536"/>
              <a:chExt cx="1736" cy="208"/>
            </a:xfrm>
          </p:grpSpPr>
          <p:sp>
            <p:nvSpPr>
              <p:cNvPr id="47486" name="Line 111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87" name="Line 111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88" name="Line 111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89" name="Line 112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90" name="Line 112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91" name="Line 112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92" name="Line 112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93" name="Line 112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39" name="Group 1125"/>
            <p:cNvGrpSpPr>
              <a:grpSpLocks/>
            </p:cNvGrpSpPr>
            <p:nvPr/>
          </p:nvGrpSpPr>
          <p:grpSpPr bwMode="auto">
            <a:xfrm>
              <a:off x="4385816" y="4300488"/>
              <a:ext cx="762000" cy="152400"/>
              <a:chOff x="2016" y="1536"/>
              <a:chExt cx="1736" cy="208"/>
            </a:xfrm>
          </p:grpSpPr>
          <p:sp>
            <p:nvSpPr>
              <p:cNvPr id="47478" name="Line 112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79" name="Line 112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80" name="Line 112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81" name="Line 112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82" name="Line 113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83" name="Line 113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84" name="Line 113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85" name="Line 113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0" name="Group 1134"/>
            <p:cNvGrpSpPr>
              <a:grpSpLocks/>
            </p:cNvGrpSpPr>
            <p:nvPr/>
          </p:nvGrpSpPr>
          <p:grpSpPr bwMode="auto">
            <a:xfrm>
              <a:off x="4385816" y="4376688"/>
              <a:ext cx="762000" cy="152400"/>
              <a:chOff x="2016" y="1536"/>
              <a:chExt cx="1736" cy="208"/>
            </a:xfrm>
          </p:grpSpPr>
          <p:sp>
            <p:nvSpPr>
              <p:cNvPr id="47470" name="Line 113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71" name="Line 113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72" name="Line 113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73" name="Line 113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74" name="Line 113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75" name="Line 114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76" name="Line 114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77" name="Line 114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1" name="Group 1143"/>
            <p:cNvGrpSpPr>
              <a:grpSpLocks/>
            </p:cNvGrpSpPr>
            <p:nvPr/>
          </p:nvGrpSpPr>
          <p:grpSpPr bwMode="auto">
            <a:xfrm>
              <a:off x="4385816" y="4452888"/>
              <a:ext cx="762000" cy="152400"/>
              <a:chOff x="2016" y="1536"/>
              <a:chExt cx="1736" cy="208"/>
            </a:xfrm>
          </p:grpSpPr>
          <p:sp>
            <p:nvSpPr>
              <p:cNvPr id="47462" name="Line 114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63" name="Line 114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64" name="Line 114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65" name="Line 114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66" name="Line 114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67" name="Line 114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68" name="Line 115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69" name="Line 115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2" name="Group 1152"/>
            <p:cNvGrpSpPr>
              <a:grpSpLocks/>
            </p:cNvGrpSpPr>
            <p:nvPr/>
          </p:nvGrpSpPr>
          <p:grpSpPr bwMode="auto">
            <a:xfrm>
              <a:off x="4385816" y="4529088"/>
              <a:ext cx="762000" cy="152400"/>
              <a:chOff x="2016" y="1536"/>
              <a:chExt cx="1736" cy="208"/>
            </a:xfrm>
          </p:grpSpPr>
          <p:sp>
            <p:nvSpPr>
              <p:cNvPr id="47454" name="Line 115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55" name="Line 115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56" name="Line 115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57" name="Line 115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58" name="Line 115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59" name="Line 115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60" name="Line 115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61" name="Line 116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3" name="Group 1161"/>
            <p:cNvGrpSpPr>
              <a:grpSpLocks/>
            </p:cNvGrpSpPr>
            <p:nvPr/>
          </p:nvGrpSpPr>
          <p:grpSpPr bwMode="auto">
            <a:xfrm>
              <a:off x="4385816" y="4605288"/>
              <a:ext cx="762000" cy="152400"/>
              <a:chOff x="2016" y="1536"/>
              <a:chExt cx="1736" cy="208"/>
            </a:xfrm>
          </p:grpSpPr>
          <p:sp>
            <p:nvSpPr>
              <p:cNvPr id="47446" name="Line 116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47" name="Line 116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48" name="Line 116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49" name="Line 116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50" name="Line 116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51" name="Line 116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52" name="Line 116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53" name="Line 116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4" name="Group 1170"/>
            <p:cNvGrpSpPr>
              <a:grpSpLocks/>
            </p:cNvGrpSpPr>
            <p:nvPr/>
          </p:nvGrpSpPr>
          <p:grpSpPr bwMode="auto">
            <a:xfrm>
              <a:off x="4385816" y="4681488"/>
              <a:ext cx="762000" cy="152400"/>
              <a:chOff x="2016" y="1536"/>
              <a:chExt cx="1736" cy="208"/>
            </a:xfrm>
          </p:grpSpPr>
          <p:sp>
            <p:nvSpPr>
              <p:cNvPr id="47438" name="Line 117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39" name="Line 117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40" name="Line 117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41" name="Line 117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42" name="Line 117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43" name="Line 117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44" name="Line 117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45" name="Line 117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5" name="Group 1359"/>
            <p:cNvGrpSpPr>
              <a:grpSpLocks/>
            </p:cNvGrpSpPr>
            <p:nvPr/>
          </p:nvGrpSpPr>
          <p:grpSpPr bwMode="auto">
            <a:xfrm>
              <a:off x="601216" y="3995688"/>
              <a:ext cx="762000" cy="152400"/>
              <a:chOff x="2016" y="1536"/>
              <a:chExt cx="1736" cy="208"/>
            </a:xfrm>
          </p:grpSpPr>
          <p:sp>
            <p:nvSpPr>
              <p:cNvPr id="47430" name="Line 136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31" name="Line 136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32" name="Line 136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33" name="Line 136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34" name="Line 136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35" name="Line 136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36" name="Line 136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37" name="Line 136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6" name="Group 1368"/>
            <p:cNvGrpSpPr>
              <a:grpSpLocks/>
            </p:cNvGrpSpPr>
            <p:nvPr/>
          </p:nvGrpSpPr>
          <p:grpSpPr bwMode="auto">
            <a:xfrm>
              <a:off x="601216" y="4071888"/>
              <a:ext cx="762000" cy="152400"/>
              <a:chOff x="2016" y="1536"/>
              <a:chExt cx="1736" cy="208"/>
            </a:xfrm>
          </p:grpSpPr>
          <p:sp>
            <p:nvSpPr>
              <p:cNvPr id="47422" name="Line 136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23" name="Line 137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24" name="Line 137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25" name="Line 137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26" name="Line 137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27" name="Line 137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28" name="Line 137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29" name="Line 137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7" name="Group 1377"/>
            <p:cNvGrpSpPr>
              <a:grpSpLocks/>
            </p:cNvGrpSpPr>
            <p:nvPr/>
          </p:nvGrpSpPr>
          <p:grpSpPr bwMode="auto">
            <a:xfrm>
              <a:off x="601216" y="4148088"/>
              <a:ext cx="762000" cy="152400"/>
              <a:chOff x="2016" y="1536"/>
              <a:chExt cx="1736" cy="208"/>
            </a:xfrm>
          </p:grpSpPr>
          <p:sp>
            <p:nvSpPr>
              <p:cNvPr id="47414" name="Line 137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15" name="Line 137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16" name="Line 138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17" name="Line 138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18" name="Line 138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19" name="Line 138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20" name="Line 138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21" name="Line 138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8" name="Group 1386"/>
            <p:cNvGrpSpPr>
              <a:grpSpLocks/>
            </p:cNvGrpSpPr>
            <p:nvPr/>
          </p:nvGrpSpPr>
          <p:grpSpPr bwMode="auto">
            <a:xfrm>
              <a:off x="601216" y="4224288"/>
              <a:ext cx="762000" cy="152400"/>
              <a:chOff x="2016" y="1536"/>
              <a:chExt cx="1736" cy="208"/>
            </a:xfrm>
          </p:grpSpPr>
          <p:sp>
            <p:nvSpPr>
              <p:cNvPr id="47406" name="Line 138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07" name="Line 138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08" name="Line 138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09" name="Line 139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10" name="Line 139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11" name="Line 139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12" name="Line 139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13" name="Line 139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49" name="Group 1395"/>
            <p:cNvGrpSpPr>
              <a:grpSpLocks/>
            </p:cNvGrpSpPr>
            <p:nvPr/>
          </p:nvGrpSpPr>
          <p:grpSpPr bwMode="auto">
            <a:xfrm>
              <a:off x="601216" y="4300488"/>
              <a:ext cx="762000" cy="152400"/>
              <a:chOff x="2016" y="1536"/>
              <a:chExt cx="1736" cy="208"/>
            </a:xfrm>
          </p:grpSpPr>
          <p:sp>
            <p:nvSpPr>
              <p:cNvPr id="47398" name="Line 139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99" name="Line 139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00" name="Line 139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01" name="Line 139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02" name="Line 140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03" name="Line 140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04" name="Line 140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405" name="Line 140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0" name="Group 1404"/>
            <p:cNvGrpSpPr>
              <a:grpSpLocks/>
            </p:cNvGrpSpPr>
            <p:nvPr/>
          </p:nvGrpSpPr>
          <p:grpSpPr bwMode="auto">
            <a:xfrm>
              <a:off x="601216" y="4376688"/>
              <a:ext cx="762000" cy="152400"/>
              <a:chOff x="2016" y="1536"/>
              <a:chExt cx="1736" cy="208"/>
            </a:xfrm>
          </p:grpSpPr>
          <p:sp>
            <p:nvSpPr>
              <p:cNvPr id="47390" name="Line 140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91" name="Line 140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92" name="Line 140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93" name="Line 140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94" name="Line 140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95" name="Line 141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96" name="Line 141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97" name="Line 141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1" name="Group 1413"/>
            <p:cNvGrpSpPr>
              <a:grpSpLocks/>
            </p:cNvGrpSpPr>
            <p:nvPr/>
          </p:nvGrpSpPr>
          <p:grpSpPr bwMode="auto">
            <a:xfrm>
              <a:off x="601216" y="4452888"/>
              <a:ext cx="762000" cy="152400"/>
              <a:chOff x="2016" y="1536"/>
              <a:chExt cx="1736" cy="208"/>
            </a:xfrm>
          </p:grpSpPr>
          <p:sp>
            <p:nvSpPr>
              <p:cNvPr id="47382" name="Line 141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83" name="Line 141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84" name="Line 141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85" name="Line 141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86" name="Line 141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87" name="Line 141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88" name="Line 142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89" name="Line 142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2" name="Group 1422"/>
            <p:cNvGrpSpPr>
              <a:grpSpLocks/>
            </p:cNvGrpSpPr>
            <p:nvPr/>
          </p:nvGrpSpPr>
          <p:grpSpPr bwMode="auto">
            <a:xfrm>
              <a:off x="601216" y="4529088"/>
              <a:ext cx="762000" cy="152400"/>
              <a:chOff x="2016" y="1536"/>
              <a:chExt cx="1736" cy="208"/>
            </a:xfrm>
          </p:grpSpPr>
          <p:sp>
            <p:nvSpPr>
              <p:cNvPr id="47374" name="Line 142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75" name="Line 142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76" name="Line 142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77" name="Line 142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78" name="Line 142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79" name="Line 142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80" name="Line 142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81" name="Line 143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3" name="Group 1431"/>
            <p:cNvGrpSpPr>
              <a:grpSpLocks/>
            </p:cNvGrpSpPr>
            <p:nvPr/>
          </p:nvGrpSpPr>
          <p:grpSpPr bwMode="auto">
            <a:xfrm>
              <a:off x="601216" y="4605288"/>
              <a:ext cx="762000" cy="152400"/>
              <a:chOff x="2016" y="1536"/>
              <a:chExt cx="1736" cy="208"/>
            </a:xfrm>
          </p:grpSpPr>
          <p:sp>
            <p:nvSpPr>
              <p:cNvPr id="47366" name="Line 143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67" name="Line 143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68" name="Line 143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69" name="Line 143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70" name="Line 143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71" name="Line 143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72" name="Line 143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73" name="Line 143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4" name="Group 1440"/>
            <p:cNvGrpSpPr>
              <a:grpSpLocks/>
            </p:cNvGrpSpPr>
            <p:nvPr/>
          </p:nvGrpSpPr>
          <p:grpSpPr bwMode="auto">
            <a:xfrm>
              <a:off x="601216" y="4681488"/>
              <a:ext cx="762000" cy="152400"/>
              <a:chOff x="2016" y="1536"/>
              <a:chExt cx="1736" cy="208"/>
            </a:xfrm>
          </p:grpSpPr>
          <p:sp>
            <p:nvSpPr>
              <p:cNvPr id="47358" name="Line 144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59" name="Line 144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60" name="Line 144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61" name="Line 144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62" name="Line 144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63" name="Line 144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64" name="Line 144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65" name="Line 144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5" name="Group 1449"/>
            <p:cNvGrpSpPr>
              <a:grpSpLocks/>
            </p:cNvGrpSpPr>
            <p:nvPr/>
          </p:nvGrpSpPr>
          <p:grpSpPr bwMode="auto">
            <a:xfrm>
              <a:off x="1350516" y="4008388"/>
              <a:ext cx="762000" cy="152400"/>
              <a:chOff x="2016" y="1536"/>
              <a:chExt cx="1736" cy="208"/>
            </a:xfrm>
          </p:grpSpPr>
          <p:sp>
            <p:nvSpPr>
              <p:cNvPr id="47350" name="Line 1450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51" name="Line 1451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52" name="Line 1452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53" name="Line 1453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54" name="Line 1454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55" name="Line 1455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56" name="Line 1456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57" name="Line 1457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6" name="Group 1458"/>
            <p:cNvGrpSpPr>
              <a:grpSpLocks/>
            </p:cNvGrpSpPr>
            <p:nvPr/>
          </p:nvGrpSpPr>
          <p:grpSpPr bwMode="auto">
            <a:xfrm>
              <a:off x="1350516" y="4084588"/>
              <a:ext cx="762000" cy="152400"/>
              <a:chOff x="2016" y="1536"/>
              <a:chExt cx="1736" cy="208"/>
            </a:xfrm>
          </p:grpSpPr>
          <p:sp>
            <p:nvSpPr>
              <p:cNvPr id="47342" name="Line 1459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43" name="Line 1460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44" name="Line 1461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45" name="Line 1462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46" name="Line 1463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47" name="Line 1464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48" name="Line 1465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49" name="Line 1466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7" name="Group 1467"/>
            <p:cNvGrpSpPr>
              <a:grpSpLocks/>
            </p:cNvGrpSpPr>
            <p:nvPr/>
          </p:nvGrpSpPr>
          <p:grpSpPr bwMode="auto">
            <a:xfrm>
              <a:off x="1350516" y="4160788"/>
              <a:ext cx="762000" cy="152400"/>
              <a:chOff x="2016" y="1536"/>
              <a:chExt cx="1736" cy="208"/>
            </a:xfrm>
          </p:grpSpPr>
          <p:sp>
            <p:nvSpPr>
              <p:cNvPr id="47334" name="Line 1468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35" name="Line 1469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36" name="Line 1470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37" name="Line 1471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38" name="Line 1472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39" name="Line 1473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40" name="Line 1474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41" name="Line 1475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8" name="Group 1476"/>
            <p:cNvGrpSpPr>
              <a:grpSpLocks/>
            </p:cNvGrpSpPr>
            <p:nvPr/>
          </p:nvGrpSpPr>
          <p:grpSpPr bwMode="auto">
            <a:xfrm>
              <a:off x="1350516" y="4236988"/>
              <a:ext cx="762000" cy="152400"/>
              <a:chOff x="2016" y="1536"/>
              <a:chExt cx="1736" cy="208"/>
            </a:xfrm>
          </p:grpSpPr>
          <p:sp>
            <p:nvSpPr>
              <p:cNvPr id="47326" name="Line 1477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27" name="Line 1478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28" name="Line 1479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29" name="Line 1480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30" name="Line 1481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31" name="Line 1482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32" name="Line 1483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33" name="Line 1484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59" name="Group 1485"/>
            <p:cNvGrpSpPr>
              <a:grpSpLocks/>
            </p:cNvGrpSpPr>
            <p:nvPr/>
          </p:nvGrpSpPr>
          <p:grpSpPr bwMode="auto">
            <a:xfrm>
              <a:off x="1350516" y="4313188"/>
              <a:ext cx="762000" cy="152400"/>
              <a:chOff x="2016" y="1536"/>
              <a:chExt cx="1736" cy="208"/>
            </a:xfrm>
          </p:grpSpPr>
          <p:sp>
            <p:nvSpPr>
              <p:cNvPr id="47318" name="Line 1486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19" name="Line 1487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20" name="Line 1488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21" name="Line 1489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22" name="Line 1490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23" name="Line 1491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24" name="Line 1492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25" name="Line 1493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60" name="Group 1494"/>
            <p:cNvGrpSpPr>
              <a:grpSpLocks/>
            </p:cNvGrpSpPr>
            <p:nvPr/>
          </p:nvGrpSpPr>
          <p:grpSpPr bwMode="auto">
            <a:xfrm>
              <a:off x="1350516" y="4389388"/>
              <a:ext cx="762000" cy="152400"/>
              <a:chOff x="2016" y="1536"/>
              <a:chExt cx="1736" cy="208"/>
            </a:xfrm>
          </p:grpSpPr>
          <p:sp>
            <p:nvSpPr>
              <p:cNvPr id="47310" name="Line 149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11" name="Line 1496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12" name="Line 1497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13" name="Line 1498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14" name="Line 1499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15" name="Line 1500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16" name="Line 1501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17" name="Line 1502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61" name="Group 1503"/>
            <p:cNvGrpSpPr>
              <a:grpSpLocks/>
            </p:cNvGrpSpPr>
            <p:nvPr/>
          </p:nvGrpSpPr>
          <p:grpSpPr bwMode="auto">
            <a:xfrm>
              <a:off x="1350516" y="4465588"/>
              <a:ext cx="762000" cy="152400"/>
              <a:chOff x="2016" y="1536"/>
              <a:chExt cx="1736" cy="208"/>
            </a:xfrm>
          </p:grpSpPr>
          <p:sp>
            <p:nvSpPr>
              <p:cNvPr id="47302" name="Line 150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03" name="Line 1505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04" name="Line 1506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05" name="Line 1507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06" name="Line 1508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07" name="Line 1509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08" name="Line 1510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09" name="Line 1511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62" name="Group 1512"/>
            <p:cNvGrpSpPr>
              <a:grpSpLocks/>
            </p:cNvGrpSpPr>
            <p:nvPr/>
          </p:nvGrpSpPr>
          <p:grpSpPr bwMode="auto">
            <a:xfrm>
              <a:off x="1350516" y="4541788"/>
              <a:ext cx="762000" cy="152400"/>
              <a:chOff x="2016" y="1536"/>
              <a:chExt cx="1736" cy="208"/>
            </a:xfrm>
          </p:grpSpPr>
          <p:sp>
            <p:nvSpPr>
              <p:cNvPr id="47294" name="Line 1513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95" name="Line 1514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96" name="Line 1515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97" name="Line 1516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98" name="Line 1517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99" name="Line 1518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00" name="Line 1519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301" name="Line 1520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63" name="Group 1521"/>
            <p:cNvGrpSpPr>
              <a:grpSpLocks/>
            </p:cNvGrpSpPr>
            <p:nvPr/>
          </p:nvGrpSpPr>
          <p:grpSpPr bwMode="auto">
            <a:xfrm>
              <a:off x="1350516" y="4617988"/>
              <a:ext cx="762000" cy="152400"/>
              <a:chOff x="2016" y="1536"/>
              <a:chExt cx="1736" cy="208"/>
            </a:xfrm>
          </p:grpSpPr>
          <p:sp>
            <p:nvSpPr>
              <p:cNvPr id="47286" name="Line 1522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87" name="Line 1523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88" name="Line 1524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89" name="Line 1525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90" name="Line 1526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91" name="Line 1527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92" name="Line 1528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93" name="Line 1529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47264" name="Group 1530"/>
            <p:cNvGrpSpPr>
              <a:grpSpLocks/>
            </p:cNvGrpSpPr>
            <p:nvPr/>
          </p:nvGrpSpPr>
          <p:grpSpPr bwMode="auto">
            <a:xfrm>
              <a:off x="1350516" y="4694188"/>
              <a:ext cx="762000" cy="152400"/>
              <a:chOff x="2016" y="1536"/>
              <a:chExt cx="1736" cy="208"/>
            </a:xfrm>
          </p:grpSpPr>
          <p:sp>
            <p:nvSpPr>
              <p:cNvPr id="47278" name="Line 1531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79" name="Line 1532"/>
              <p:cNvSpPr>
                <a:spLocks noChangeShapeType="1"/>
              </p:cNvSpPr>
              <p:nvPr/>
            </p:nvSpPr>
            <p:spPr bwMode="auto">
              <a:xfrm flipV="1">
                <a:off x="2256" y="153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80" name="Line 1533"/>
              <p:cNvSpPr>
                <a:spLocks noChangeShapeType="1"/>
              </p:cNvSpPr>
              <p:nvPr/>
            </p:nvSpPr>
            <p:spPr bwMode="auto">
              <a:xfrm>
                <a:off x="244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81" name="Line 1534"/>
              <p:cNvSpPr>
                <a:spLocks noChangeShapeType="1"/>
              </p:cNvSpPr>
              <p:nvPr/>
            </p:nvSpPr>
            <p:spPr bwMode="auto">
              <a:xfrm flipV="1">
                <a:off x="268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82" name="Line 1535"/>
              <p:cNvSpPr>
                <a:spLocks noChangeShapeType="1"/>
              </p:cNvSpPr>
              <p:nvPr/>
            </p:nvSpPr>
            <p:spPr bwMode="auto">
              <a:xfrm>
                <a:off x="2888" y="15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83" name="Line 1536"/>
              <p:cNvSpPr>
                <a:spLocks noChangeShapeType="1"/>
              </p:cNvSpPr>
              <p:nvPr/>
            </p:nvSpPr>
            <p:spPr bwMode="auto">
              <a:xfrm flipV="1">
                <a:off x="3128" y="1544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84" name="Line 1537"/>
              <p:cNvSpPr>
                <a:spLocks noChangeShapeType="1"/>
              </p:cNvSpPr>
              <p:nvPr/>
            </p:nvSpPr>
            <p:spPr bwMode="auto">
              <a:xfrm>
                <a:off x="3320" y="1552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285" name="Line 1538"/>
              <p:cNvSpPr>
                <a:spLocks noChangeShapeType="1"/>
              </p:cNvSpPr>
              <p:nvPr/>
            </p:nvSpPr>
            <p:spPr bwMode="auto">
              <a:xfrm flipV="1">
                <a:off x="3560" y="1552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598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265" name="Text Box 1764"/>
          <p:cNvSpPr txBox="1">
            <a:spLocks noChangeArrowheads="1"/>
          </p:cNvSpPr>
          <p:nvPr/>
        </p:nvSpPr>
        <p:spPr bwMode="auto">
          <a:xfrm>
            <a:off x="5836791" y="3640088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t>            </a:t>
            </a:r>
          </a:p>
        </p:txBody>
      </p:sp>
      <p:sp>
        <p:nvSpPr>
          <p:cNvPr id="47266" name="Text Box 1765"/>
          <p:cNvSpPr txBox="1">
            <a:spLocks noChangeArrowheads="1"/>
          </p:cNvSpPr>
          <p:nvPr/>
        </p:nvSpPr>
        <p:spPr bwMode="auto">
          <a:xfrm>
            <a:off x="5293295" y="3775441"/>
            <a:ext cx="3599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t>Kernel 2: Kernel re-launch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372C0F-597F-D244-A25A-829509E06C74}"/>
              </a:ext>
            </a:extLst>
          </p:cNvPr>
          <p:cNvGrpSpPr/>
          <p:nvPr/>
        </p:nvGrpSpPr>
        <p:grpSpPr>
          <a:xfrm>
            <a:off x="304800" y="5738039"/>
            <a:ext cx="3212976" cy="505599"/>
            <a:chOff x="304800" y="5738039"/>
            <a:chExt cx="3212976" cy="505599"/>
          </a:xfrm>
        </p:grpSpPr>
        <p:sp>
          <p:nvSpPr>
            <p:cNvPr id="47267" name="Line 1780"/>
            <p:cNvSpPr>
              <a:spLocks noChangeShapeType="1"/>
            </p:cNvSpPr>
            <p:nvPr/>
          </p:nvSpPr>
          <p:spPr bwMode="auto">
            <a:xfrm>
              <a:off x="1143000" y="5820589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268" name="Line 1781"/>
            <p:cNvSpPr>
              <a:spLocks noChangeShapeType="1"/>
            </p:cNvSpPr>
            <p:nvPr/>
          </p:nvSpPr>
          <p:spPr bwMode="auto">
            <a:xfrm flipV="1">
              <a:off x="1247775" y="5820589"/>
              <a:ext cx="84138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269" name="Line 1782"/>
            <p:cNvSpPr>
              <a:spLocks noChangeShapeType="1"/>
            </p:cNvSpPr>
            <p:nvPr/>
          </p:nvSpPr>
          <p:spPr bwMode="auto">
            <a:xfrm>
              <a:off x="1331913" y="5826939"/>
              <a:ext cx="106362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270" name="Line 1783"/>
            <p:cNvSpPr>
              <a:spLocks noChangeShapeType="1"/>
            </p:cNvSpPr>
            <p:nvPr/>
          </p:nvSpPr>
          <p:spPr bwMode="auto">
            <a:xfrm flipV="1">
              <a:off x="1438275" y="5826939"/>
              <a:ext cx="84138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271" name="Line 1784"/>
            <p:cNvSpPr>
              <a:spLocks noChangeShapeType="1"/>
            </p:cNvSpPr>
            <p:nvPr/>
          </p:nvSpPr>
          <p:spPr bwMode="auto">
            <a:xfrm>
              <a:off x="1525588" y="5814239"/>
              <a:ext cx="104775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272" name="Line 1785"/>
            <p:cNvSpPr>
              <a:spLocks noChangeShapeType="1"/>
            </p:cNvSpPr>
            <p:nvPr/>
          </p:nvSpPr>
          <p:spPr bwMode="auto">
            <a:xfrm flipV="1">
              <a:off x="1630363" y="5814239"/>
              <a:ext cx="84137" cy="141288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273" name="Line 1786"/>
            <p:cNvSpPr>
              <a:spLocks noChangeShapeType="1"/>
            </p:cNvSpPr>
            <p:nvPr/>
          </p:nvSpPr>
          <p:spPr bwMode="auto">
            <a:xfrm>
              <a:off x="1714500" y="5820589"/>
              <a:ext cx="106363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274" name="Line 1787"/>
            <p:cNvSpPr>
              <a:spLocks noChangeShapeType="1"/>
            </p:cNvSpPr>
            <p:nvPr/>
          </p:nvSpPr>
          <p:spPr bwMode="auto">
            <a:xfrm flipV="1">
              <a:off x="1820863" y="5820589"/>
              <a:ext cx="84137" cy="139700"/>
            </a:xfrm>
            <a:prstGeom prst="line">
              <a:avLst/>
            </a:prstGeom>
            <a:noFill/>
            <a:ln w="25400">
              <a:solidFill>
                <a:srgbClr val="F598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275" name="Rectangle 1788"/>
            <p:cNvSpPr>
              <a:spLocks noChangeArrowheads="1"/>
            </p:cNvSpPr>
            <p:nvPr/>
          </p:nvSpPr>
          <p:spPr bwMode="auto">
            <a:xfrm>
              <a:off x="304800" y="5738039"/>
              <a:ext cx="3212976" cy="505599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276" name="Text Box 1789"/>
            <p:cNvSpPr txBox="1">
              <a:spLocks noChangeArrowheads="1"/>
            </p:cNvSpPr>
            <p:nvPr/>
          </p:nvSpPr>
          <p:spPr bwMode="auto">
            <a:xfrm>
              <a:off x="411162" y="5966639"/>
              <a:ext cx="29504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PMingLiU" pitchFamily="18" charset="-120"/>
                  <a:cs typeface="+mn-cs"/>
                </a:rPr>
                <a:t>One-level parallel propagation (i.e., iteration)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251520" y="3255981"/>
            <a:ext cx="558527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5" name="Slide Number Placeholder 4">
            <a:extLst>
              <a:ext uri="{FF2B5EF4-FFF2-40B4-BE49-F238E27FC236}">
                <a16:creationId xmlns:a16="http://schemas.microsoft.com/office/drawing/2014/main" id="{768A8521-09E9-0348-A89F-45AFA5E86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36" name="CuadroTexto 26">
            <a:extLst>
              <a:ext uri="{FF2B5EF4-FFF2-40B4-BE49-F238E27FC236}">
                <a16:creationId xmlns:a16="http://schemas.microsoft.com/office/drawing/2014/main" id="{669C23FE-A867-634B-A532-FF8E341317D8}"/>
              </a:ext>
            </a:extLst>
          </p:cNvPr>
          <p:cNvSpPr txBox="1"/>
          <p:nvPr/>
        </p:nvSpPr>
        <p:spPr>
          <a:xfrm>
            <a:off x="228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Slide credit: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Hwu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&amp; Kirk</a:t>
            </a:r>
          </a:p>
        </p:txBody>
      </p:sp>
    </p:spTree>
    <p:extLst>
      <p:ext uri="{BB962C8B-B14F-4D97-AF65-F5344CB8AC3E}">
        <p14:creationId xmlns:p14="http://schemas.microsoft.com/office/powerpoint/2010/main" val="1767166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>
            <a:extLst>
              <a:ext uri="{FF2B5EF4-FFF2-40B4-BE49-F238E27FC236}">
                <a16:creationId xmlns:a16="http://schemas.microsoft.com/office/drawing/2014/main" id="{6C599EA8-303B-8F44-B67E-1E9A7D6B83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1196752"/>
            <a:ext cx="8428037" cy="2079848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Merge Sort</a:t>
            </a:r>
          </a:p>
        </p:txBody>
      </p:sp>
      <p:sp>
        <p:nvSpPr>
          <p:cNvPr id="81922" name="Rectangle 5">
            <a:extLst>
              <a:ext uri="{FF2B5EF4-FFF2-40B4-BE49-F238E27FC236}">
                <a16:creationId xmlns:a16="http://schemas.microsoft.com/office/drawing/2014/main" id="{EB66DB82-34C1-994A-A27C-C184C7C5BD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679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Merge Sort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Merge operation takes </a:t>
            </a:r>
            <a:r>
              <a:rPr lang="en-US" altLang="zh-CN" dirty="0">
                <a:solidFill>
                  <a:srgbClr val="0070C0"/>
                </a:solidFill>
              </a:rPr>
              <a:t>two sorted lists as inputs and generates one combined, sorted list</a:t>
            </a:r>
          </a:p>
          <a:p>
            <a:pPr lvl="1"/>
            <a:r>
              <a:rPr lang="en-US" altLang="zh-CN" dirty="0"/>
              <a:t>There is an </a:t>
            </a:r>
            <a:r>
              <a:rPr lang="en-US" altLang="zh-CN" dirty="0">
                <a:solidFill>
                  <a:srgbClr val="7030A0"/>
                </a:solidFill>
              </a:rPr>
              <a:t>order relation</a:t>
            </a:r>
            <a:r>
              <a:rPr lang="en-US" altLang="zh-CN" dirty="0"/>
              <a:t> (e.g., </a:t>
            </a:r>
            <a:r>
              <a:rPr lang="en-US" altLang="zh-CN" i="1" dirty="0"/>
              <a:t>less than or equal to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It may be stable (i.e., maintain the relative order of elements with the same value/key) </a:t>
            </a:r>
          </a:p>
          <a:p>
            <a:pPr lvl="1"/>
            <a:r>
              <a:rPr lang="en-US" altLang="zh-CN" dirty="0"/>
              <a:t>and may have preference (e.g., elements of list A go before elements of list B if they have the same value)</a:t>
            </a:r>
          </a:p>
          <a:p>
            <a:r>
              <a:rPr lang="en-US" altLang="zh-CN" dirty="0"/>
              <a:t>Merge is an important building block of </a:t>
            </a:r>
            <a:r>
              <a:rPr lang="en-US" altLang="zh-CN" dirty="0">
                <a:solidFill>
                  <a:srgbClr val="00B050"/>
                </a:solidFill>
              </a:rPr>
              <a:t>sorting algorithms</a:t>
            </a:r>
          </a:p>
          <a:p>
            <a:r>
              <a:rPr lang="en-US" altLang="zh-CN" dirty="0"/>
              <a:t>It is also frequently used in the reduce step of MapReduce frameworks</a:t>
            </a:r>
          </a:p>
          <a:p>
            <a:r>
              <a:rPr lang="en-US" altLang="zh-CN" dirty="0"/>
              <a:t>The </a:t>
            </a:r>
            <a:r>
              <a:rPr lang="en-US" altLang="zh-CN" dirty="0">
                <a:solidFill>
                  <a:srgbClr val="C00000"/>
                </a:solidFill>
              </a:rPr>
              <a:t>dynamic nature of data accesses makes it challenging to exploit locality </a:t>
            </a:r>
            <a:r>
              <a:rPr lang="en-US" altLang="zh-CN" dirty="0"/>
              <a:t>for memory access efficiency</a:t>
            </a:r>
          </a:p>
          <a:p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37D215C-C033-D842-830A-6DB1DBAC4BED}"/>
              </a:ext>
            </a:extLst>
          </p:cNvPr>
          <p:cNvGrpSpPr/>
          <p:nvPr/>
        </p:nvGrpSpPr>
        <p:grpSpPr>
          <a:xfrm>
            <a:off x="2411760" y="4941168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32" name="Google Shape;306;p16">
              <a:extLst>
                <a:ext uri="{FF2B5EF4-FFF2-40B4-BE49-F238E27FC236}">
                  <a16:creationId xmlns:a16="http://schemas.microsoft.com/office/drawing/2014/main" id="{177CCCC7-CCCE-5240-8FA1-633637265135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3" name="Google Shape;307;p16">
              <a:extLst>
                <a:ext uri="{FF2B5EF4-FFF2-40B4-BE49-F238E27FC236}">
                  <a16:creationId xmlns:a16="http://schemas.microsoft.com/office/drawing/2014/main" id="{2C8F6F57-0B4B-B345-9E4F-6FBAFED28AC0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34" name="Google Shape;308;p16">
              <a:extLst>
                <a:ext uri="{FF2B5EF4-FFF2-40B4-BE49-F238E27FC236}">
                  <a16:creationId xmlns:a16="http://schemas.microsoft.com/office/drawing/2014/main" id="{169C7FB3-C11A-F34D-B3BA-D33EEBB91B79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35" name="Google Shape;309;p16">
              <a:extLst>
                <a:ext uri="{FF2B5EF4-FFF2-40B4-BE49-F238E27FC236}">
                  <a16:creationId xmlns:a16="http://schemas.microsoft.com/office/drawing/2014/main" id="{61E64BE0-3163-A74E-BB17-4D4C29F06361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36" name="Google Shape;310;p16">
              <a:extLst>
                <a:ext uri="{FF2B5EF4-FFF2-40B4-BE49-F238E27FC236}">
                  <a16:creationId xmlns:a16="http://schemas.microsoft.com/office/drawing/2014/main" id="{A61A7ACC-9E1A-684A-AC7F-C56C08499E9F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37" name="Google Shape;311;p16">
              <a:extLst>
                <a:ext uri="{FF2B5EF4-FFF2-40B4-BE49-F238E27FC236}">
                  <a16:creationId xmlns:a16="http://schemas.microsoft.com/office/drawing/2014/main" id="{739898EF-8091-084E-B4C3-DBFD373D73DD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38" name="Google Shape;312;p16">
              <a:extLst>
                <a:ext uri="{FF2B5EF4-FFF2-40B4-BE49-F238E27FC236}">
                  <a16:creationId xmlns:a16="http://schemas.microsoft.com/office/drawing/2014/main" id="{6688D015-94DF-8848-B07C-039E41BBFDEF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39" name="Google Shape;313;p16">
              <a:extLst>
                <a:ext uri="{FF2B5EF4-FFF2-40B4-BE49-F238E27FC236}">
                  <a16:creationId xmlns:a16="http://schemas.microsoft.com/office/drawing/2014/main" id="{05415936-F3FB-BA49-96C0-34D8106F6B24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40" name="Google Shape;314;p16">
              <a:extLst>
                <a:ext uri="{FF2B5EF4-FFF2-40B4-BE49-F238E27FC236}">
                  <a16:creationId xmlns:a16="http://schemas.microsoft.com/office/drawing/2014/main" id="{62235289-AA05-E141-824C-540977691D8E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520747-0A06-034B-ACE5-AC2C9B9B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Two Sorted Lists into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5747-AE35-5D44-AA1F-AD581ABE5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 </a:t>
            </a:r>
            <a:r>
              <a:rPr lang="en-US" dirty="0">
                <a:solidFill>
                  <a:srgbClr val="7030A0"/>
                </a:solidFill>
              </a:rPr>
              <a:t>order relation </a:t>
            </a:r>
            <a:r>
              <a:rPr lang="en-US" dirty="0"/>
              <a:t>(e.g., less than or equal to) in the sorted lists and in the merged list</a:t>
            </a:r>
          </a:p>
          <a:p>
            <a:r>
              <a:rPr lang="en-US" dirty="0"/>
              <a:t>We focus on stable sort</a:t>
            </a:r>
          </a:p>
          <a:p>
            <a:r>
              <a:rPr lang="en-US" dirty="0"/>
              <a:t>Whenever A and B have elements of the same value, the element from A goes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EB7A-1262-284E-91F6-E69B41459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Google Shape;297;p16">
            <a:extLst>
              <a:ext uri="{FF2B5EF4-FFF2-40B4-BE49-F238E27FC236}">
                <a16:creationId xmlns:a16="http://schemas.microsoft.com/office/drawing/2014/main" id="{A4092665-7AB2-D84A-87E3-B28FE68071EA}"/>
              </a:ext>
            </a:extLst>
          </p:cNvPr>
          <p:cNvSpPr/>
          <p:nvPr/>
        </p:nvSpPr>
        <p:spPr>
          <a:xfrm>
            <a:off x="1837928" y="36450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" name="Google Shape;298;p16">
            <a:extLst>
              <a:ext uri="{FF2B5EF4-FFF2-40B4-BE49-F238E27FC236}">
                <a16:creationId xmlns:a16="http://schemas.microsoft.com/office/drawing/2014/main" id="{329502EC-D243-D842-A49B-5C7722C3757D}"/>
              </a:ext>
            </a:extLst>
          </p:cNvPr>
          <p:cNvSpPr/>
          <p:nvPr/>
        </p:nvSpPr>
        <p:spPr>
          <a:xfrm>
            <a:off x="2295128" y="36450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7" name="Google Shape;299;p16">
            <a:extLst>
              <a:ext uri="{FF2B5EF4-FFF2-40B4-BE49-F238E27FC236}">
                <a16:creationId xmlns:a16="http://schemas.microsoft.com/office/drawing/2014/main" id="{C6104E6C-B083-894C-817A-40C6BA6F4DCE}"/>
              </a:ext>
            </a:extLst>
          </p:cNvPr>
          <p:cNvSpPr/>
          <p:nvPr/>
        </p:nvSpPr>
        <p:spPr>
          <a:xfrm>
            <a:off x="2752328" y="36450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8" name="Google Shape;300;p16">
            <a:extLst>
              <a:ext uri="{FF2B5EF4-FFF2-40B4-BE49-F238E27FC236}">
                <a16:creationId xmlns:a16="http://schemas.microsoft.com/office/drawing/2014/main" id="{C4423B52-597F-AD4F-9B60-93D4C96AD3D2}"/>
              </a:ext>
            </a:extLst>
          </p:cNvPr>
          <p:cNvSpPr/>
          <p:nvPr/>
        </p:nvSpPr>
        <p:spPr>
          <a:xfrm>
            <a:off x="3209528" y="36450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9" name="Google Shape;301;p16">
            <a:extLst>
              <a:ext uri="{FF2B5EF4-FFF2-40B4-BE49-F238E27FC236}">
                <a16:creationId xmlns:a16="http://schemas.microsoft.com/office/drawing/2014/main" id="{DAA3B1D8-7402-1849-8A84-5E6E48616B38}"/>
              </a:ext>
            </a:extLst>
          </p:cNvPr>
          <p:cNvSpPr/>
          <p:nvPr/>
        </p:nvSpPr>
        <p:spPr>
          <a:xfrm>
            <a:off x="3666728" y="36450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10" name="Google Shape;302;p16">
            <a:extLst>
              <a:ext uri="{FF2B5EF4-FFF2-40B4-BE49-F238E27FC236}">
                <a16:creationId xmlns:a16="http://schemas.microsoft.com/office/drawing/2014/main" id="{C54512C5-1327-1445-B2C0-26B383C503C4}"/>
              </a:ext>
            </a:extLst>
          </p:cNvPr>
          <p:cNvSpPr/>
          <p:nvPr/>
        </p:nvSpPr>
        <p:spPr>
          <a:xfrm>
            <a:off x="5266928" y="36450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1" name="Google Shape;303;p16">
            <a:extLst>
              <a:ext uri="{FF2B5EF4-FFF2-40B4-BE49-F238E27FC236}">
                <a16:creationId xmlns:a16="http://schemas.microsoft.com/office/drawing/2014/main" id="{E4B4AE3B-FC9C-DD4A-8820-AFBEA3E6F4AB}"/>
              </a:ext>
            </a:extLst>
          </p:cNvPr>
          <p:cNvSpPr/>
          <p:nvPr/>
        </p:nvSpPr>
        <p:spPr>
          <a:xfrm>
            <a:off x="5724128" y="36450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12" name="Google Shape;304;p16">
            <a:extLst>
              <a:ext uri="{FF2B5EF4-FFF2-40B4-BE49-F238E27FC236}">
                <a16:creationId xmlns:a16="http://schemas.microsoft.com/office/drawing/2014/main" id="{16FE0E9C-07DE-5349-B13E-3C1A1ABBF1AC}"/>
              </a:ext>
            </a:extLst>
          </p:cNvPr>
          <p:cNvSpPr/>
          <p:nvPr/>
        </p:nvSpPr>
        <p:spPr>
          <a:xfrm>
            <a:off x="6181328" y="36450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13" name="Google Shape;305;p16">
            <a:extLst>
              <a:ext uri="{FF2B5EF4-FFF2-40B4-BE49-F238E27FC236}">
                <a16:creationId xmlns:a16="http://schemas.microsoft.com/office/drawing/2014/main" id="{BD6ECDB3-EF3C-EA4C-B17D-6C5EEDC52B95}"/>
              </a:ext>
            </a:extLst>
          </p:cNvPr>
          <p:cNvSpPr/>
          <p:nvPr/>
        </p:nvSpPr>
        <p:spPr>
          <a:xfrm>
            <a:off x="6638528" y="36450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3" name="Google Shape;306;p16">
            <a:extLst>
              <a:ext uri="{FF2B5EF4-FFF2-40B4-BE49-F238E27FC236}">
                <a16:creationId xmlns:a16="http://schemas.microsoft.com/office/drawing/2014/main" id="{81651E1C-ECA8-8448-B14B-09DE0536102B}"/>
              </a:ext>
            </a:extLst>
          </p:cNvPr>
          <p:cNvSpPr/>
          <p:nvPr/>
        </p:nvSpPr>
        <p:spPr>
          <a:xfrm>
            <a:off x="2411760" y="49411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" name="Google Shape;307;p16">
            <a:extLst>
              <a:ext uri="{FF2B5EF4-FFF2-40B4-BE49-F238E27FC236}">
                <a16:creationId xmlns:a16="http://schemas.microsoft.com/office/drawing/2014/main" id="{6A02FDDB-EF12-EE44-BADF-8AB8AC55D11E}"/>
              </a:ext>
            </a:extLst>
          </p:cNvPr>
          <p:cNvSpPr/>
          <p:nvPr/>
        </p:nvSpPr>
        <p:spPr>
          <a:xfrm>
            <a:off x="2868960" y="49411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5" name="Google Shape;308;p16">
            <a:extLst>
              <a:ext uri="{FF2B5EF4-FFF2-40B4-BE49-F238E27FC236}">
                <a16:creationId xmlns:a16="http://schemas.microsoft.com/office/drawing/2014/main" id="{68C1B65F-2884-4947-8E16-2EF233A165DA}"/>
              </a:ext>
            </a:extLst>
          </p:cNvPr>
          <p:cNvSpPr/>
          <p:nvPr/>
        </p:nvSpPr>
        <p:spPr>
          <a:xfrm>
            <a:off x="3326160" y="4941168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6" name="Google Shape;309;p16">
            <a:extLst>
              <a:ext uri="{FF2B5EF4-FFF2-40B4-BE49-F238E27FC236}">
                <a16:creationId xmlns:a16="http://schemas.microsoft.com/office/drawing/2014/main" id="{97F1FA06-A4B9-074A-90B6-DAAC37CD2FE8}"/>
              </a:ext>
            </a:extLst>
          </p:cNvPr>
          <p:cNvSpPr/>
          <p:nvPr/>
        </p:nvSpPr>
        <p:spPr>
          <a:xfrm>
            <a:off x="3783360" y="49411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7" name="Google Shape;310;p16">
            <a:extLst>
              <a:ext uri="{FF2B5EF4-FFF2-40B4-BE49-F238E27FC236}">
                <a16:creationId xmlns:a16="http://schemas.microsoft.com/office/drawing/2014/main" id="{A266A3A8-AAFE-5341-8745-D140A8160AFB}"/>
              </a:ext>
            </a:extLst>
          </p:cNvPr>
          <p:cNvSpPr/>
          <p:nvPr/>
        </p:nvSpPr>
        <p:spPr>
          <a:xfrm>
            <a:off x="4240560" y="49411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8" name="Google Shape;311;p16">
            <a:extLst>
              <a:ext uri="{FF2B5EF4-FFF2-40B4-BE49-F238E27FC236}">
                <a16:creationId xmlns:a16="http://schemas.microsoft.com/office/drawing/2014/main" id="{A69F164E-584D-1444-B86D-06895B761771}"/>
              </a:ext>
            </a:extLst>
          </p:cNvPr>
          <p:cNvSpPr/>
          <p:nvPr/>
        </p:nvSpPr>
        <p:spPr>
          <a:xfrm>
            <a:off x="4697760" y="49411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9" name="Google Shape;312;p16">
            <a:extLst>
              <a:ext uri="{FF2B5EF4-FFF2-40B4-BE49-F238E27FC236}">
                <a16:creationId xmlns:a16="http://schemas.microsoft.com/office/drawing/2014/main" id="{F54AC5B1-FBD0-D140-8031-E87F0E4DC589}"/>
              </a:ext>
            </a:extLst>
          </p:cNvPr>
          <p:cNvSpPr/>
          <p:nvPr/>
        </p:nvSpPr>
        <p:spPr>
          <a:xfrm>
            <a:off x="5154960" y="4941168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0" name="Google Shape;313;p16">
            <a:extLst>
              <a:ext uri="{FF2B5EF4-FFF2-40B4-BE49-F238E27FC236}">
                <a16:creationId xmlns:a16="http://schemas.microsoft.com/office/drawing/2014/main" id="{594CB710-2B52-7E4D-859B-924912E4E234}"/>
              </a:ext>
            </a:extLst>
          </p:cNvPr>
          <p:cNvSpPr/>
          <p:nvPr/>
        </p:nvSpPr>
        <p:spPr>
          <a:xfrm>
            <a:off x="5612160" y="4941168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1" name="Google Shape;314;p16">
            <a:extLst>
              <a:ext uri="{FF2B5EF4-FFF2-40B4-BE49-F238E27FC236}">
                <a16:creationId xmlns:a16="http://schemas.microsoft.com/office/drawing/2014/main" id="{F39C4E4A-C2E5-2248-AA0C-1871B0D4CF35}"/>
              </a:ext>
            </a:extLst>
          </p:cNvPr>
          <p:cNvSpPr/>
          <p:nvPr/>
        </p:nvSpPr>
        <p:spPr>
          <a:xfrm>
            <a:off x="6069360" y="4941168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42" name="Google Shape;316;p16">
            <a:extLst>
              <a:ext uri="{FF2B5EF4-FFF2-40B4-BE49-F238E27FC236}">
                <a16:creationId xmlns:a16="http://schemas.microsoft.com/office/drawing/2014/main" id="{23F90F4B-FA63-1842-9410-01E54F3AEB24}"/>
              </a:ext>
            </a:extLst>
          </p:cNvPr>
          <p:cNvCxnSpPr>
            <a:cxnSpLocks/>
            <a:stCxn id="5" idx="2"/>
            <a:endCxn id="23" idx="0"/>
          </p:cNvCxnSpPr>
          <p:nvPr/>
        </p:nvCxnSpPr>
        <p:spPr>
          <a:xfrm>
            <a:off x="2066528" y="4102224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" name="Google Shape;317;p16">
            <a:extLst>
              <a:ext uri="{FF2B5EF4-FFF2-40B4-BE49-F238E27FC236}">
                <a16:creationId xmlns:a16="http://schemas.microsoft.com/office/drawing/2014/main" id="{B2453B84-3D82-C24A-B473-BBA641A5ECE1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>
            <a:off x="2523728" y="4102224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" name="Google Shape;318;p16">
            <a:extLst>
              <a:ext uri="{FF2B5EF4-FFF2-40B4-BE49-F238E27FC236}">
                <a16:creationId xmlns:a16="http://schemas.microsoft.com/office/drawing/2014/main" id="{B8D9B930-BD67-3A4B-9293-67398989C2BE}"/>
              </a:ext>
            </a:extLst>
          </p:cNvPr>
          <p:cNvCxnSpPr>
            <a:cxnSpLocks/>
            <a:stCxn id="10" idx="2"/>
            <a:endCxn id="25" idx="0"/>
          </p:cNvCxnSpPr>
          <p:nvPr/>
        </p:nvCxnSpPr>
        <p:spPr>
          <a:xfrm flipH="1">
            <a:off x="3554760" y="4102224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" name="Google Shape;319;p16">
            <a:extLst>
              <a:ext uri="{FF2B5EF4-FFF2-40B4-BE49-F238E27FC236}">
                <a16:creationId xmlns:a16="http://schemas.microsoft.com/office/drawing/2014/main" id="{721B2B25-B3D0-9D40-BEDB-86F97C7417D4}"/>
              </a:ext>
            </a:extLst>
          </p:cNvPr>
          <p:cNvCxnSpPr>
            <a:cxnSpLocks/>
            <a:stCxn id="7" idx="2"/>
            <a:endCxn id="26" idx="0"/>
          </p:cNvCxnSpPr>
          <p:nvPr/>
        </p:nvCxnSpPr>
        <p:spPr>
          <a:xfrm>
            <a:off x="2980928" y="4102224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" name="Google Shape;320;p16">
            <a:extLst>
              <a:ext uri="{FF2B5EF4-FFF2-40B4-BE49-F238E27FC236}">
                <a16:creationId xmlns:a16="http://schemas.microsoft.com/office/drawing/2014/main" id="{D7C80CC9-068A-C84B-9E60-E74A10FD3BEB}"/>
              </a:ext>
            </a:extLst>
          </p:cNvPr>
          <p:cNvCxnSpPr>
            <a:cxnSpLocks/>
            <a:stCxn id="8" idx="2"/>
            <a:endCxn id="27" idx="0"/>
          </p:cNvCxnSpPr>
          <p:nvPr/>
        </p:nvCxnSpPr>
        <p:spPr>
          <a:xfrm>
            <a:off x="3438128" y="4102224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" name="Google Shape;321;p16">
            <a:extLst>
              <a:ext uri="{FF2B5EF4-FFF2-40B4-BE49-F238E27FC236}">
                <a16:creationId xmlns:a16="http://schemas.microsoft.com/office/drawing/2014/main" id="{92AAD042-1547-7245-A3B6-9990F4C5DA55}"/>
              </a:ext>
            </a:extLst>
          </p:cNvPr>
          <p:cNvCxnSpPr>
            <a:cxnSpLocks/>
            <a:stCxn id="9" idx="2"/>
            <a:endCxn id="28" idx="0"/>
          </p:cNvCxnSpPr>
          <p:nvPr/>
        </p:nvCxnSpPr>
        <p:spPr>
          <a:xfrm>
            <a:off x="3895328" y="4102224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" name="Google Shape;322;p16">
            <a:extLst>
              <a:ext uri="{FF2B5EF4-FFF2-40B4-BE49-F238E27FC236}">
                <a16:creationId xmlns:a16="http://schemas.microsoft.com/office/drawing/2014/main" id="{1E98F541-E151-8740-B13B-2731F81100A6}"/>
              </a:ext>
            </a:extLst>
          </p:cNvPr>
          <p:cNvCxnSpPr>
            <a:cxnSpLocks/>
            <a:stCxn id="11" idx="2"/>
            <a:endCxn id="29" idx="0"/>
          </p:cNvCxnSpPr>
          <p:nvPr/>
        </p:nvCxnSpPr>
        <p:spPr>
          <a:xfrm flipH="1">
            <a:off x="5383560" y="4102224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" name="Google Shape;323;p16">
            <a:extLst>
              <a:ext uri="{FF2B5EF4-FFF2-40B4-BE49-F238E27FC236}">
                <a16:creationId xmlns:a16="http://schemas.microsoft.com/office/drawing/2014/main" id="{7B0D1C22-36CC-B84C-907E-5BF692DA55D1}"/>
              </a:ext>
            </a:extLst>
          </p:cNvPr>
          <p:cNvCxnSpPr>
            <a:cxnSpLocks/>
            <a:stCxn id="12" idx="2"/>
            <a:endCxn id="30" idx="0"/>
          </p:cNvCxnSpPr>
          <p:nvPr/>
        </p:nvCxnSpPr>
        <p:spPr>
          <a:xfrm flipH="1">
            <a:off x="5840760" y="4102224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" name="Google Shape;324;p16">
            <a:extLst>
              <a:ext uri="{FF2B5EF4-FFF2-40B4-BE49-F238E27FC236}">
                <a16:creationId xmlns:a16="http://schemas.microsoft.com/office/drawing/2014/main" id="{8337FF5E-09A6-E04D-B3EB-54A5DAA25334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 flipH="1">
            <a:off x="6297960" y="4102224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F594F1-C36B-3D48-A8DD-E05B6E2534D1}"/>
              </a:ext>
            </a:extLst>
          </p:cNvPr>
          <p:cNvSpPr txBox="1"/>
          <p:nvPr/>
        </p:nvSpPr>
        <p:spPr>
          <a:xfrm>
            <a:off x="1403648" y="3645024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1EFDD2-7B9F-E54F-BE9E-83B672D8C920}"/>
              </a:ext>
            </a:extLst>
          </p:cNvPr>
          <p:cNvSpPr txBox="1"/>
          <p:nvPr/>
        </p:nvSpPr>
        <p:spPr>
          <a:xfrm>
            <a:off x="4860032" y="3645024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FF4543-2071-D043-A3CB-25FFAED6BB50}"/>
              </a:ext>
            </a:extLst>
          </p:cNvPr>
          <p:cNvSpPr txBox="1"/>
          <p:nvPr/>
        </p:nvSpPr>
        <p:spPr>
          <a:xfrm>
            <a:off x="1979712" y="4941168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573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5F43-5380-A443-8CBE-85A6CFE5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Sequential Merge (I)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DD451-8627-9144-A162-66745EFFA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Google Shape;337;p17">
            <a:extLst>
              <a:ext uri="{FF2B5EF4-FFF2-40B4-BE49-F238E27FC236}">
                <a16:creationId xmlns:a16="http://schemas.microsoft.com/office/drawing/2014/main" id="{2ED3789D-8726-9543-8DE4-F5C3EBA1C7D5}"/>
              </a:ext>
            </a:extLst>
          </p:cNvPr>
          <p:cNvSpPr txBox="1">
            <a:spLocks/>
          </p:cNvSpPr>
          <p:nvPr/>
        </p:nvSpPr>
        <p:spPr bwMode="auto">
          <a:xfrm>
            <a:off x="323528" y="2194520"/>
            <a:ext cx="47628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kern="0" dirty="0">
                <a:solidFill>
                  <a:srgbClr val="00B050"/>
                </a:solidFill>
                <a:latin typeface="Courier" pitchFamily="2" charset="0"/>
              </a:rPr>
              <a:t>void</a:t>
            </a:r>
            <a:r>
              <a:rPr lang="en-US" sz="1400" kern="0" dirty="0">
                <a:latin typeface="Courier" pitchFamily="2" charset="0"/>
              </a:rPr>
              <a:t> </a:t>
            </a:r>
            <a:r>
              <a:rPr lang="en-US" sz="1400" kern="0" dirty="0" err="1">
                <a:latin typeface="Courier" pitchFamily="2" charset="0"/>
              </a:rPr>
              <a:t>merge_sequential</a:t>
            </a:r>
            <a:r>
              <a:rPr lang="en-US" sz="1400" kern="0" dirty="0">
                <a:latin typeface="Courier" pitchFamily="2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kern="0" dirty="0">
                <a:latin typeface="Courier" pitchFamily="2" charset="0"/>
              </a:rPr>
              <a:t>          </a:t>
            </a:r>
            <a:r>
              <a:rPr lang="en-US" sz="14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kern="0" dirty="0">
                <a:latin typeface="Courier" pitchFamily="2" charset="0"/>
              </a:rPr>
              <a:t> *A, </a:t>
            </a:r>
            <a:r>
              <a:rPr lang="en-US" sz="14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kern="0" dirty="0">
                <a:latin typeface="Courier" pitchFamily="2" charset="0"/>
              </a:rPr>
              <a:t> m,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kern="0" dirty="0">
                <a:latin typeface="Courier" pitchFamily="2" charset="0"/>
              </a:rPr>
              <a:t>          </a:t>
            </a:r>
            <a:r>
              <a:rPr lang="en-US" sz="14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kern="0" dirty="0">
                <a:latin typeface="Courier" pitchFamily="2" charset="0"/>
              </a:rPr>
              <a:t> *B, </a:t>
            </a:r>
            <a:r>
              <a:rPr lang="en-US" sz="14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kern="0" dirty="0">
                <a:latin typeface="Courier" pitchFamily="2" charset="0"/>
              </a:rPr>
              <a:t> n,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kern="0" dirty="0">
                <a:latin typeface="Courier" pitchFamily="2" charset="0"/>
              </a:rPr>
              <a:t>          </a:t>
            </a:r>
            <a:r>
              <a:rPr lang="en-US" sz="14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kern="0" dirty="0">
                <a:latin typeface="Courier" pitchFamily="2" charset="0"/>
              </a:rPr>
              <a:t> *C) {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</a:t>
            </a:r>
            <a:r>
              <a:rPr lang="en-US" sz="14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kern="0" dirty="0">
                <a:latin typeface="Courier" pitchFamily="2" charset="0"/>
              </a:rPr>
              <a:t> </a:t>
            </a:r>
            <a:r>
              <a:rPr lang="en-US" sz="1400" kern="0" dirty="0" err="1">
                <a:latin typeface="Courier" pitchFamily="2" charset="0"/>
              </a:rPr>
              <a:t>i</a:t>
            </a:r>
            <a:r>
              <a:rPr lang="en-US" sz="1400" kern="0" dirty="0">
                <a:latin typeface="Courier" pitchFamily="2" charset="0"/>
              </a:rPr>
              <a:t> = 0; </a:t>
            </a:r>
            <a:r>
              <a:rPr lang="en-US" sz="1400" kern="0" dirty="0">
                <a:solidFill>
                  <a:srgbClr val="9DC3E6"/>
                </a:solidFill>
                <a:latin typeface="Courier" pitchFamily="2" charset="0"/>
              </a:rPr>
              <a:t>// Index into A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</a:t>
            </a:r>
            <a:r>
              <a:rPr lang="en-US" sz="14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kern="0" dirty="0">
                <a:latin typeface="Courier" pitchFamily="2" charset="0"/>
              </a:rPr>
              <a:t> j = 0; </a:t>
            </a:r>
            <a:r>
              <a:rPr lang="en-US" sz="1400" kern="0" dirty="0">
                <a:solidFill>
                  <a:srgbClr val="9DC3E6"/>
                </a:solidFill>
                <a:latin typeface="Courier" pitchFamily="2" charset="0"/>
              </a:rPr>
              <a:t>// Index into B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</a:t>
            </a:r>
            <a:r>
              <a:rPr lang="en-US" sz="14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kern="0" dirty="0">
                <a:latin typeface="Courier" pitchFamily="2" charset="0"/>
              </a:rPr>
              <a:t> k = 0; </a:t>
            </a:r>
            <a:r>
              <a:rPr lang="en-US" sz="1400" kern="0" dirty="0">
                <a:solidFill>
                  <a:srgbClr val="9DC3E6"/>
                </a:solidFill>
                <a:latin typeface="Courier" pitchFamily="2" charset="0"/>
              </a:rPr>
              <a:t>// Index into C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endParaRPr lang="en-US" sz="1400" kern="0" dirty="0">
              <a:latin typeface="Courier" pitchFamily="2" charset="0"/>
            </a:endParaRP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</a:t>
            </a:r>
            <a:r>
              <a:rPr lang="en-US" sz="1400" kern="0" dirty="0">
                <a:solidFill>
                  <a:srgbClr val="9DC3E6"/>
                </a:solidFill>
                <a:latin typeface="Courier" pitchFamily="2" charset="0"/>
              </a:rPr>
              <a:t>// Handle the comparison of A[] and B[]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</a:t>
            </a:r>
            <a:r>
              <a:rPr lang="en-US" sz="1400" kern="0" dirty="0">
                <a:solidFill>
                  <a:srgbClr val="CC9900"/>
                </a:solidFill>
                <a:latin typeface="Courier" pitchFamily="2" charset="0"/>
              </a:rPr>
              <a:t>while</a:t>
            </a:r>
            <a:r>
              <a:rPr lang="en-US" sz="1400" kern="0" dirty="0">
                <a:latin typeface="Courier" pitchFamily="2" charset="0"/>
              </a:rPr>
              <a:t> ((</a:t>
            </a:r>
            <a:r>
              <a:rPr lang="en-US" sz="1400" kern="0" dirty="0" err="1">
                <a:latin typeface="Courier" pitchFamily="2" charset="0"/>
              </a:rPr>
              <a:t>i</a:t>
            </a:r>
            <a:r>
              <a:rPr lang="en-US" sz="1400" kern="0" dirty="0">
                <a:latin typeface="Courier" pitchFamily="2" charset="0"/>
              </a:rPr>
              <a:t> &lt; m) &amp;&amp; (j &lt; n)) {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  </a:t>
            </a:r>
            <a:r>
              <a:rPr lang="en-US" sz="1400" kern="0" dirty="0">
                <a:solidFill>
                  <a:srgbClr val="CC9900"/>
                </a:solidFill>
                <a:latin typeface="Courier" pitchFamily="2" charset="0"/>
              </a:rPr>
              <a:t>if</a:t>
            </a:r>
            <a:r>
              <a:rPr lang="en-US" sz="1400" kern="0" dirty="0">
                <a:latin typeface="Courier" pitchFamily="2" charset="0"/>
              </a:rPr>
              <a:t> (A[</a:t>
            </a:r>
            <a:r>
              <a:rPr lang="en-US" sz="1400" kern="0" dirty="0" err="1">
                <a:latin typeface="Courier" pitchFamily="2" charset="0"/>
              </a:rPr>
              <a:t>i</a:t>
            </a:r>
            <a:r>
              <a:rPr lang="en-US" sz="1400" kern="0" dirty="0">
                <a:latin typeface="Courier" pitchFamily="2" charset="0"/>
              </a:rPr>
              <a:t>] &lt;= B[j]) {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    C[k++] = A[</a:t>
            </a:r>
            <a:r>
              <a:rPr lang="en-US" sz="1400" kern="0" dirty="0" err="1">
                <a:latin typeface="Courier" pitchFamily="2" charset="0"/>
              </a:rPr>
              <a:t>i</a:t>
            </a:r>
            <a:r>
              <a:rPr lang="en-US" sz="1400" kern="0" dirty="0">
                <a:latin typeface="Courier" pitchFamily="2" charset="0"/>
              </a:rPr>
              <a:t>++];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  } </a:t>
            </a:r>
            <a:r>
              <a:rPr lang="en-US" sz="1400" kern="0" dirty="0">
                <a:solidFill>
                  <a:srgbClr val="CC9900"/>
                </a:solidFill>
                <a:latin typeface="Courier" pitchFamily="2" charset="0"/>
              </a:rPr>
              <a:t>else</a:t>
            </a:r>
            <a:r>
              <a:rPr lang="en-US" sz="1400" kern="0" dirty="0">
                <a:latin typeface="Courier" pitchFamily="2" charset="0"/>
              </a:rPr>
              <a:t> {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    C[k++] = B[</a:t>
            </a:r>
            <a:r>
              <a:rPr lang="en-US" sz="1400" kern="0" dirty="0" err="1">
                <a:latin typeface="Courier" pitchFamily="2" charset="0"/>
              </a:rPr>
              <a:t>j++</a:t>
            </a:r>
            <a:r>
              <a:rPr lang="en-US" sz="1400" kern="0" dirty="0">
                <a:latin typeface="Courier" pitchFamily="2" charset="0"/>
              </a:rPr>
              <a:t>];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  }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latin typeface="Courier" pitchFamily="2" charset="0"/>
              </a:rPr>
              <a:t>  }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400" kern="0" dirty="0">
                <a:solidFill>
                  <a:srgbClr val="9DC3E6"/>
                </a:solidFill>
                <a:latin typeface="Courier" pitchFamily="2" charset="0"/>
              </a:rPr>
              <a:t>...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BA5658-B36F-424C-A63F-8A08E9555B6C}"/>
              </a:ext>
            </a:extLst>
          </p:cNvPr>
          <p:cNvGrpSpPr/>
          <p:nvPr/>
        </p:nvGrpSpPr>
        <p:grpSpPr>
          <a:xfrm>
            <a:off x="4280520" y="2683768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7" name="Google Shape;306;p16">
              <a:extLst>
                <a:ext uri="{FF2B5EF4-FFF2-40B4-BE49-F238E27FC236}">
                  <a16:creationId xmlns:a16="http://schemas.microsoft.com/office/drawing/2014/main" id="{8559E178-508C-114A-A434-98AB8C18342C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8" name="Google Shape;307;p16">
              <a:extLst>
                <a:ext uri="{FF2B5EF4-FFF2-40B4-BE49-F238E27FC236}">
                  <a16:creationId xmlns:a16="http://schemas.microsoft.com/office/drawing/2014/main" id="{7A01EF17-7AF1-6545-90CE-303F1C4A44B6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9" name="Google Shape;308;p16">
              <a:extLst>
                <a:ext uri="{FF2B5EF4-FFF2-40B4-BE49-F238E27FC236}">
                  <a16:creationId xmlns:a16="http://schemas.microsoft.com/office/drawing/2014/main" id="{0B3EEC8C-90EB-A348-9449-4C0B3C42197F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" name="Google Shape;309;p16">
              <a:extLst>
                <a:ext uri="{FF2B5EF4-FFF2-40B4-BE49-F238E27FC236}">
                  <a16:creationId xmlns:a16="http://schemas.microsoft.com/office/drawing/2014/main" id="{3358B537-5895-5D4B-B906-7D83776B1FC8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11" name="Google Shape;310;p16">
              <a:extLst>
                <a:ext uri="{FF2B5EF4-FFF2-40B4-BE49-F238E27FC236}">
                  <a16:creationId xmlns:a16="http://schemas.microsoft.com/office/drawing/2014/main" id="{6C05A202-E3DB-AD4A-8A91-5BE29458A854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2" name="Google Shape;311;p16">
              <a:extLst>
                <a:ext uri="{FF2B5EF4-FFF2-40B4-BE49-F238E27FC236}">
                  <a16:creationId xmlns:a16="http://schemas.microsoft.com/office/drawing/2014/main" id="{0ECA2EF1-3425-374A-BC23-D1BF03FE0029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3" name="Google Shape;312;p16">
              <a:extLst>
                <a:ext uri="{FF2B5EF4-FFF2-40B4-BE49-F238E27FC236}">
                  <a16:creationId xmlns:a16="http://schemas.microsoft.com/office/drawing/2014/main" id="{FC85AB94-6B50-164B-89F0-BF70618D5B7F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4" name="Google Shape;313;p16">
              <a:extLst>
                <a:ext uri="{FF2B5EF4-FFF2-40B4-BE49-F238E27FC236}">
                  <a16:creationId xmlns:a16="http://schemas.microsoft.com/office/drawing/2014/main" id="{1A9283AE-B62D-364B-AFF4-36858C0CC5C5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5" name="Google Shape;314;p16">
              <a:extLst>
                <a:ext uri="{FF2B5EF4-FFF2-40B4-BE49-F238E27FC236}">
                  <a16:creationId xmlns:a16="http://schemas.microsoft.com/office/drawing/2014/main" id="{C2B7807C-BC76-864D-BFCA-8FBE8B6DEDEE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sp>
        <p:nvSpPr>
          <p:cNvPr id="16" name="Google Shape;297;p16">
            <a:extLst>
              <a:ext uri="{FF2B5EF4-FFF2-40B4-BE49-F238E27FC236}">
                <a16:creationId xmlns:a16="http://schemas.microsoft.com/office/drawing/2014/main" id="{B35266BB-4BFC-CE44-80B6-5037C4234361}"/>
              </a:ext>
            </a:extLst>
          </p:cNvPr>
          <p:cNvSpPr/>
          <p:nvPr/>
        </p:nvSpPr>
        <p:spPr>
          <a:xfrm>
            <a:off x="37066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7" name="Google Shape;298;p16">
            <a:extLst>
              <a:ext uri="{FF2B5EF4-FFF2-40B4-BE49-F238E27FC236}">
                <a16:creationId xmlns:a16="http://schemas.microsoft.com/office/drawing/2014/main" id="{DEB10458-8BEF-5846-92C7-CC418785FDA9}"/>
              </a:ext>
            </a:extLst>
          </p:cNvPr>
          <p:cNvSpPr/>
          <p:nvPr/>
        </p:nvSpPr>
        <p:spPr>
          <a:xfrm>
            <a:off x="41638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18" name="Google Shape;299;p16">
            <a:extLst>
              <a:ext uri="{FF2B5EF4-FFF2-40B4-BE49-F238E27FC236}">
                <a16:creationId xmlns:a16="http://schemas.microsoft.com/office/drawing/2014/main" id="{2834C2D1-318D-1845-BB8D-6E40EBC34A32}"/>
              </a:ext>
            </a:extLst>
          </p:cNvPr>
          <p:cNvSpPr/>
          <p:nvPr/>
        </p:nvSpPr>
        <p:spPr>
          <a:xfrm>
            <a:off x="46210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19" name="Google Shape;300;p16">
            <a:extLst>
              <a:ext uri="{FF2B5EF4-FFF2-40B4-BE49-F238E27FC236}">
                <a16:creationId xmlns:a16="http://schemas.microsoft.com/office/drawing/2014/main" id="{1F43DAE2-B096-C54A-9166-818AB9A6065E}"/>
              </a:ext>
            </a:extLst>
          </p:cNvPr>
          <p:cNvSpPr/>
          <p:nvPr/>
        </p:nvSpPr>
        <p:spPr>
          <a:xfrm>
            <a:off x="50782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0" name="Google Shape;301;p16">
            <a:extLst>
              <a:ext uri="{FF2B5EF4-FFF2-40B4-BE49-F238E27FC236}">
                <a16:creationId xmlns:a16="http://schemas.microsoft.com/office/drawing/2014/main" id="{E57D0422-AE24-1645-9217-F113069C23D2}"/>
              </a:ext>
            </a:extLst>
          </p:cNvPr>
          <p:cNvSpPr/>
          <p:nvPr/>
        </p:nvSpPr>
        <p:spPr>
          <a:xfrm>
            <a:off x="55354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1" name="Google Shape;302;p16">
            <a:extLst>
              <a:ext uri="{FF2B5EF4-FFF2-40B4-BE49-F238E27FC236}">
                <a16:creationId xmlns:a16="http://schemas.microsoft.com/office/drawing/2014/main" id="{38E37641-11BD-0849-8DAD-A541D0923B1D}"/>
              </a:ext>
            </a:extLst>
          </p:cNvPr>
          <p:cNvSpPr/>
          <p:nvPr/>
        </p:nvSpPr>
        <p:spPr>
          <a:xfrm>
            <a:off x="7135688" y="13876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2" name="Google Shape;303;p16">
            <a:extLst>
              <a:ext uri="{FF2B5EF4-FFF2-40B4-BE49-F238E27FC236}">
                <a16:creationId xmlns:a16="http://schemas.microsoft.com/office/drawing/2014/main" id="{3E947BE8-0464-5F40-B171-165001FEA43C}"/>
              </a:ext>
            </a:extLst>
          </p:cNvPr>
          <p:cNvSpPr/>
          <p:nvPr/>
        </p:nvSpPr>
        <p:spPr>
          <a:xfrm>
            <a:off x="7592888" y="13876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3" name="Google Shape;304;p16">
            <a:extLst>
              <a:ext uri="{FF2B5EF4-FFF2-40B4-BE49-F238E27FC236}">
                <a16:creationId xmlns:a16="http://schemas.microsoft.com/office/drawing/2014/main" id="{E3CA3A2E-4731-AA4F-8E79-5161069E11BA}"/>
              </a:ext>
            </a:extLst>
          </p:cNvPr>
          <p:cNvSpPr/>
          <p:nvPr/>
        </p:nvSpPr>
        <p:spPr>
          <a:xfrm>
            <a:off x="8050088" y="13876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4" name="Google Shape;305;p16">
            <a:extLst>
              <a:ext uri="{FF2B5EF4-FFF2-40B4-BE49-F238E27FC236}">
                <a16:creationId xmlns:a16="http://schemas.microsoft.com/office/drawing/2014/main" id="{8BE579C7-CFD3-7344-BBB8-86F689557D82}"/>
              </a:ext>
            </a:extLst>
          </p:cNvPr>
          <p:cNvSpPr/>
          <p:nvPr/>
        </p:nvSpPr>
        <p:spPr>
          <a:xfrm>
            <a:off x="8507288" y="13876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5" name="Google Shape;306;p16">
            <a:extLst>
              <a:ext uri="{FF2B5EF4-FFF2-40B4-BE49-F238E27FC236}">
                <a16:creationId xmlns:a16="http://schemas.microsoft.com/office/drawing/2014/main" id="{A8FEF33C-B35C-B246-B6E6-AA69EFC4FF92}"/>
              </a:ext>
            </a:extLst>
          </p:cNvPr>
          <p:cNvSpPr/>
          <p:nvPr/>
        </p:nvSpPr>
        <p:spPr>
          <a:xfrm>
            <a:off x="42805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6" name="Google Shape;307;p16">
            <a:extLst>
              <a:ext uri="{FF2B5EF4-FFF2-40B4-BE49-F238E27FC236}">
                <a16:creationId xmlns:a16="http://schemas.microsoft.com/office/drawing/2014/main" id="{C3ADFA35-6FF3-5648-8A74-38E766095647}"/>
              </a:ext>
            </a:extLst>
          </p:cNvPr>
          <p:cNvSpPr/>
          <p:nvPr/>
        </p:nvSpPr>
        <p:spPr>
          <a:xfrm>
            <a:off x="47377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7" name="Google Shape;308;p16">
            <a:extLst>
              <a:ext uri="{FF2B5EF4-FFF2-40B4-BE49-F238E27FC236}">
                <a16:creationId xmlns:a16="http://schemas.microsoft.com/office/drawing/2014/main" id="{89CA6200-CCE8-2F42-8443-5EC6CBD731B1}"/>
              </a:ext>
            </a:extLst>
          </p:cNvPr>
          <p:cNvSpPr/>
          <p:nvPr/>
        </p:nvSpPr>
        <p:spPr>
          <a:xfrm>
            <a:off x="5194920" y="2683768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8" name="Google Shape;309;p16">
            <a:extLst>
              <a:ext uri="{FF2B5EF4-FFF2-40B4-BE49-F238E27FC236}">
                <a16:creationId xmlns:a16="http://schemas.microsoft.com/office/drawing/2014/main" id="{6D0ED74A-3D22-E341-BBDA-F83D5948719D}"/>
              </a:ext>
            </a:extLst>
          </p:cNvPr>
          <p:cNvSpPr/>
          <p:nvPr/>
        </p:nvSpPr>
        <p:spPr>
          <a:xfrm>
            <a:off x="56521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9" name="Google Shape;310;p16">
            <a:extLst>
              <a:ext uri="{FF2B5EF4-FFF2-40B4-BE49-F238E27FC236}">
                <a16:creationId xmlns:a16="http://schemas.microsoft.com/office/drawing/2014/main" id="{9BF7C2B4-3C95-D949-B27A-DCC3C0846383}"/>
              </a:ext>
            </a:extLst>
          </p:cNvPr>
          <p:cNvSpPr/>
          <p:nvPr/>
        </p:nvSpPr>
        <p:spPr>
          <a:xfrm>
            <a:off x="61093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30" name="Google Shape;311;p16">
            <a:extLst>
              <a:ext uri="{FF2B5EF4-FFF2-40B4-BE49-F238E27FC236}">
                <a16:creationId xmlns:a16="http://schemas.microsoft.com/office/drawing/2014/main" id="{A095D190-B85C-564C-8C85-FD64948CF974}"/>
              </a:ext>
            </a:extLst>
          </p:cNvPr>
          <p:cNvSpPr/>
          <p:nvPr/>
        </p:nvSpPr>
        <p:spPr>
          <a:xfrm>
            <a:off x="65665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cxnSp>
        <p:nvCxnSpPr>
          <p:cNvPr id="34" name="Google Shape;316;p16">
            <a:extLst>
              <a:ext uri="{FF2B5EF4-FFF2-40B4-BE49-F238E27FC236}">
                <a16:creationId xmlns:a16="http://schemas.microsoft.com/office/drawing/2014/main" id="{B5859EA4-37EE-3341-AA3B-198E40C29230}"/>
              </a:ext>
            </a:extLst>
          </p:cNvPr>
          <p:cNvCxnSpPr>
            <a:cxnSpLocks/>
            <a:stCxn id="16" idx="2"/>
            <a:endCxn id="25" idx="0"/>
          </p:cNvCxnSpPr>
          <p:nvPr/>
        </p:nvCxnSpPr>
        <p:spPr>
          <a:xfrm>
            <a:off x="3935288" y="1844824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" name="Google Shape;317;p16">
            <a:extLst>
              <a:ext uri="{FF2B5EF4-FFF2-40B4-BE49-F238E27FC236}">
                <a16:creationId xmlns:a16="http://schemas.microsoft.com/office/drawing/2014/main" id="{D2B79443-313E-2B43-9553-F104712C3D53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4392488" y="1844824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318;p16">
            <a:extLst>
              <a:ext uri="{FF2B5EF4-FFF2-40B4-BE49-F238E27FC236}">
                <a16:creationId xmlns:a16="http://schemas.microsoft.com/office/drawing/2014/main" id="{25AE4B25-2BB4-DD45-A292-45BB2BA80B97}"/>
              </a:ext>
            </a:extLst>
          </p:cNvPr>
          <p:cNvCxnSpPr>
            <a:cxnSpLocks/>
            <a:stCxn id="21" idx="2"/>
            <a:endCxn id="27" idx="0"/>
          </p:cNvCxnSpPr>
          <p:nvPr/>
        </p:nvCxnSpPr>
        <p:spPr>
          <a:xfrm flipH="1">
            <a:off x="5423520" y="1844824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319;p16">
            <a:extLst>
              <a:ext uri="{FF2B5EF4-FFF2-40B4-BE49-F238E27FC236}">
                <a16:creationId xmlns:a16="http://schemas.microsoft.com/office/drawing/2014/main" id="{211CB5DA-247B-4047-8BF1-2738EFEE9A87}"/>
              </a:ext>
            </a:extLst>
          </p:cNvPr>
          <p:cNvCxnSpPr>
            <a:cxnSpLocks/>
            <a:stCxn id="18" idx="2"/>
            <a:endCxn id="28" idx="0"/>
          </p:cNvCxnSpPr>
          <p:nvPr/>
        </p:nvCxnSpPr>
        <p:spPr>
          <a:xfrm>
            <a:off x="4849688" y="1844824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" name="Google Shape;320;p16">
            <a:extLst>
              <a:ext uri="{FF2B5EF4-FFF2-40B4-BE49-F238E27FC236}">
                <a16:creationId xmlns:a16="http://schemas.microsoft.com/office/drawing/2014/main" id="{762E9105-E0E1-C747-B526-7360627CB75E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>
            <a:off x="5306888" y="1844824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321;p16">
            <a:extLst>
              <a:ext uri="{FF2B5EF4-FFF2-40B4-BE49-F238E27FC236}">
                <a16:creationId xmlns:a16="http://schemas.microsoft.com/office/drawing/2014/main" id="{15D615E4-F217-4D41-AEF8-9B7D7F109D7B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>
            <a:off x="5764088" y="1844824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3AD32F4-7BCF-1E42-87EF-B6B973C5E6D4}"/>
              </a:ext>
            </a:extLst>
          </p:cNvPr>
          <p:cNvSpPr txBox="1"/>
          <p:nvPr/>
        </p:nvSpPr>
        <p:spPr>
          <a:xfrm>
            <a:off x="3272408" y="1387624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BE39B8-CF4E-C74E-A1DF-B77318BC97F8}"/>
              </a:ext>
            </a:extLst>
          </p:cNvPr>
          <p:cNvSpPr txBox="1"/>
          <p:nvPr/>
        </p:nvSpPr>
        <p:spPr>
          <a:xfrm>
            <a:off x="6728792" y="1387624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47A6CB-70E5-A44B-A702-F3D06DA53BA7}"/>
              </a:ext>
            </a:extLst>
          </p:cNvPr>
          <p:cNvSpPr txBox="1"/>
          <p:nvPr/>
        </p:nvSpPr>
        <p:spPr>
          <a:xfrm>
            <a:off x="3848472" y="2683768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F28FF7-811D-4948-9B96-423DA48C2159}"/>
              </a:ext>
            </a:extLst>
          </p:cNvPr>
          <p:cNvSpPr txBox="1"/>
          <p:nvPr/>
        </p:nvSpPr>
        <p:spPr>
          <a:xfrm>
            <a:off x="3703494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=0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BD7670-7438-8242-AB7D-0C46FF753332}"/>
              </a:ext>
            </a:extLst>
          </p:cNvPr>
          <p:cNvSpPr txBox="1"/>
          <p:nvPr/>
        </p:nvSpPr>
        <p:spPr>
          <a:xfrm>
            <a:off x="4160921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=1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340E57-2E55-4441-BEA2-20C9201C42B8}"/>
              </a:ext>
            </a:extLst>
          </p:cNvPr>
          <p:cNvSpPr txBox="1"/>
          <p:nvPr/>
        </p:nvSpPr>
        <p:spPr>
          <a:xfrm>
            <a:off x="4618348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=2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56B8D4-3BD6-E04F-AEAB-7ED2DEAB6E97}"/>
              </a:ext>
            </a:extLst>
          </p:cNvPr>
          <p:cNvSpPr txBox="1"/>
          <p:nvPr/>
        </p:nvSpPr>
        <p:spPr>
          <a:xfrm>
            <a:off x="5075775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=3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485C04-CF27-8249-8CC5-6BEE265CD19A}"/>
              </a:ext>
            </a:extLst>
          </p:cNvPr>
          <p:cNvSpPr txBox="1"/>
          <p:nvPr/>
        </p:nvSpPr>
        <p:spPr>
          <a:xfrm>
            <a:off x="5533203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=4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234836-B7C7-A949-8614-806320C3883E}"/>
              </a:ext>
            </a:extLst>
          </p:cNvPr>
          <p:cNvSpPr txBox="1"/>
          <p:nvPr/>
        </p:nvSpPr>
        <p:spPr>
          <a:xfrm>
            <a:off x="7132748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j=0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3E9931-5687-A24E-8A0C-C379CA3EF923}"/>
              </a:ext>
            </a:extLst>
          </p:cNvPr>
          <p:cNvSpPr txBox="1"/>
          <p:nvPr/>
        </p:nvSpPr>
        <p:spPr>
          <a:xfrm>
            <a:off x="7580025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j=1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E1187B-72DB-7343-9B8E-6FE0F1DB3916}"/>
              </a:ext>
            </a:extLst>
          </p:cNvPr>
          <p:cNvSpPr txBox="1"/>
          <p:nvPr/>
        </p:nvSpPr>
        <p:spPr>
          <a:xfrm>
            <a:off x="4279839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F499CA-CC10-F248-A7A4-C73E51A16B73}"/>
              </a:ext>
            </a:extLst>
          </p:cNvPr>
          <p:cNvSpPr txBox="1"/>
          <p:nvPr/>
        </p:nvSpPr>
        <p:spPr>
          <a:xfrm>
            <a:off x="4733940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209F65-2885-7E42-A784-8EB293020822}"/>
              </a:ext>
            </a:extLst>
          </p:cNvPr>
          <p:cNvSpPr txBox="1"/>
          <p:nvPr/>
        </p:nvSpPr>
        <p:spPr>
          <a:xfrm>
            <a:off x="5188041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CEDCFB-11D0-E549-A64A-52C643160C4B}"/>
              </a:ext>
            </a:extLst>
          </p:cNvPr>
          <p:cNvSpPr txBox="1"/>
          <p:nvPr/>
        </p:nvSpPr>
        <p:spPr>
          <a:xfrm>
            <a:off x="5642142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71294F-C1E5-824A-B596-6FE952CAE62E}"/>
              </a:ext>
            </a:extLst>
          </p:cNvPr>
          <p:cNvSpPr txBox="1"/>
          <p:nvPr/>
        </p:nvSpPr>
        <p:spPr>
          <a:xfrm>
            <a:off x="6096243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7DA2B60-B9C5-E14B-BDC0-1963EEBA5291}"/>
              </a:ext>
            </a:extLst>
          </p:cNvPr>
          <p:cNvSpPr txBox="1"/>
          <p:nvPr/>
        </p:nvSpPr>
        <p:spPr>
          <a:xfrm>
            <a:off x="6550344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k=5</a:t>
            </a:r>
          </a:p>
        </p:txBody>
      </p:sp>
    </p:spTree>
    <p:extLst>
      <p:ext uri="{BB962C8B-B14F-4D97-AF65-F5344CB8AC3E}">
        <p14:creationId xmlns:p14="http://schemas.microsoft.com/office/powerpoint/2010/main" val="1590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21" grpId="0" animBg="1"/>
      <p:bldP spid="21" grpId="1" animBg="1"/>
      <p:bldP spid="21" grpId="2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6" grpId="0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5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5F43-5380-A443-8CBE-85A6CFE5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Sequential Merge (II)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DD451-8627-9144-A162-66745EFFA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Google Shape;337;p17">
            <a:extLst>
              <a:ext uri="{FF2B5EF4-FFF2-40B4-BE49-F238E27FC236}">
                <a16:creationId xmlns:a16="http://schemas.microsoft.com/office/drawing/2014/main" id="{2ED3789D-8726-9543-8DE4-F5C3EBA1C7D5}"/>
              </a:ext>
            </a:extLst>
          </p:cNvPr>
          <p:cNvSpPr txBox="1">
            <a:spLocks/>
          </p:cNvSpPr>
          <p:nvPr/>
        </p:nvSpPr>
        <p:spPr bwMode="auto">
          <a:xfrm>
            <a:off x="323528" y="2194520"/>
            <a:ext cx="47628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solidFill>
                  <a:srgbClr val="9DC3E6"/>
                </a:solidFill>
                <a:latin typeface="Courier" pitchFamily="2" charset="0"/>
              </a:rPr>
              <a:t>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solidFill>
                  <a:srgbClr val="CC9900"/>
                </a:solidFill>
                <a:latin typeface="Courier" pitchFamily="2" charset="0"/>
              </a:rPr>
              <a:t>  if</a:t>
            </a:r>
            <a:r>
              <a:rPr lang="en-US" sz="1400" dirty="0">
                <a:latin typeface="Courier" pitchFamily="2" charset="0"/>
              </a:rPr>
              <a:t> (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== m) {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</a:rPr>
              <a:t>// Done with A[] handle remaining B[] 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>
                <a:solidFill>
                  <a:srgbClr val="CC990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 (; j &lt; n; </a:t>
            </a:r>
            <a:r>
              <a:rPr lang="en-US" sz="1400" dirty="0" err="1">
                <a:latin typeface="Courier" pitchFamily="2" charset="0"/>
              </a:rPr>
              <a:t>j++</a:t>
            </a:r>
            <a:r>
              <a:rPr lang="en-US" sz="1400" dirty="0">
                <a:latin typeface="Courier" pitchFamily="2" charset="0"/>
              </a:rPr>
              <a:t>) { 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    C[k++] = B[j]; 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  } 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} </a:t>
            </a:r>
            <a:r>
              <a:rPr lang="en-US" sz="1400" dirty="0">
                <a:solidFill>
                  <a:srgbClr val="CC9900"/>
                </a:solidFill>
                <a:latin typeface="Courier" pitchFamily="2" charset="0"/>
              </a:rPr>
              <a:t>else</a:t>
            </a:r>
            <a:r>
              <a:rPr lang="en-US" sz="1400" dirty="0">
                <a:latin typeface="Courier" pitchFamily="2" charset="0"/>
              </a:rPr>
              <a:t> { 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</a:rPr>
              <a:t>// Done with B[], handle remaining A[] 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>
                <a:solidFill>
                  <a:srgbClr val="CC990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 (;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m;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++) { 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    C[k++] = A[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]; 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  } 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  }</a:t>
            </a:r>
          </a:p>
          <a:p>
            <a:pPr lvl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endParaRPr lang="en-US" sz="1400" kern="0" dirty="0">
              <a:latin typeface="Courier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BA5658-B36F-424C-A63F-8A08E9555B6C}"/>
              </a:ext>
            </a:extLst>
          </p:cNvPr>
          <p:cNvGrpSpPr/>
          <p:nvPr/>
        </p:nvGrpSpPr>
        <p:grpSpPr>
          <a:xfrm>
            <a:off x="4280520" y="2683768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7" name="Google Shape;306;p16">
              <a:extLst>
                <a:ext uri="{FF2B5EF4-FFF2-40B4-BE49-F238E27FC236}">
                  <a16:creationId xmlns:a16="http://schemas.microsoft.com/office/drawing/2014/main" id="{8559E178-508C-114A-A434-98AB8C18342C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8" name="Google Shape;307;p16">
              <a:extLst>
                <a:ext uri="{FF2B5EF4-FFF2-40B4-BE49-F238E27FC236}">
                  <a16:creationId xmlns:a16="http://schemas.microsoft.com/office/drawing/2014/main" id="{7A01EF17-7AF1-6545-90CE-303F1C4A44B6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9" name="Google Shape;308;p16">
              <a:extLst>
                <a:ext uri="{FF2B5EF4-FFF2-40B4-BE49-F238E27FC236}">
                  <a16:creationId xmlns:a16="http://schemas.microsoft.com/office/drawing/2014/main" id="{0B3EEC8C-90EB-A348-9449-4C0B3C42197F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" name="Google Shape;309;p16">
              <a:extLst>
                <a:ext uri="{FF2B5EF4-FFF2-40B4-BE49-F238E27FC236}">
                  <a16:creationId xmlns:a16="http://schemas.microsoft.com/office/drawing/2014/main" id="{3358B537-5895-5D4B-B906-7D83776B1FC8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11" name="Google Shape;310;p16">
              <a:extLst>
                <a:ext uri="{FF2B5EF4-FFF2-40B4-BE49-F238E27FC236}">
                  <a16:creationId xmlns:a16="http://schemas.microsoft.com/office/drawing/2014/main" id="{6C05A202-E3DB-AD4A-8A91-5BE29458A854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2" name="Google Shape;311;p16">
              <a:extLst>
                <a:ext uri="{FF2B5EF4-FFF2-40B4-BE49-F238E27FC236}">
                  <a16:creationId xmlns:a16="http://schemas.microsoft.com/office/drawing/2014/main" id="{0ECA2EF1-3425-374A-BC23-D1BF03FE0029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3" name="Google Shape;312;p16">
              <a:extLst>
                <a:ext uri="{FF2B5EF4-FFF2-40B4-BE49-F238E27FC236}">
                  <a16:creationId xmlns:a16="http://schemas.microsoft.com/office/drawing/2014/main" id="{FC85AB94-6B50-164B-89F0-BF70618D5B7F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4" name="Google Shape;313;p16">
              <a:extLst>
                <a:ext uri="{FF2B5EF4-FFF2-40B4-BE49-F238E27FC236}">
                  <a16:creationId xmlns:a16="http://schemas.microsoft.com/office/drawing/2014/main" id="{1A9283AE-B62D-364B-AFF4-36858C0CC5C5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5" name="Google Shape;314;p16">
              <a:extLst>
                <a:ext uri="{FF2B5EF4-FFF2-40B4-BE49-F238E27FC236}">
                  <a16:creationId xmlns:a16="http://schemas.microsoft.com/office/drawing/2014/main" id="{C2B7807C-BC76-864D-BFCA-8FBE8B6DEDEE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sp>
        <p:nvSpPr>
          <p:cNvPr id="16" name="Google Shape;297;p16">
            <a:extLst>
              <a:ext uri="{FF2B5EF4-FFF2-40B4-BE49-F238E27FC236}">
                <a16:creationId xmlns:a16="http://schemas.microsoft.com/office/drawing/2014/main" id="{B35266BB-4BFC-CE44-80B6-5037C4234361}"/>
              </a:ext>
            </a:extLst>
          </p:cNvPr>
          <p:cNvSpPr/>
          <p:nvPr/>
        </p:nvSpPr>
        <p:spPr>
          <a:xfrm>
            <a:off x="37066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7" name="Google Shape;298;p16">
            <a:extLst>
              <a:ext uri="{FF2B5EF4-FFF2-40B4-BE49-F238E27FC236}">
                <a16:creationId xmlns:a16="http://schemas.microsoft.com/office/drawing/2014/main" id="{DEB10458-8BEF-5846-92C7-CC418785FDA9}"/>
              </a:ext>
            </a:extLst>
          </p:cNvPr>
          <p:cNvSpPr/>
          <p:nvPr/>
        </p:nvSpPr>
        <p:spPr>
          <a:xfrm>
            <a:off x="41638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18" name="Google Shape;299;p16">
            <a:extLst>
              <a:ext uri="{FF2B5EF4-FFF2-40B4-BE49-F238E27FC236}">
                <a16:creationId xmlns:a16="http://schemas.microsoft.com/office/drawing/2014/main" id="{2834C2D1-318D-1845-BB8D-6E40EBC34A32}"/>
              </a:ext>
            </a:extLst>
          </p:cNvPr>
          <p:cNvSpPr/>
          <p:nvPr/>
        </p:nvSpPr>
        <p:spPr>
          <a:xfrm>
            <a:off x="46210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19" name="Google Shape;300;p16">
            <a:extLst>
              <a:ext uri="{FF2B5EF4-FFF2-40B4-BE49-F238E27FC236}">
                <a16:creationId xmlns:a16="http://schemas.microsoft.com/office/drawing/2014/main" id="{1F43DAE2-B096-C54A-9166-818AB9A6065E}"/>
              </a:ext>
            </a:extLst>
          </p:cNvPr>
          <p:cNvSpPr/>
          <p:nvPr/>
        </p:nvSpPr>
        <p:spPr>
          <a:xfrm>
            <a:off x="50782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0" name="Google Shape;301;p16">
            <a:extLst>
              <a:ext uri="{FF2B5EF4-FFF2-40B4-BE49-F238E27FC236}">
                <a16:creationId xmlns:a16="http://schemas.microsoft.com/office/drawing/2014/main" id="{E57D0422-AE24-1645-9217-F113069C23D2}"/>
              </a:ext>
            </a:extLst>
          </p:cNvPr>
          <p:cNvSpPr/>
          <p:nvPr/>
        </p:nvSpPr>
        <p:spPr>
          <a:xfrm>
            <a:off x="5535488" y="138762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1" name="Google Shape;302;p16">
            <a:extLst>
              <a:ext uri="{FF2B5EF4-FFF2-40B4-BE49-F238E27FC236}">
                <a16:creationId xmlns:a16="http://schemas.microsoft.com/office/drawing/2014/main" id="{38E37641-11BD-0849-8DAD-A541D0923B1D}"/>
              </a:ext>
            </a:extLst>
          </p:cNvPr>
          <p:cNvSpPr/>
          <p:nvPr/>
        </p:nvSpPr>
        <p:spPr>
          <a:xfrm>
            <a:off x="7135688" y="13876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2" name="Google Shape;303;p16">
            <a:extLst>
              <a:ext uri="{FF2B5EF4-FFF2-40B4-BE49-F238E27FC236}">
                <a16:creationId xmlns:a16="http://schemas.microsoft.com/office/drawing/2014/main" id="{3E947BE8-0464-5F40-B171-165001FEA43C}"/>
              </a:ext>
            </a:extLst>
          </p:cNvPr>
          <p:cNvSpPr/>
          <p:nvPr/>
        </p:nvSpPr>
        <p:spPr>
          <a:xfrm>
            <a:off x="7592888" y="13876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3" name="Google Shape;304;p16">
            <a:extLst>
              <a:ext uri="{FF2B5EF4-FFF2-40B4-BE49-F238E27FC236}">
                <a16:creationId xmlns:a16="http://schemas.microsoft.com/office/drawing/2014/main" id="{E3CA3A2E-4731-AA4F-8E79-5161069E11BA}"/>
              </a:ext>
            </a:extLst>
          </p:cNvPr>
          <p:cNvSpPr/>
          <p:nvPr/>
        </p:nvSpPr>
        <p:spPr>
          <a:xfrm>
            <a:off x="8050088" y="13876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4" name="Google Shape;305;p16">
            <a:extLst>
              <a:ext uri="{FF2B5EF4-FFF2-40B4-BE49-F238E27FC236}">
                <a16:creationId xmlns:a16="http://schemas.microsoft.com/office/drawing/2014/main" id="{8BE579C7-CFD3-7344-BBB8-86F689557D82}"/>
              </a:ext>
            </a:extLst>
          </p:cNvPr>
          <p:cNvSpPr/>
          <p:nvPr/>
        </p:nvSpPr>
        <p:spPr>
          <a:xfrm>
            <a:off x="8507288" y="138762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5" name="Google Shape;306;p16">
            <a:extLst>
              <a:ext uri="{FF2B5EF4-FFF2-40B4-BE49-F238E27FC236}">
                <a16:creationId xmlns:a16="http://schemas.microsoft.com/office/drawing/2014/main" id="{A8FEF33C-B35C-B246-B6E6-AA69EFC4FF92}"/>
              </a:ext>
            </a:extLst>
          </p:cNvPr>
          <p:cNvSpPr/>
          <p:nvPr/>
        </p:nvSpPr>
        <p:spPr>
          <a:xfrm>
            <a:off x="42805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6" name="Google Shape;307;p16">
            <a:extLst>
              <a:ext uri="{FF2B5EF4-FFF2-40B4-BE49-F238E27FC236}">
                <a16:creationId xmlns:a16="http://schemas.microsoft.com/office/drawing/2014/main" id="{C3ADFA35-6FF3-5648-8A74-38E766095647}"/>
              </a:ext>
            </a:extLst>
          </p:cNvPr>
          <p:cNvSpPr/>
          <p:nvPr/>
        </p:nvSpPr>
        <p:spPr>
          <a:xfrm>
            <a:off x="47377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7" name="Google Shape;308;p16">
            <a:extLst>
              <a:ext uri="{FF2B5EF4-FFF2-40B4-BE49-F238E27FC236}">
                <a16:creationId xmlns:a16="http://schemas.microsoft.com/office/drawing/2014/main" id="{89CA6200-CCE8-2F42-8443-5EC6CBD731B1}"/>
              </a:ext>
            </a:extLst>
          </p:cNvPr>
          <p:cNvSpPr/>
          <p:nvPr/>
        </p:nvSpPr>
        <p:spPr>
          <a:xfrm>
            <a:off x="5194920" y="2683768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8" name="Google Shape;309;p16">
            <a:extLst>
              <a:ext uri="{FF2B5EF4-FFF2-40B4-BE49-F238E27FC236}">
                <a16:creationId xmlns:a16="http://schemas.microsoft.com/office/drawing/2014/main" id="{6D0ED74A-3D22-E341-BBDA-F83D5948719D}"/>
              </a:ext>
            </a:extLst>
          </p:cNvPr>
          <p:cNvSpPr/>
          <p:nvPr/>
        </p:nvSpPr>
        <p:spPr>
          <a:xfrm>
            <a:off x="56521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9" name="Google Shape;310;p16">
            <a:extLst>
              <a:ext uri="{FF2B5EF4-FFF2-40B4-BE49-F238E27FC236}">
                <a16:creationId xmlns:a16="http://schemas.microsoft.com/office/drawing/2014/main" id="{9BF7C2B4-3C95-D949-B27A-DCC3C0846383}"/>
              </a:ext>
            </a:extLst>
          </p:cNvPr>
          <p:cNvSpPr/>
          <p:nvPr/>
        </p:nvSpPr>
        <p:spPr>
          <a:xfrm>
            <a:off x="61093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30" name="Google Shape;311;p16">
            <a:extLst>
              <a:ext uri="{FF2B5EF4-FFF2-40B4-BE49-F238E27FC236}">
                <a16:creationId xmlns:a16="http://schemas.microsoft.com/office/drawing/2014/main" id="{A095D190-B85C-564C-8C85-FD64948CF974}"/>
              </a:ext>
            </a:extLst>
          </p:cNvPr>
          <p:cNvSpPr/>
          <p:nvPr/>
        </p:nvSpPr>
        <p:spPr>
          <a:xfrm>
            <a:off x="6566520" y="2683768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1" name="Google Shape;312;p16">
            <a:extLst>
              <a:ext uri="{FF2B5EF4-FFF2-40B4-BE49-F238E27FC236}">
                <a16:creationId xmlns:a16="http://schemas.microsoft.com/office/drawing/2014/main" id="{CE4E18AB-9AC5-C44F-91E0-294D2CD480B3}"/>
              </a:ext>
            </a:extLst>
          </p:cNvPr>
          <p:cNvSpPr/>
          <p:nvPr/>
        </p:nvSpPr>
        <p:spPr>
          <a:xfrm>
            <a:off x="7023720" y="2683768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2" name="Google Shape;313;p16">
            <a:extLst>
              <a:ext uri="{FF2B5EF4-FFF2-40B4-BE49-F238E27FC236}">
                <a16:creationId xmlns:a16="http://schemas.microsoft.com/office/drawing/2014/main" id="{28F0CD95-482C-DA46-9CBF-45B6716F0B07}"/>
              </a:ext>
            </a:extLst>
          </p:cNvPr>
          <p:cNvSpPr/>
          <p:nvPr/>
        </p:nvSpPr>
        <p:spPr>
          <a:xfrm>
            <a:off x="7480920" y="2683768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3" name="Google Shape;314;p16">
            <a:extLst>
              <a:ext uri="{FF2B5EF4-FFF2-40B4-BE49-F238E27FC236}">
                <a16:creationId xmlns:a16="http://schemas.microsoft.com/office/drawing/2014/main" id="{F460D989-EF87-8C4B-8723-D911BC4D7A4E}"/>
              </a:ext>
            </a:extLst>
          </p:cNvPr>
          <p:cNvSpPr/>
          <p:nvPr/>
        </p:nvSpPr>
        <p:spPr>
          <a:xfrm>
            <a:off x="7938120" y="2683768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34" name="Google Shape;316;p16">
            <a:extLst>
              <a:ext uri="{FF2B5EF4-FFF2-40B4-BE49-F238E27FC236}">
                <a16:creationId xmlns:a16="http://schemas.microsoft.com/office/drawing/2014/main" id="{B5859EA4-37EE-3341-AA3B-198E40C29230}"/>
              </a:ext>
            </a:extLst>
          </p:cNvPr>
          <p:cNvCxnSpPr>
            <a:cxnSpLocks/>
            <a:stCxn id="16" idx="2"/>
            <a:endCxn id="25" idx="0"/>
          </p:cNvCxnSpPr>
          <p:nvPr/>
        </p:nvCxnSpPr>
        <p:spPr>
          <a:xfrm>
            <a:off x="3935288" y="1844824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" name="Google Shape;317;p16">
            <a:extLst>
              <a:ext uri="{FF2B5EF4-FFF2-40B4-BE49-F238E27FC236}">
                <a16:creationId xmlns:a16="http://schemas.microsoft.com/office/drawing/2014/main" id="{D2B79443-313E-2B43-9553-F104712C3D53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4392488" y="1844824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318;p16">
            <a:extLst>
              <a:ext uri="{FF2B5EF4-FFF2-40B4-BE49-F238E27FC236}">
                <a16:creationId xmlns:a16="http://schemas.microsoft.com/office/drawing/2014/main" id="{25AE4B25-2BB4-DD45-A292-45BB2BA80B97}"/>
              </a:ext>
            </a:extLst>
          </p:cNvPr>
          <p:cNvCxnSpPr>
            <a:cxnSpLocks/>
            <a:stCxn id="21" idx="2"/>
            <a:endCxn id="27" idx="0"/>
          </p:cNvCxnSpPr>
          <p:nvPr/>
        </p:nvCxnSpPr>
        <p:spPr>
          <a:xfrm flipH="1">
            <a:off x="5423520" y="1844824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319;p16">
            <a:extLst>
              <a:ext uri="{FF2B5EF4-FFF2-40B4-BE49-F238E27FC236}">
                <a16:creationId xmlns:a16="http://schemas.microsoft.com/office/drawing/2014/main" id="{211CB5DA-247B-4047-8BF1-2738EFEE9A87}"/>
              </a:ext>
            </a:extLst>
          </p:cNvPr>
          <p:cNvCxnSpPr>
            <a:cxnSpLocks/>
            <a:stCxn id="18" idx="2"/>
            <a:endCxn id="28" idx="0"/>
          </p:cNvCxnSpPr>
          <p:nvPr/>
        </p:nvCxnSpPr>
        <p:spPr>
          <a:xfrm>
            <a:off x="4849688" y="1844824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" name="Google Shape;320;p16">
            <a:extLst>
              <a:ext uri="{FF2B5EF4-FFF2-40B4-BE49-F238E27FC236}">
                <a16:creationId xmlns:a16="http://schemas.microsoft.com/office/drawing/2014/main" id="{762E9105-E0E1-C747-B526-7360627CB75E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>
            <a:off x="5306888" y="1844824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321;p16">
            <a:extLst>
              <a:ext uri="{FF2B5EF4-FFF2-40B4-BE49-F238E27FC236}">
                <a16:creationId xmlns:a16="http://schemas.microsoft.com/office/drawing/2014/main" id="{15D615E4-F217-4D41-AEF8-9B7D7F109D7B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>
            <a:off x="5764088" y="1844824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" name="Google Shape;322;p16">
            <a:extLst>
              <a:ext uri="{FF2B5EF4-FFF2-40B4-BE49-F238E27FC236}">
                <a16:creationId xmlns:a16="http://schemas.microsoft.com/office/drawing/2014/main" id="{5065EBDE-2507-064E-86B4-1D14B5299224}"/>
              </a:ext>
            </a:extLst>
          </p:cNvPr>
          <p:cNvCxnSpPr>
            <a:cxnSpLocks/>
            <a:stCxn id="22" idx="2"/>
            <a:endCxn id="31" idx="0"/>
          </p:cNvCxnSpPr>
          <p:nvPr/>
        </p:nvCxnSpPr>
        <p:spPr>
          <a:xfrm flipH="1">
            <a:off x="7252320" y="1844824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" name="Google Shape;323;p16">
            <a:extLst>
              <a:ext uri="{FF2B5EF4-FFF2-40B4-BE49-F238E27FC236}">
                <a16:creationId xmlns:a16="http://schemas.microsoft.com/office/drawing/2014/main" id="{0E7D6C16-094C-5F4E-B452-9FE810530C28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 flipH="1">
            <a:off x="7709520" y="1844824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324;p16">
            <a:extLst>
              <a:ext uri="{FF2B5EF4-FFF2-40B4-BE49-F238E27FC236}">
                <a16:creationId xmlns:a16="http://schemas.microsoft.com/office/drawing/2014/main" id="{273D3D5E-03A4-AF47-8431-8C1C9088CA8B}"/>
              </a:ext>
            </a:extLst>
          </p:cNvPr>
          <p:cNvCxnSpPr>
            <a:cxnSpLocks/>
            <a:stCxn id="24" idx="2"/>
            <a:endCxn id="33" idx="0"/>
          </p:cNvCxnSpPr>
          <p:nvPr/>
        </p:nvCxnSpPr>
        <p:spPr>
          <a:xfrm flipH="1">
            <a:off x="8166720" y="1844824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3AD32F4-7BCF-1E42-87EF-B6B973C5E6D4}"/>
              </a:ext>
            </a:extLst>
          </p:cNvPr>
          <p:cNvSpPr txBox="1"/>
          <p:nvPr/>
        </p:nvSpPr>
        <p:spPr>
          <a:xfrm>
            <a:off x="3272408" y="1387624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BE39B8-CF4E-C74E-A1DF-B77318BC97F8}"/>
              </a:ext>
            </a:extLst>
          </p:cNvPr>
          <p:cNvSpPr txBox="1"/>
          <p:nvPr/>
        </p:nvSpPr>
        <p:spPr>
          <a:xfrm>
            <a:off x="6728792" y="1387624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47A6CB-70E5-A44B-A702-F3D06DA53BA7}"/>
              </a:ext>
            </a:extLst>
          </p:cNvPr>
          <p:cNvSpPr txBox="1"/>
          <p:nvPr/>
        </p:nvSpPr>
        <p:spPr>
          <a:xfrm>
            <a:off x="3848472" y="2683768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F28FF7-811D-4948-9B96-423DA48C2159}"/>
              </a:ext>
            </a:extLst>
          </p:cNvPr>
          <p:cNvSpPr txBox="1"/>
          <p:nvPr/>
        </p:nvSpPr>
        <p:spPr>
          <a:xfrm>
            <a:off x="5986099" y="1084311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=5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485C04-CF27-8249-8CC5-6BEE265CD19A}"/>
              </a:ext>
            </a:extLst>
          </p:cNvPr>
          <p:cNvSpPr txBox="1"/>
          <p:nvPr/>
        </p:nvSpPr>
        <p:spPr>
          <a:xfrm>
            <a:off x="5533203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=4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3E9931-5687-A24E-8A0C-C379CA3EF923}"/>
              </a:ext>
            </a:extLst>
          </p:cNvPr>
          <p:cNvSpPr txBox="1"/>
          <p:nvPr/>
        </p:nvSpPr>
        <p:spPr>
          <a:xfrm>
            <a:off x="7580025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j=1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53214F-308B-4B49-928F-65844E3C21C2}"/>
              </a:ext>
            </a:extLst>
          </p:cNvPr>
          <p:cNvSpPr txBox="1"/>
          <p:nvPr/>
        </p:nvSpPr>
        <p:spPr>
          <a:xfrm>
            <a:off x="8027302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j=2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6B024E-4FAA-EC48-9603-54AECA036843}"/>
              </a:ext>
            </a:extLst>
          </p:cNvPr>
          <p:cNvSpPr txBox="1"/>
          <p:nvPr/>
        </p:nvSpPr>
        <p:spPr>
          <a:xfrm>
            <a:off x="8474578" y="108431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j=3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7DA2B60-B9C5-E14B-BDC0-1963EEBA5291}"/>
              </a:ext>
            </a:extLst>
          </p:cNvPr>
          <p:cNvSpPr txBox="1"/>
          <p:nvPr/>
        </p:nvSpPr>
        <p:spPr>
          <a:xfrm>
            <a:off x="6550344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12929BB-5AAD-DD48-99EB-62AA04F61372}"/>
              </a:ext>
            </a:extLst>
          </p:cNvPr>
          <p:cNvSpPr txBox="1"/>
          <p:nvPr/>
        </p:nvSpPr>
        <p:spPr>
          <a:xfrm>
            <a:off x="7004445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264A63-D4A0-8647-A3A5-41540623C87B}"/>
              </a:ext>
            </a:extLst>
          </p:cNvPr>
          <p:cNvSpPr txBox="1"/>
          <p:nvPr/>
        </p:nvSpPr>
        <p:spPr>
          <a:xfrm>
            <a:off x="7458546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81DB30-F3F7-C04F-AF91-10C58C098EEC}"/>
              </a:ext>
            </a:extLst>
          </p:cNvPr>
          <p:cNvSpPr txBox="1"/>
          <p:nvPr/>
        </p:nvSpPr>
        <p:spPr>
          <a:xfrm>
            <a:off x="7912645" y="314355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k=8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E4DFD53-02A3-3D4B-9CA7-DB33A918826F}"/>
              </a:ext>
            </a:extLst>
          </p:cNvPr>
          <p:cNvSpPr/>
          <p:nvPr/>
        </p:nvSpPr>
        <p:spPr>
          <a:xfrm>
            <a:off x="4076328" y="5373216"/>
            <a:ext cx="4762872" cy="838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Sequential algorithm complexity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O(m + n)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46" grpId="0"/>
      <p:bldP spid="50" grpId="0"/>
      <p:bldP spid="52" grpId="0"/>
      <p:bldP spid="53" grpId="0"/>
      <p:bldP spid="53" grpId="1"/>
      <p:bldP spid="54" grpId="0"/>
      <p:bldP spid="60" grpId="0"/>
      <p:bldP spid="61" grpId="0"/>
      <p:bldP spid="61" grpId="1"/>
      <p:bldP spid="62" grpId="0"/>
      <p:bldP spid="62" grpId="1"/>
      <p:bldP spid="63" grpId="0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Merge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Scatter parallelization?</a:t>
            </a:r>
          </a:p>
          <a:p>
            <a:pPr lvl="1"/>
            <a:r>
              <a:rPr lang="en-US" altLang="zh-CN" dirty="0"/>
              <a:t>Each thread would </a:t>
            </a:r>
            <a:r>
              <a:rPr lang="en-US" altLang="zh-CN" dirty="0">
                <a:solidFill>
                  <a:srgbClr val="0070C0"/>
                </a:solidFill>
              </a:rPr>
              <a:t>take a section of list A and a section of list B</a:t>
            </a:r>
            <a:r>
              <a:rPr lang="en-US" altLang="zh-CN" dirty="0"/>
              <a:t>, and would find the element locations in list C</a:t>
            </a:r>
          </a:p>
          <a:p>
            <a:pPr lvl="1"/>
            <a:r>
              <a:rPr lang="en-US" altLang="zh-CN" dirty="0"/>
              <a:t>The destination of an element of A or an element of B depends on the elements of the other list</a:t>
            </a:r>
          </a:p>
          <a:p>
            <a:pPr lvl="1"/>
            <a:r>
              <a:rPr lang="en-US" altLang="zh-CN" dirty="0"/>
              <a:t>This includes the elements of A and B assigned to other threads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40AA3-898A-784C-946B-67340D2A0CEC}"/>
              </a:ext>
            </a:extLst>
          </p:cNvPr>
          <p:cNvGrpSpPr/>
          <p:nvPr/>
        </p:nvGrpSpPr>
        <p:grpSpPr>
          <a:xfrm>
            <a:off x="2411760" y="5348064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8" name="Google Shape;306;p16">
              <a:extLst>
                <a:ext uri="{FF2B5EF4-FFF2-40B4-BE49-F238E27FC236}">
                  <a16:creationId xmlns:a16="http://schemas.microsoft.com/office/drawing/2014/main" id="{39D551DC-D4BB-2F41-A296-745A5B76821D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9" name="Google Shape;307;p16">
              <a:extLst>
                <a:ext uri="{FF2B5EF4-FFF2-40B4-BE49-F238E27FC236}">
                  <a16:creationId xmlns:a16="http://schemas.microsoft.com/office/drawing/2014/main" id="{6A45B1EB-2F4F-C14D-9550-910518B74229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" name="Google Shape;308;p16">
              <a:extLst>
                <a:ext uri="{FF2B5EF4-FFF2-40B4-BE49-F238E27FC236}">
                  <a16:creationId xmlns:a16="http://schemas.microsoft.com/office/drawing/2014/main" id="{29B1C131-E0A5-2145-B8B9-605541703830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1" name="Google Shape;309;p16">
              <a:extLst>
                <a:ext uri="{FF2B5EF4-FFF2-40B4-BE49-F238E27FC236}">
                  <a16:creationId xmlns:a16="http://schemas.microsoft.com/office/drawing/2014/main" id="{0672C84C-0747-3F42-88CA-8809888F0E25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12" name="Google Shape;310;p16">
              <a:extLst>
                <a:ext uri="{FF2B5EF4-FFF2-40B4-BE49-F238E27FC236}">
                  <a16:creationId xmlns:a16="http://schemas.microsoft.com/office/drawing/2014/main" id="{497FA02C-E4E7-D34A-A2A9-8CDE6DFA91A7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3" name="Google Shape;311;p16">
              <a:extLst>
                <a:ext uri="{FF2B5EF4-FFF2-40B4-BE49-F238E27FC236}">
                  <a16:creationId xmlns:a16="http://schemas.microsoft.com/office/drawing/2014/main" id="{E4988383-2DE9-A942-8571-DB13D2BE8200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4" name="Google Shape;312;p16">
              <a:extLst>
                <a:ext uri="{FF2B5EF4-FFF2-40B4-BE49-F238E27FC236}">
                  <a16:creationId xmlns:a16="http://schemas.microsoft.com/office/drawing/2014/main" id="{C3C28648-9A90-204A-BC99-580D0BC27E08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5" name="Google Shape;313;p16">
              <a:extLst>
                <a:ext uri="{FF2B5EF4-FFF2-40B4-BE49-F238E27FC236}">
                  <a16:creationId xmlns:a16="http://schemas.microsoft.com/office/drawing/2014/main" id="{6DD033BB-50C1-2E40-A968-D0B097917AA2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6" name="Google Shape;314;p16">
              <a:extLst>
                <a:ext uri="{FF2B5EF4-FFF2-40B4-BE49-F238E27FC236}">
                  <a16:creationId xmlns:a16="http://schemas.microsoft.com/office/drawing/2014/main" id="{2D9DBF25-2D55-9D49-B68A-8D6CC073132B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sp>
        <p:nvSpPr>
          <p:cNvPr id="17" name="Google Shape;297;p16">
            <a:extLst>
              <a:ext uri="{FF2B5EF4-FFF2-40B4-BE49-F238E27FC236}">
                <a16:creationId xmlns:a16="http://schemas.microsoft.com/office/drawing/2014/main" id="{B659076B-1C81-F94D-B015-BCCCB7D7D45B}"/>
              </a:ext>
            </a:extLst>
          </p:cNvPr>
          <p:cNvSpPr/>
          <p:nvPr/>
        </p:nvSpPr>
        <p:spPr>
          <a:xfrm>
            <a:off x="1837928" y="4051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" name="Google Shape;298;p16">
            <a:extLst>
              <a:ext uri="{FF2B5EF4-FFF2-40B4-BE49-F238E27FC236}">
                <a16:creationId xmlns:a16="http://schemas.microsoft.com/office/drawing/2014/main" id="{068AE54B-903F-5A4D-B4BA-A12C3E8B80EB}"/>
              </a:ext>
            </a:extLst>
          </p:cNvPr>
          <p:cNvSpPr/>
          <p:nvPr/>
        </p:nvSpPr>
        <p:spPr>
          <a:xfrm>
            <a:off x="2295128" y="4051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9" name="Google Shape;299;p16">
            <a:extLst>
              <a:ext uri="{FF2B5EF4-FFF2-40B4-BE49-F238E27FC236}">
                <a16:creationId xmlns:a16="http://schemas.microsoft.com/office/drawing/2014/main" id="{38E02161-2168-A74B-BDD0-B93EA712265E}"/>
              </a:ext>
            </a:extLst>
          </p:cNvPr>
          <p:cNvSpPr/>
          <p:nvPr/>
        </p:nvSpPr>
        <p:spPr>
          <a:xfrm>
            <a:off x="2752328" y="4051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0" name="Google Shape;300;p16">
            <a:extLst>
              <a:ext uri="{FF2B5EF4-FFF2-40B4-BE49-F238E27FC236}">
                <a16:creationId xmlns:a16="http://schemas.microsoft.com/office/drawing/2014/main" id="{5C8A54A5-9D74-0E49-99D2-BCA45745A889}"/>
              </a:ext>
            </a:extLst>
          </p:cNvPr>
          <p:cNvSpPr/>
          <p:nvPr/>
        </p:nvSpPr>
        <p:spPr>
          <a:xfrm>
            <a:off x="3209528" y="4051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1" name="Google Shape;301;p16">
            <a:extLst>
              <a:ext uri="{FF2B5EF4-FFF2-40B4-BE49-F238E27FC236}">
                <a16:creationId xmlns:a16="http://schemas.microsoft.com/office/drawing/2014/main" id="{311AE2C5-73D0-4049-A1B8-28A3DE2876C0}"/>
              </a:ext>
            </a:extLst>
          </p:cNvPr>
          <p:cNvSpPr/>
          <p:nvPr/>
        </p:nvSpPr>
        <p:spPr>
          <a:xfrm>
            <a:off x="3666728" y="4051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2" name="Google Shape;302;p16">
            <a:extLst>
              <a:ext uri="{FF2B5EF4-FFF2-40B4-BE49-F238E27FC236}">
                <a16:creationId xmlns:a16="http://schemas.microsoft.com/office/drawing/2014/main" id="{C61B45B6-9D40-DC40-B5B1-E5F7D8C12993}"/>
              </a:ext>
            </a:extLst>
          </p:cNvPr>
          <p:cNvSpPr/>
          <p:nvPr/>
        </p:nvSpPr>
        <p:spPr>
          <a:xfrm>
            <a:off x="5266928" y="4051920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3" name="Google Shape;303;p16">
            <a:extLst>
              <a:ext uri="{FF2B5EF4-FFF2-40B4-BE49-F238E27FC236}">
                <a16:creationId xmlns:a16="http://schemas.microsoft.com/office/drawing/2014/main" id="{73AD6884-BBB5-9548-8379-52925001B9AB}"/>
              </a:ext>
            </a:extLst>
          </p:cNvPr>
          <p:cNvSpPr/>
          <p:nvPr/>
        </p:nvSpPr>
        <p:spPr>
          <a:xfrm>
            <a:off x="5724128" y="4051920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4" name="Google Shape;304;p16">
            <a:extLst>
              <a:ext uri="{FF2B5EF4-FFF2-40B4-BE49-F238E27FC236}">
                <a16:creationId xmlns:a16="http://schemas.microsoft.com/office/drawing/2014/main" id="{ACB71668-E002-264C-BE3A-AE6F7435F73B}"/>
              </a:ext>
            </a:extLst>
          </p:cNvPr>
          <p:cNvSpPr/>
          <p:nvPr/>
        </p:nvSpPr>
        <p:spPr>
          <a:xfrm>
            <a:off x="6181328" y="4051920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5" name="Google Shape;305;p16">
            <a:extLst>
              <a:ext uri="{FF2B5EF4-FFF2-40B4-BE49-F238E27FC236}">
                <a16:creationId xmlns:a16="http://schemas.microsoft.com/office/drawing/2014/main" id="{36240381-0656-A040-B122-D9C70D1A4A4F}"/>
              </a:ext>
            </a:extLst>
          </p:cNvPr>
          <p:cNvSpPr/>
          <p:nvPr/>
        </p:nvSpPr>
        <p:spPr>
          <a:xfrm>
            <a:off x="6638528" y="4051920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6" name="Google Shape;306;p16">
            <a:extLst>
              <a:ext uri="{FF2B5EF4-FFF2-40B4-BE49-F238E27FC236}">
                <a16:creationId xmlns:a16="http://schemas.microsoft.com/office/drawing/2014/main" id="{594AE7B0-A486-C34D-A1EE-CB423C3088E9}"/>
              </a:ext>
            </a:extLst>
          </p:cNvPr>
          <p:cNvSpPr/>
          <p:nvPr/>
        </p:nvSpPr>
        <p:spPr>
          <a:xfrm>
            <a:off x="2411760" y="5348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7" name="Google Shape;307;p16">
            <a:extLst>
              <a:ext uri="{FF2B5EF4-FFF2-40B4-BE49-F238E27FC236}">
                <a16:creationId xmlns:a16="http://schemas.microsoft.com/office/drawing/2014/main" id="{E6B76BA8-AE7C-6C49-8D69-9C9EB81396B4}"/>
              </a:ext>
            </a:extLst>
          </p:cNvPr>
          <p:cNvSpPr/>
          <p:nvPr/>
        </p:nvSpPr>
        <p:spPr>
          <a:xfrm>
            <a:off x="2868960" y="5348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8" name="Google Shape;308;p16">
            <a:extLst>
              <a:ext uri="{FF2B5EF4-FFF2-40B4-BE49-F238E27FC236}">
                <a16:creationId xmlns:a16="http://schemas.microsoft.com/office/drawing/2014/main" id="{37D78867-DF13-7C4D-A72A-830BCD1F77AC}"/>
              </a:ext>
            </a:extLst>
          </p:cNvPr>
          <p:cNvSpPr/>
          <p:nvPr/>
        </p:nvSpPr>
        <p:spPr>
          <a:xfrm>
            <a:off x="3326160" y="534806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9" name="Google Shape;309;p16">
            <a:extLst>
              <a:ext uri="{FF2B5EF4-FFF2-40B4-BE49-F238E27FC236}">
                <a16:creationId xmlns:a16="http://schemas.microsoft.com/office/drawing/2014/main" id="{B6B97933-A814-A44E-B264-8FB24EA9CE8E}"/>
              </a:ext>
            </a:extLst>
          </p:cNvPr>
          <p:cNvSpPr/>
          <p:nvPr/>
        </p:nvSpPr>
        <p:spPr>
          <a:xfrm>
            <a:off x="3783360" y="5348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0" name="Google Shape;310;p16">
            <a:extLst>
              <a:ext uri="{FF2B5EF4-FFF2-40B4-BE49-F238E27FC236}">
                <a16:creationId xmlns:a16="http://schemas.microsoft.com/office/drawing/2014/main" id="{A5AD855A-37C7-8944-BDC8-D15289F8D425}"/>
              </a:ext>
            </a:extLst>
          </p:cNvPr>
          <p:cNvSpPr/>
          <p:nvPr/>
        </p:nvSpPr>
        <p:spPr>
          <a:xfrm>
            <a:off x="4240560" y="5348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1" name="Google Shape;311;p16">
            <a:extLst>
              <a:ext uri="{FF2B5EF4-FFF2-40B4-BE49-F238E27FC236}">
                <a16:creationId xmlns:a16="http://schemas.microsoft.com/office/drawing/2014/main" id="{616C5CD0-70CC-5043-80A3-E7EA112177BB}"/>
              </a:ext>
            </a:extLst>
          </p:cNvPr>
          <p:cNvSpPr/>
          <p:nvPr/>
        </p:nvSpPr>
        <p:spPr>
          <a:xfrm>
            <a:off x="4697760" y="5348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2" name="Google Shape;312;p16">
            <a:extLst>
              <a:ext uri="{FF2B5EF4-FFF2-40B4-BE49-F238E27FC236}">
                <a16:creationId xmlns:a16="http://schemas.microsoft.com/office/drawing/2014/main" id="{08DADFAC-FC59-7144-AAF7-1E0F21212B97}"/>
              </a:ext>
            </a:extLst>
          </p:cNvPr>
          <p:cNvSpPr/>
          <p:nvPr/>
        </p:nvSpPr>
        <p:spPr>
          <a:xfrm>
            <a:off x="5154960" y="534806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3" name="Google Shape;313;p16">
            <a:extLst>
              <a:ext uri="{FF2B5EF4-FFF2-40B4-BE49-F238E27FC236}">
                <a16:creationId xmlns:a16="http://schemas.microsoft.com/office/drawing/2014/main" id="{40DBF582-96D9-334C-A9C9-2D9EC1332015}"/>
              </a:ext>
            </a:extLst>
          </p:cNvPr>
          <p:cNvSpPr/>
          <p:nvPr/>
        </p:nvSpPr>
        <p:spPr>
          <a:xfrm>
            <a:off x="5612160" y="534806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4" name="Google Shape;314;p16">
            <a:extLst>
              <a:ext uri="{FF2B5EF4-FFF2-40B4-BE49-F238E27FC236}">
                <a16:creationId xmlns:a16="http://schemas.microsoft.com/office/drawing/2014/main" id="{B9502D9D-A8BF-FB4E-8497-E7F4F07A27BF}"/>
              </a:ext>
            </a:extLst>
          </p:cNvPr>
          <p:cNvSpPr/>
          <p:nvPr/>
        </p:nvSpPr>
        <p:spPr>
          <a:xfrm>
            <a:off x="6069360" y="534806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35" name="Google Shape;316;p16">
            <a:extLst>
              <a:ext uri="{FF2B5EF4-FFF2-40B4-BE49-F238E27FC236}">
                <a16:creationId xmlns:a16="http://schemas.microsoft.com/office/drawing/2014/main" id="{1B91C0D7-AE10-1E4B-B5BC-868D870BD9F3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2066528" y="4509120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317;p16">
            <a:extLst>
              <a:ext uri="{FF2B5EF4-FFF2-40B4-BE49-F238E27FC236}">
                <a16:creationId xmlns:a16="http://schemas.microsoft.com/office/drawing/2014/main" id="{42307B2C-E94C-A341-94DF-0323D8BC3539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>
            <a:off x="2523728" y="4509120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318;p16">
            <a:extLst>
              <a:ext uri="{FF2B5EF4-FFF2-40B4-BE49-F238E27FC236}">
                <a16:creationId xmlns:a16="http://schemas.microsoft.com/office/drawing/2014/main" id="{B9DF3954-46C3-D04A-818D-EE106C879CA3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3554760" y="4509120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" name="Google Shape;319;p16">
            <a:extLst>
              <a:ext uri="{FF2B5EF4-FFF2-40B4-BE49-F238E27FC236}">
                <a16:creationId xmlns:a16="http://schemas.microsoft.com/office/drawing/2014/main" id="{0364B431-69B4-CE48-980B-EA061DB10258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>
            <a:off x="2980928" y="4509120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320;p16">
            <a:extLst>
              <a:ext uri="{FF2B5EF4-FFF2-40B4-BE49-F238E27FC236}">
                <a16:creationId xmlns:a16="http://schemas.microsoft.com/office/drawing/2014/main" id="{867BCD10-5D2D-5F4F-A8EB-2C99F18E4781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>
            <a:off x="3438128" y="4509120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" name="Google Shape;321;p16">
            <a:extLst>
              <a:ext uri="{FF2B5EF4-FFF2-40B4-BE49-F238E27FC236}">
                <a16:creationId xmlns:a16="http://schemas.microsoft.com/office/drawing/2014/main" id="{965E71EA-53EE-A849-BA68-EF6F3473F736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>
            <a:off x="3895328" y="4509120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" name="Google Shape;322;p16">
            <a:extLst>
              <a:ext uri="{FF2B5EF4-FFF2-40B4-BE49-F238E27FC236}">
                <a16:creationId xmlns:a16="http://schemas.microsoft.com/office/drawing/2014/main" id="{178201B8-1C7E-7C4F-B71A-00F127642395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 flipH="1">
            <a:off x="5383560" y="4509120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323;p16">
            <a:extLst>
              <a:ext uri="{FF2B5EF4-FFF2-40B4-BE49-F238E27FC236}">
                <a16:creationId xmlns:a16="http://schemas.microsoft.com/office/drawing/2014/main" id="{56F266D5-86B6-2146-A210-9D378A338642}"/>
              </a:ext>
            </a:extLst>
          </p:cNvPr>
          <p:cNvCxnSpPr>
            <a:cxnSpLocks/>
            <a:stCxn id="24" idx="2"/>
            <a:endCxn id="33" idx="0"/>
          </p:cNvCxnSpPr>
          <p:nvPr/>
        </p:nvCxnSpPr>
        <p:spPr>
          <a:xfrm flipH="1">
            <a:off x="5840760" y="4509120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" name="Google Shape;324;p16">
            <a:extLst>
              <a:ext uri="{FF2B5EF4-FFF2-40B4-BE49-F238E27FC236}">
                <a16:creationId xmlns:a16="http://schemas.microsoft.com/office/drawing/2014/main" id="{854205A1-F7E7-EF41-BE70-EA7113690C8F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 flipH="1">
            <a:off x="6297960" y="4509120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8620B94-0F10-C548-A78D-8FE6C27106C3}"/>
              </a:ext>
            </a:extLst>
          </p:cNvPr>
          <p:cNvSpPr txBox="1"/>
          <p:nvPr/>
        </p:nvSpPr>
        <p:spPr>
          <a:xfrm>
            <a:off x="1403648" y="4051920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821507-3B6B-AB4F-99D5-7112D2E13CEF}"/>
              </a:ext>
            </a:extLst>
          </p:cNvPr>
          <p:cNvSpPr txBox="1"/>
          <p:nvPr/>
        </p:nvSpPr>
        <p:spPr>
          <a:xfrm>
            <a:off x="4860032" y="4051920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63AE3-BB12-7D43-9D00-4DEADB8D5A83}"/>
              </a:ext>
            </a:extLst>
          </p:cNvPr>
          <p:cNvSpPr txBox="1"/>
          <p:nvPr/>
        </p:nvSpPr>
        <p:spPr>
          <a:xfrm>
            <a:off x="1979712" y="5348064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42BC6-5412-2E43-BB41-968E35C0F985}"/>
              </a:ext>
            </a:extLst>
          </p:cNvPr>
          <p:cNvSpPr/>
          <p:nvPr/>
        </p:nvSpPr>
        <p:spPr>
          <a:xfrm>
            <a:off x="1837928" y="3933056"/>
            <a:ext cx="914400" cy="674313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E0EFE4-9019-954B-B1B4-852838A99212}"/>
              </a:ext>
            </a:extLst>
          </p:cNvPr>
          <p:cNvSpPr/>
          <p:nvPr/>
        </p:nvSpPr>
        <p:spPr>
          <a:xfrm>
            <a:off x="2752328" y="3933056"/>
            <a:ext cx="914400" cy="674313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884DD9-189E-5449-9D72-73741A3578C4}"/>
              </a:ext>
            </a:extLst>
          </p:cNvPr>
          <p:cNvSpPr/>
          <p:nvPr/>
        </p:nvSpPr>
        <p:spPr>
          <a:xfrm>
            <a:off x="5241775" y="3933056"/>
            <a:ext cx="920767" cy="674313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1320F5-BAE2-524A-8A3F-27AF6E72EA8A}"/>
              </a:ext>
            </a:extLst>
          </p:cNvPr>
          <p:cNvSpPr/>
          <p:nvPr/>
        </p:nvSpPr>
        <p:spPr>
          <a:xfrm>
            <a:off x="3666728" y="3933056"/>
            <a:ext cx="457200" cy="674313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66283A6-A6E8-EF4B-9921-00A4A1788949}"/>
              </a:ext>
            </a:extLst>
          </p:cNvPr>
          <p:cNvSpPr/>
          <p:nvPr/>
        </p:nvSpPr>
        <p:spPr>
          <a:xfrm>
            <a:off x="6167540" y="3933056"/>
            <a:ext cx="457200" cy="674313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6A4BF2-80F5-1547-93F5-3C8B9450BEA5}"/>
              </a:ext>
            </a:extLst>
          </p:cNvPr>
          <p:cNvSpPr/>
          <p:nvPr/>
        </p:nvSpPr>
        <p:spPr>
          <a:xfrm>
            <a:off x="6643525" y="3933056"/>
            <a:ext cx="457200" cy="674313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6A3E1D-1C22-FB4A-A348-7033EF035B2C}"/>
              </a:ext>
            </a:extLst>
          </p:cNvPr>
          <p:cNvSpPr/>
          <p:nvPr/>
        </p:nvSpPr>
        <p:spPr>
          <a:xfrm>
            <a:off x="3321496" y="5348065"/>
            <a:ext cx="914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41EB1-E870-3F45-95D5-12E33BA42AD6}"/>
              </a:ext>
            </a:extLst>
          </p:cNvPr>
          <p:cNvSpPr txBox="1"/>
          <p:nvPr/>
        </p:nvSpPr>
        <p:spPr>
          <a:xfrm>
            <a:off x="1965423" y="368683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7030A0"/>
                </a:solidFill>
              </a:rPr>
              <a:t>thread 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4E63E-F30C-AE40-951E-1D2D52ABAC57}"/>
              </a:ext>
            </a:extLst>
          </p:cNvPr>
          <p:cNvSpPr txBox="1"/>
          <p:nvPr/>
        </p:nvSpPr>
        <p:spPr>
          <a:xfrm>
            <a:off x="2843808" y="368683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</a:rPr>
              <a:t>thread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410891-F692-D343-A3CE-9E6B8C586A27}"/>
              </a:ext>
            </a:extLst>
          </p:cNvPr>
          <p:cNvSpPr txBox="1"/>
          <p:nvPr/>
        </p:nvSpPr>
        <p:spPr>
          <a:xfrm>
            <a:off x="3563888" y="368683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thread 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BF86C8-0412-0C4F-BA1C-122869C8B8D9}"/>
              </a:ext>
            </a:extLst>
          </p:cNvPr>
          <p:cNvSpPr txBox="1"/>
          <p:nvPr/>
        </p:nvSpPr>
        <p:spPr>
          <a:xfrm>
            <a:off x="5364088" y="368683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7030A0"/>
                </a:solidFill>
              </a:rPr>
              <a:t>thread 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A28152-EB69-4F41-852A-497B8FA629CD}"/>
              </a:ext>
            </a:extLst>
          </p:cNvPr>
          <p:cNvSpPr txBox="1"/>
          <p:nvPr/>
        </p:nvSpPr>
        <p:spPr>
          <a:xfrm>
            <a:off x="6069879" y="368683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</a:rPr>
              <a:t>thread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9C742F-E9C8-DB4B-9C08-439EEC4D8C4A}"/>
              </a:ext>
            </a:extLst>
          </p:cNvPr>
          <p:cNvSpPr txBox="1"/>
          <p:nvPr/>
        </p:nvSpPr>
        <p:spPr>
          <a:xfrm>
            <a:off x="6573935" y="368683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thread 2</a:t>
            </a:r>
          </a:p>
        </p:txBody>
      </p:sp>
    </p:spTree>
    <p:extLst>
      <p:ext uri="{BB962C8B-B14F-4D97-AF65-F5344CB8AC3E}">
        <p14:creationId xmlns:p14="http://schemas.microsoft.com/office/powerpoint/2010/main" val="15925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3" grpId="0"/>
      <p:bldP spid="55" grpId="0"/>
      <p:bldP spid="56" grpId="0"/>
      <p:bldP spid="57" grpId="0"/>
      <p:bldP spid="58" grpId="0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Merge: Gather Parallelization (I)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partition the </a:t>
            </a:r>
            <a:r>
              <a:rPr lang="en-US" altLang="zh-CN" dirty="0">
                <a:solidFill>
                  <a:srgbClr val="0070C0"/>
                </a:solidFill>
              </a:rPr>
              <a:t>output list equally among threads</a:t>
            </a:r>
          </a:p>
          <a:p>
            <a:r>
              <a:rPr lang="en-US" altLang="zh-CN" dirty="0"/>
              <a:t>Each thread collects input elements for its section of the output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40AA3-898A-784C-946B-67340D2A0CEC}"/>
              </a:ext>
            </a:extLst>
          </p:cNvPr>
          <p:cNvGrpSpPr/>
          <p:nvPr/>
        </p:nvGrpSpPr>
        <p:grpSpPr>
          <a:xfrm>
            <a:off x="2411760" y="4005064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8" name="Google Shape;306;p16">
              <a:extLst>
                <a:ext uri="{FF2B5EF4-FFF2-40B4-BE49-F238E27FC236}">
                  <a16:creationId xmlns:a16="http://schemas.microsoft.com/office/drawing/2014/main" id="{39D551DC-D4BB-2F41-A296-745A5B76821D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9" name="Google Shape;307;p16">
              <a:extLst>
                <a:ext uri="{FF2B5EF4-FFF2-40B4-BE49-F238E27FC236}">
                  <a16:creationId xmlns:a16="http://schemas.microsoft.com/office/drawing/2014/main" id="{6A45B1EB-2F4F-C14D-9550-910518B74229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" name="Google Shape;308;p16">
              <a:extLst>
                <a:ext uri="{FF2B5EF4-FFF2-40B4-BE49-F238E27FC236}">
                  <a16:creationId xmlns:a16="http://schemas.microsoft.com/office/drawing/2014/main" id="{29B1C131-E0A5-2145-B8B9-605541703830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1" name="Google Shape;309;p16">
              <a:extLst>
                <a:ext uri="{FF2B5EF4-FFF2-40B4-BE49-F238E27FC236}">
                  <a16:creationId xmlns:a16="http://schemas.microsoft.com/office/drawing/2014/main" id="{0672C84C-0747-3F42-88CA-8809888F0E25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12" name="Google Shape;310;p16">
              <a:extLst>
                <a:ext uri="{FF2B5EF4-FFF2-40B4-BE49-F238E27FC236}">
                  <a16:creationId xmlns:a16="http://schemas.microsoft.com/office/drawing/2014/main" id="{497FA02C-E4E7-D34A-A2A9-8CDE6DFA91A7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3" name="Google Shape;311;p16">
              <a:extLst>
                <a:ext uri="{FF2B5EF4-FFF2-40B4-BE49-F238E27FC236}">
                  <a16:creationId xmlns:a16="http://schemas.microsoft.com/office/drawing/2014/main" id="{E4988383-2DE9-A942-8571-DB13D2BE8200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4" name="Google Shape;312;p16">
              <a:extLst>
                <a:ext uri="{FF2B5EF4-FFF2-40B4-BE49-F238E27FC236}">
                  <a16:creationId xmlns:a16="http://schemas.microsoft.com/office/drawing/2014/main" id="{C3C28648-9A90-204A-BC99-580D0BC27E08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5" name="Google Shape;313;p16">
              <a:extLst>
                <a:ext uri="{FF2B5EF4-FFF2-40B4-BE49-F238E27FC236}">
                  <a16:creationId xmlns:a16="http://schemas.microsoft.com/office/drawing/2014/main" id="{6DD033BB-50C1-2E40-A968-D0B097917AA2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6" name="Google Shape;314;p16">
              <a:extLst>
                <a:ext uri="{FF2B5EF4-FFF2-40B4-BE49-F238E27FC236}">
                  <a16:creationId xmlns:a16="http://schemas.microsoft.com/office/drawing/2014/main" id="{2D9DBF25-2D55-9D49-B68A-8D6CC073132B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sp>
        <p:nvSpPr>
          <p:cNvPr id="17" name="Google Shape;297;p16">
            <a:extLst>
              <a:ext uri="{FF2B5EF4-FFF2-40B4-BE49-F238E27FC236}">
                <a16:creationId xmlns:a16="http://schemas.microsoft.com/office/drawing/2014/main" id="{B659076B-1C81-F94D-B015-BCCCB7D7D45B}"/>
              </a:ext>
            </a:extLst>
          </p:cNvPr>
          <p:cNvSpPr/>
          <p:nvPr/>
        </p:nvSpPr>
        <p:spPr>
          <a:xfrm>
            <a:off x="1837928" y="2708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" name="Google Shape;298;p16">
            <a:extLst>
              <a:ext uri="{FF2B5EF4-FFF2-40B4-BE49-F238E27FC236}">
                <a16:creationId xmlns:a16="http://schemas.microsoft.com/office/drawing/2014/main" id="{068AE54B-903F-5A4D-B4BA-A12C3E8B80EB}"/>
              </a:ext>
            </a:extLst>
          </p:cNvPr>
          <p:cNvSpPr/>
          <p:nvPr/>
        </p:nvSpPr>
        <p:spPr>
          <a:xfrm>
            <a:off x="2295128" y="2708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9" name="Google Shape;299;p16">
            <a:extLst>
              <a:ext uri="{FF2B5EF4-FFF2-40B4-BE49-F238E27FC236}">
                <a16:creationId xmlns:a16="http://schemas.microsoft.com/office/drawing/2014/main" id="{38E02161-2168-A74B-BDD0-B93EA712265E}"/>
              </a:ext>
            </a:extLst>
          </p:cNvPr>
          <p:cNvSpPr/>
          <p:nvPr/>
        </p:nvSpPr>
        <p:spPr>
          <a:xfrm>
            <a:off x="2752328" y="2708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0" name="Google Shape;300;p16">
            <a:extLst>
              <a:ext uri="{FF2B5EF4-FFF2-40B4-BE49-F238E27FC236}">
                <a16:creationId xmlns:a16="http://schemas.microsoft.com/office/drawing/2014/main" id="{5C8A54A5-9D74-0E49-99D2-BCA45745A889}"/>
              </a:ext>
            </a:extLst>
          </p:cNvPr>
          <p:cNvSpPr/>
          <p:nvPr/>
        </p:nvSpPr>
        <p:spPr>
          <a:xfrm>
            <a:off x="3209528" y="2708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1" name="Google Shape;301;p16">
            <a:extLst>
              <a:ext uri="{FF2B5EF4-FFF2-40B4-BE49-F238E27FC236}">
                <a16:creationId xmlns:a16="http://schemas.microsoft.com/office/drawing/2014/main" id="{311AE2C5-73D0-4049-A1B8-28A3DE2876C0}"/>
              </a:ext>
            </a:extLst>
          </p:cNvPr>
          <p:cNvSpPr/>
          <p:nvPr/>
        </p:nvSpPr>
        <p:spPr>
          <a:xfrm>
            <a:off x="3666728" y="2708920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2" name="Google Shape;302;p16">
            <a:extLst>
              <a:ext uri="{FF2B5EF4-FFF2-40B4-BE49-F238E27FC236}">
                <a16:creationId xmlns:a16="http://schemas.microsoft.com/office/drawing/2014/main" id="{C61B45B6-9D40-DC40-B5B1-E5F7D8C12993}"/>
              </a:ext>
            </a:extLst>
          </p:cNvPr>
          <p:cNvSpPr/>
          <p:nvPr/>
        </p:nvSpPr>
        <p:spPr>
          <a:xfrm>
            <a:off x="5266928" y="2708920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3" name="Google Shape;303;p16">
            <a:extLst>
              <a:ext uri="{FF2B5EF4-FFF2-40B4-BE49-F238E27FC236}">
                <a16:creationId xmlns:a16="http://schemas.microsoft.com/office/drawing/2014/main" id="{73AD6884-BBB5-9548-8379-52925001B9AB}"/>
              </a:ext>
            </a:extLst>
          </p:cNvPr>
          <p:cNvSpPr/>
          <p:nvPr/>
        </p:nvSpPr>
        <p:spPr>
          <a:xfrm>
            <a:off x="5724128" y="2708920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4" name="Google Shape;304;p16">
            <a:extLst>
              <a:ext uri="{FF2B5EF4-FFF2-40B4-BE49-F238E27FC236}">
                <a16:creationId xmlns:a16="http://schemas.microsoft.com/office/drawing/2014/main" id="{ACB71668-E002-264C-BE3A-AE6F7435F73B}"/>
              </a:ext>
            </a:extLst>
          </p:cNvPr>
          <p:cNvSpPr/>
          <p:nvPr/>
        </p:nvSpPr>
        <p:spPr>
          <a:xfrm>
            <a:off x="6181328" y="2708920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5" name="Google Shape;305;p16">
            <a:extLst>
              <a:ext uri="{FF2B5EF4-FFF2-40B4-BE49-F238E27FC236}">
                <a16:creationId xmlns:a16="http://schemas.microsoft.com/office/drawing/2014/main" id="{36240381-0656-A040-B122-D9C70D1A4A4F}"/>
              </a:ext>
            </a:extLst>
          </p:cNvPr>
          <p:cNvSpPr/>
          <p:nvPr/>
        </p:nvSpPr>
        <p:spPr>
          <a:xfrm>
            <a:off x="6638528" y="2708920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6" name="Google Shape;306;p16">
            <a:extLst>
              <a:ext uri="{FF2B5EF4-FFF2-40B4-BE49-F238E27FC236}">
                <a16:creationId xmlns:a16="http://schemas.microsoft.com/office/drawing/2014/main" id="{594AE7B0-A486-C34D-A1EE-CB423C3088E9}"/>
              </a:ext>
            </a:extLst>
          </p:cNvPr>
          <p:cNvSpPr/>
          <p:nvPr/>
        </p:nvSpPr>
        <p:spPr>
          <a:xfrm>
            <a:off x="2411760" y="4005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7" name="Google Shape;307;p16">
            <a:extLst>
              <a:ext uri="{FF2B5EF4-FFF2-40B4-BE49-F238E27FC236}">
                <a16:creationId xmlns:a16="http://schemas.microsoft.com/office/drawing/2014/main" id="{E6B76BA8-AE7C-6C49-8D69-9C9EB81396B4}"/>
              </a:ext>
            </a:extLst>
          </p:cNvPr>
          <p:cNvSpPr/>
          <p:nvPr/>
        </p:nvSpPr>
        <p:spPr>
          <a:xfrm>
            <a:off x="2868960" y="4005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8" name="Google Shape;308;p16">
            <a:extLst>
              <a:ext uri="{FF2B5EF4-FFF2-40B4-BE49-F238E27FC236}">
                <a16:creationId xmlns:a16="http://schemas.microsoft.com/office/drawing/2014/main" id="{37D78867-DF13-7C4D-A72A-830BCD1F77AC}"/>
              </a:ext>
            </a:extLst>
          </p:cNvPr>
          <p:cNvSpPr/>
          <p:nvPr/>
        </p:nvSpPr>
        <p:spPr>
          <a:xfrm>
            <a:off x="3326160" y="400506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9" name="Google Shape;309;p16">
            <a:extLst>
              <a:ext uri="{FF2B5EF4-FFF2-40B4-BE49-F238E27FC236}">
                <a16:creationId xmlns:a16="http://schemas.microsoft.com/office/drawing/2014/main" id="{B6B97933-A814-A44E-B264-8FB24EA9CE8E}"/>
              </a:ext>
            </a:extLst>
          </p:cNvPr>
          <p:cNvSpPr/>
          <p:nvPr/>
        </p:nvSpPr>
        <p:spPr>
          <a:xfrm>
            <a:off x="3783360" y="4005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0" name="Google Shape;310;p16">
            <a:extLst>
              <a:ext uri="{FF2B5EF4-FFF2-40B4-BE49-F238E27FC236}">
                <a16:creationId xmlns:a16="http://schemas.microsoft.com/office/drawing/2014/main" id="{A5AD855A-37C7-8944-BDC8-D15289F8D425}"/>
              </a:ext>
            </a:extLst>
          </p:cNvPr>
          <p:cNvSpPr/>
          <p:nvPr/>
        </p:nvSpPr>
        <p:spPr>
          <a:xfrm>
            <a:off x="4240560" y="4005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1" name="Google Shape;311;p16">
            <a:extLst>
              <a:ext uri="{FF2B5EF4-FFF2-40B4-BE49-F238E27FC236}">
                <a16:creationId xmlns:a16="http://schemas.microsoft.com/office/drawing/2014/main" id="{616C5CD0-70CC-5043-80A3-E7EA112177BB}"/>
              </a:ext>
            </a:extLst>
          </p:cNvPr>
          <p:cNvSpPr/>
          <p:nvPr/>
        </p:nvSpPr>
        <p:spPr>
          <a:xfrm>
            <a:off x="4697760" y="4005064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2" name="Google Shape;312;p16">
            <a:extLst>
              <a:ext uri="{FF2B5EF4-FFF2-40B4-BE49-F238E27FC236}">
                <a16:creationId xmlns:a16="http://schemas.microsoft.com/office/drawing/2014/main" id="{08DADFAC-FC59-7144-AAF7-1E0F21212B97}"/>
              </a:ext>
            </a:extLst>
          </p:cNvPr>
          <p:cNvSpPr/>
          <p:nvPr/>
        </p:nvSpPr>
        <p:spPr>
          <a:xfrm>
            <a:off x="5154960" y="400506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3" name="Google Shape;313;p16">
            <a:extLst>
              <a:ext uri="{FF2B5EF4-FFF2-40B4-BE49-F238E27FC236}">
                <a16:creationId xmlns:a16="http://schemas.microsoft.com/office/drawing/2014/main" id="{40DBF582-96D9-334C-A9C9-2D9EC1332015}"/>
              </a:ext>
            </a:extLst>
          </p:cNvPr>
          <p:cNvSpPr/>
          <p:nvPr/>
        </p:nvSpPr>
        <p:spPr>
          <a:xfrm>
            <a:off x="5612160" y="400506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4" name="Google Shape;314;p16">
            <a:extLst>
              <a:ext uri="{FF2B5EF4-FFF2-40B4-BE49-F238E27FC236}">
                <a16:creationId xmlns:a16="http://schemas.microsoft.com/office/drawing/2014/main" id="{B9502D9D-A8BF-FB4E-8497-E7F4F07A27BF}"/>
              </a:ext>
            </a:extLst>
          </p:cNvPr>
          <p:cNvSpPr/>
          <p:nvPr/>
        </p:nvSpPr>
        <p:spPr>
          <a:xfrm>
            <a:off x="6069360" y="4005064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35" name="Google Shape;316;p16">
            <a:extLst>
              <a:ext uri="{FF2B5EF4-FFF2-40B4-BE49-F238E27FC236}">
                <a16:creationId xmlns:a16="http://schemas.microsoft.com/office/drawing/2014/main" id="{1B91C0D7-AE10-1E4B-B5BC-868D870BD9F3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2066528" y="3166120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317;p16">
            <a:extLst>
              <a:ext uri="{FF2B5EF4-FFF2-40B4-BE49-F238E27FC236}">
                <a16:creationId xmlns:a16="http://schemas.microsoft.com/office/drawing/2014/main" id="{42307B2C-E94C-A341-94DF-0323D8BC3539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>
            <a:off x="2523728" y="3166120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318;p16">
            <a:extLst>
              <a:ext uri="{FF2B5EF4-FFF2-40B4-BE49-F238E27FC236}">
                <a16:creationId xmlns:a16="http://schemas.microsoft.com/office/drawing/2014/main" id="{B9DF3954-46C3-D04A-818D-EE106C879CA3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3554760" y="3166120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" name="Google Shape;319;p16">
            <a:extLst>
              <a:ext uri="{FF2B5EF4-FFF2-40B4-BE49-F238E27FC236}">
                <a16:creationId xmlns:a16="http://schemas.microsoft.com/office/drawing/2014/main" id="{0364B431-69B4-CE48-980B-EA061DB10258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>
            <a:off x="2980928" y="3166120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320;p16">
            <a:extLst>
              <a:ext uri="{FF2B5EF4-FFF2-40B4-BE49-F238E27FC236}">
                <a16:creationId xmlns:a16="http://schemas.microsoft.com/office/drawing/2014/main" id="{867BCD10-5D2D-5F4F-A8EB-2C99F18E4781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>
            <a:off x="3438128" y="3166120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" name="Google Shape;321;p16">
            <a:extLst>
              <a:ext uri="{FF2B5EF4-FFF2-40B4-BE49-F238E27FC236}">
                <a16:creationId xmlns:a16="http://schemas.microsoft.com/office/drawing/2014/main" id="{965E71EA-53EE-A849-BA68-EF6F3473F736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>
            <a:off x="3895328" y="3166120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" name="Google Shape;322;p16">
            <a:extLst>
              <a:ext uri="{FF2B5EF4-FFF2-40B4-BE49-F238E27FC236}">
                <a16:creationId xmlns:a16="http://schemas.microsoft.com/office/drawing/2014/main" id="{178201B8-1C7E-7C4F-B71A-00F127642395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 flipH="1">
            <a:off x="5383560" y="3166120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323;p16">
            <a:extLst>
              <a:ext uri="{FF2B5EF4-FFF2-40B4-BE49-F238E27FC236}">
                <a16:creationId xmlns:a16="http://schemas.microsoft.com/office/drawing/2014/main" id="{56F266D5-86B6-2146-A210-9D378A338642}"/>
              </a:ext>
            </a:extLst>
          </p:cNvPr>
          <p:cNvCxnSpPr>
            <a:cxnSpLocks/>
            <a:stCxn id="24" idx="2"/>
            <a:endCxn id="33" idx="0"/>
          </p:cNvCxnSpPr>
          <p:nvPr/>
        </p:nvCxnSpPr>
        <p:spPr>
          <a:xfrm flipH="1">
            <a:off x="5840760" y="3166120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" name="Google Shape;324;p16">
            <a:extLst>
              <a:ext uri="{FF2B5EF4-FFF2-40B4-BE49-F238E27FC236}">
                <a16:creationId xmlns:a16="http://schemas.microsoft.com/office/drawing/2014/main" id="{854205A1-F7E7-EF41-BE70-EA7113690C8F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 flipH="1">
            <a:off x="6297960" y="3166120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8620B94-0F10-C548-A78D-8FE6C27106C3}"/>
              </a:ext>
            </a:extLst>
          </p:cNvPr>
          <p:cNvSpPr txBox="1"/>
          <p:nvPr/>
        </p:nvSpPr>
        <p:spPr>
          <a:xfrm>
            <a:off x="1403648" y="2708920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821507-3B6B-AB4F-99D5-7112D2E13CEF}"/>
              </a:ext>
            </a:extLst>
          </p:cNvPr>
          <p:cNvSpPr txBox="1"/>
          <p:nvPr/>
        </p:nvSpPr>
        <p:spPr>
          <a:xfrm>
            <a:off x="4860032" y="2708920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63AE3-BB12-7D43-9D00-4DEADB8D5A83}"/>
              </a:ext>
            </a:extLst>
          </p:cNvPr>
          <p:cNvSpPr txBox="1"/>
          <p:nvPr/>
        </p:nvSpPr>
        <p:spPr>
          <a:xfrm>
            <a:off x="1979712" y="4005064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42BC6-5412-2E43-BB41-968E35C0F985}"/>
              </a:ext>
            </a:extLst>
          </p:cNvPr>
          <p:cNvSpPr/>
          <p:nvPr/>
        </p:nvSpPr>
        <p:spPr>
          <a:xfrm>
            <a:off x="2399702" y="3901770"/>
            <a:ext cx="1376761" cy="674313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E0EFE4-9019-954B-B1B4-852838A99212}"/>
              </a:ext>
            </a:extLst>
          </p:cNvPr>
          <p:cNvSpPr/>
          <p:nvPr/>
        </p:nvSpPr>
        <p:spPr>
          <a:xfrm>
            <a:off x="3779911" y="3901770"/>
            <a:ext cx="1384695" cy="674313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1320F5-BAE2-524A-8A3F-27AF6E72EA8A}"/>
              </a:ext>
            </a:extLst>
          </p:cNvPr>
          <p:cNvSpPr/>
          <p:nvPr/>
        </p:nvSpPr>
        <p:spPr>
          <a:xfrm>
            <a:off x="5164606" y="3901770"/>
            <a:ext cx="1361953" cy="674313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6A3E1D-1C22-FB4A-A348-7033EF035B2C}"/>
              </a:ext>
            </a:extLst>
          </p:cNvPr>
          <p:cNvSpPr/>
          <p:nvPr/>
        </p:nvSpPr>
        <p:spPr>
          <a:xfrm>
            <a:off x="1847932" y="2708920"/>
            <a:ext cx="914400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41EB1-E870-3F45-95D5-12E33BA42AD6}"/>
              </a:ext>
            </a:extLst>
          </p:cNvPr>
          <p:cNvSpPr txBox="1"/>
          <p:nvPr/>
        </p:nvSpPr>
        <p:spPr>
          <a:xfrm>
            <a:off x="2771800" y="4576083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7030A0"/>
                </a:solidFill>
              </a:rPr>
              <a:t>thread 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4E63E-F30C-AE40-951E-1D2D52ABAC57}"/>
              </a:ext>
            </a:extLst>
          </p:cNvPr>
          <p:cNvSpPr txBox="1"/>
          <p:nvPr/>
        </p:nvSpPr>
        <p:spPr>
          <a:xfrm>
            <a:off x="4139952" y="4576083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</a:rPr>
              <a:t>thread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410891-F692-D343-A3CE-9E6B8C586A27}"/>
              </a:ext>
            </a:extLst>
          </p:cNvPr>
          <p:cNvSpPr txBox="1"/>
          <p:nvPr/>
        </p:nvSpPr>
        <p:spPr>
          <a:xfrm>
            <a:off x="5508104" y="4576083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C000"/>
                </a:solidFill>
              </a:rPr>
              <a:t>thread 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C2C8AB-E4AC-FB4D-B70E-A803315AABE3}"/>
              </a:ext>
            </a:extLst>
          </p:cNvPr>
          <p:cNvSpPr/>
          <p:nvPr/>
        </p:nvSpPr>
        <p:spPr>
          <a:xfrm>
            <a:off x="2754400" y="2711647"/>
            <a:ext cx="1369527" cy="4572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75443A-2A80-0543-A740-386C66D8186B}"/>
              </a:ext>
            </a:extLst>
          </p:cNvPr>
          <p:cNvSpPr/>
          <p:nvPr/>
        </p:nvSpPr>
        <p:spPr>
          <a:xfrm>
            <a:off x="5271592" y="2717986"/>
            <a:ext cx="460468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8B78E9-2EA2-B54C-B940-2DB85E79349F}"/>
              </a:ext>
            </a:extLst>
          </p:cNvPr>
          <p:cNvSpPr/>
          <p:nvPr/>
        </p:nvSpPr>
        <p:spPr>
          <a:xfrm>
            <a:off x="5724128" y="2720713"/>
            <a:ext cx="1369527" cy="4572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519686-2D04-034D-9769-2515180A3463}"/>
              </a:ext>
            </a:extLst>
          </p:cNvPr>
          <p:cNvSpPr/>
          <p:nvPr/>
        </p:nvSpPr>
        <p:spPr>
          <a:xfrm>
            <a:off x="304800" y="5254351"/>
            <a:ext cx="8534400" cy="838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The range of input elements to be used by each thread is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a function of the input elements</a:t>
            </a:r>
          </a:p>
        </p:txBody>
      </p:sp>
    </p:spTree>
    <p:extLst>
      <p:ext uri="{BB962C8B-B14F-4D97-AF65-F5344CB8AC3E}">
        <p14:creationId xmlns:p14="http://schemas.microsoft.com/office/powerpoint/2010/main" val="14228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" grpId="0" animBg="1"/>
      <p:bldP spid="47" grpId="0" animBg="1"/>
      <p:bldP spid="49" grpId="0" animBg="1"/>
      <p:bldP spid="53" grpId="0" animBg="1"/>
      <p:bldP spid="3" grpId="0"/>
      <p:bldP spid="55" grpId="0"/>
      <p:bldP spid="56" grpId="0"/>
      <p:bldP spid="60" grpId="0" animBg="1"/>
      <p:bldP spid="61" grpId="0" animBg="1"/>
      <p:bldP spid="6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Merge: Gather Parallelization (II)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Observation</a:t>
            </a:r>
          </a:p>
          <a:p>
            <a:pPr lvl="1"/>
            <a:r>
              <a:rPr lang="en-US" altLang="zh-CN" dirty="0"/>
              <a:t>For any </a:t>
            </a:r>
            <a:r>
              <a:rPr lang="en-US" altLang="zh-CN" dirty="0">
                <a:latin typeface="Courier" pitchFamily="2" charset="0"/>
              </a:rPr>
              <a:t>k</a:t>
            </a:r>
            <a:r>
              <a:rPr lang="en-US" altLang="zh-CN" dirty="0"/>
              <a:t> such that </a:t>
            </a:r>
            <a:r>
              <a:rPr lang="en-US" altLang="zh-CN" dirty="0">
                <a:latin typeface="Courier" pitchFamily="2" charset="0"/>
              </a:rPr>
              <a:t>0≤k&lt;</a:t>
            </a:r>
            <a:r>
              <a:rPr lang="en-US" altLang="zh-CN" dirty="0" err="1">
                <a:latin typeface="Courier" pitchFamily="2" charset="0"/>
              </a:rPr>
              <a:t>m+n</a:t>
            </a:r>
            <a:r>
              <a:rPr lang="en-US" altLang="zh-CN" dirty="0"/>
              <a:t>, we can find </a:t>
            </a:r>
            <a:r>
              <a:rPr lang="en-US" altLang="zh-CN" dirty="0" err="1">
                <a:latin typeface="Courier" pitchFamily="2" charset="0"/>
              </a:rPr>
              <a:t>i</a:t>
            </a:r>
            <a:r>
              <a:rPr lang="en-US" altLang="zh-CN" dirty="0"/>
              <a:t> and </a:t>
            </a:r>
            <a:r>
              <a:rPr lang="en-US" altLang="zh-CN" dirty="0">
                <a:latin typeface="Courier" pitchFamily="2" charset="0"/>
              </a:rPr>
              <a:t>j</a:t>
            </a:r>
            <a:r>
              <a:rPr lang="en-US" altLang="zh-CN" dirty="0"/>
              <a:t> such that </a:t>
            </a:r>
            <a:r>
              <a:rPr lang="en-US" altLang="zh-CN" dirty="0">
                <a:latin typeface="Courier" pitchFamily="2" charset="0"/>
              </a:rPr>
              <a:t>k=</a:t>
            </a:r>
            <a:r>
              <a:rPr lang="en-US" altLang="zh-CN" dirty="0" err="1">
                <a:latin typeface="Courier" pitchFamily="2" charset="0"/>
              </a:rPr>
              <a:t>i+j</a:t>
            </a:r>
            <a:r>
              <a:rPr lang="en-US" altLang="zh-CN" dirty="0"/>
              <a:t>, </a:t>
            </a:r>
            <a:r>
              <a:rPr lang="en-US" altLang="zh-CN" dirty="0">
                <a:latin typeface="Courier" pitchFamily="2" charset="0"/>
              </a:rPr>
              <a:t>0≤i&lt;m</a:t>
            </a:r>
            <a:r>
              <a:rPr lang="en-US" altLang="zh-CN" dirty="0"/>
              <a:t> and </a:t>
            </a:r>
            <a:r>
              <a:rPr lang="en-US" altLang="zh-CN" dirty="0">
                <a:latin typeface="Courier" pitchFamily="2" charset="0"/>
              </a:rPr>
              <a:t>0≤j&lt;n</a:t>
            </a:r>
            <a:r>
              <a:rPr lang="en-US" altLang="zh-CN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40AA3-898A-784C-946B-67340D2A0CEC}"/>
              </a:ext>
            </a:extLst>
          </p:cNvPr>
          <p:cNvGrpSpPr/>
          <p:nvPr/>
        </p:nvGrpSpPr>
        <p:grpSpPr>
          <a:xfrm>
            <a:off x="2411760" y="4096817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8" name="Google Shape;306;p16">
              <a:extLst>
                <a:ext uri="{FF2B5EF4-FFF2-40B4-BE49-F238E27FC236}">
                  <a16:creationId xmlns:a16="http://schemas.microsoft.com/office/drawing/2014/main" id="{39D551DC-D4BB-2F41-A296-745A5B76821D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9" name="Google Shape;307;p16">
              <a:extLst>
                <a:ext uri="{FF2B5EF4-FFF2-40B4-BE49-F238E27FC236}">
                  <a16:creationId xmlns:a16="http://schemas.microsoft.com/office/drawing/2014/main" id="{6A45B1EB-2F4F-C14D-9550-910518B74229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" name="Google Shape;308;p16">
              <a:extLst>
                <a:ext uri="{FF2B5EF4-FFF2-40B4-BE49-F238E27FC236}">
                  <a16:creationId xmlns:a16="http://schemas.microsoft.com/office/drawing/2014/main" id="{29B1C131-E0A5-2145-B8B9-605541703830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1" name="Google Shape;309;p16">
              <a:extLst>
                <a:ext uri="{FF2B5EF4-FFF2-40B4-BE49-F238E27FC236}">
                  <a16:creationId xmlns:a16="http://schemas.microsoft.com/office/drawing/2014/main" id="{0672C84C-0747-3F42-88CA-8809888F0E25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12" name="Google Shape;310;p16">
              <a:extLst>
                <a:ext uri="{FF2B5EF4-FFF2-40B4-BE49-F238E27FC236}">
                  <a16:creationId xmlns:a16="http://schemas.microsoft.com/office/drawing/2014/main" id="{497FA02C-E4E7-D34A-A2A9-8CDE6DFA91A7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3" name="Google Shape;311;p16">
              <a:extLst>
                <a:ext uri="{FF2B5EF4-FFF2-40B4-BE49-F238E27FC236}">
                  <a16:creationId xmlns:a16="http://schemas.microsoft.com/office/drawing/2014/main" id="{E4988383-2DE9-A942-8571-DB13D2BE8200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4" name="Google Shape;312;p16">
              <a:extLst>
                <a:ext uri="{FF2B5EF4-FFF2-40B4-BE49-F238E27FC236}">
                  <a16:creationId xmlns:a16="http://schemas.microsoft.com/office/drawing/2014/main" id="{C3C28648-9A90-204A-BC99-580D0BC27E08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5" name="Google Shape;313;p16">
              <a:extLst>
                <a:ext uri="{FF2B5EF4-FFF2-40B4-BE49-F238E27FC236}">
                  <a16:creationId xmlns:a16="http://schemas.microsoft.com/office/drawing/2014/main" id="{6DD033BB-50C1-2E40-A968-D0B097917AA2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6" name="Google Shape;314;p16">
              <a:extLst>
                <a:ext uri="{FF2B5EF4-FFF2-40B4-BE49-F238E27FC236}">
                  <a16:creationId xmlns:a16="http://schemas.microsoft.com/office/drawing/2014/main" id="{2D9DBF25-2D55-9D49-B68A-8D6CC073132B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sp>
        <p:nvSpPr>
          <p:cNvPr id="17" name="Google Shape;297;p16">
            <a:extLst>
              <a:ext uri="{FF2B5EF4-FFF2-40B4-BE49-F238E27FC236}">
                <a16:creationId xmlns:a16="http://schemas.microsoft.com/office/drawing/2014/main" id="{B659076B-1C81-F94D-B015-BCCCB7D7D45B}"/>
              </a:ext>
            </a:extLst>
          </p:cNvPr>
          <p:cNvSpPr/>
          <p:nvPr/>
        </p:nvSpPr>
        <p:spPr>
          <a:xfrm>
            <a:off x="1837928" y="2800673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" name="Google Shape;298;p16">
            <a:extLst>
              <a:ext uri="{FF2B5EF4-FFF2-40B4-BE49-F238E27FC236}">
                <a16:creationId xmlns:a16="http://schemas.microsoft.com/office/drawing/2014/main" id="{068AE54B-903F-5A4D-B4BA-A12C3E8B80EB}"/>
              </a:ext>
            </a:extLst>
          </p:cNvPr>
          <p:cNvSpPr/>
          <p:nvPr/>
        </p:nvSpPr>
        <p:spPr>
          <a:xfrm>
            <a:off x="2295128" y="2800673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9" name="Google Shape;299;p16">
            <a:extLst>
              <a:ext uri="{FF2B5EF4-FFF2-40B4-BE49-F238E27FC236}">
                <a16:creationId xmlns:a16="http://schemas.microsoft.com/office/drawing/2014/main" id="{38E02161-2168-A74B-BDD0-B93EA712265E}"/>
              </a:ext>
            </a:extLst>
          </p:cNvPr>
          <p:cNvSpPr/>
          <p:nvPr/>
        </p:nvSpPr>
        <p:spPr>
          <a:xfrm>
            <a:off x="2752328" y="2800673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0" name="Google Shape;300;p16">
            <a:extLst>
              <a:ext uri="{FF2B5EF4-FFF2-40B4-BE49-F238E27FC236}">
                <a16:creationId xmlns:a16="http://schemas.microsoft.com/office/drawing/2014/main" id="{5C8A54A5-9D74-0E49-99D2-BCA45745A889}"/>
              </a:ext>
            </a:extLst>
          </p:cNvPr>
          <p:cNvSpPr/>
          <p:nvPr/>
        </p:nvSpPr>
        <p:spPr>
          <a:xfrm>
            <a:off x="3209528" y="2800673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1" name="Google Shape;301;p16">
            <a:extLst>
              <a:ext uri="{FF2B5EF4-FFF2-40B4-BE49-F238E27FC236}">
                <a16:creationId xmlns:a16="http://schemas.microsoft.com/office/drawing/2014/main" id="{311AE2C5-73D0-4049-A1B8-28A3DE2876C0}"/>
              </a:ext>
            </a:extLst>
          </p:cNvPr>
          <p:cNvSpPr/>
          <p:nvPr/>
        </p:nvSpPr>
        <p:spPr>
          <a:xfrm>
            <a:off x="3666728" y="2800673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2" name="Google Shape;302;p16">
            <a:extLst>
              <a:ext uri="{FF2B5EF4-FFF2-40B4-BE49-F238E27FC236}">
                <a16:creationId xmlns:a16="http://schemas.microsoft.com/office/drawing/2014/main" id="{C61B45B6-9D40-DC40-B5B1-E5F7D8C12993}"/>
              </a:ext>
            </a:extLst>
          </p:cNvPr>
          <p:cNvSpPr/>
          <p:nvPr/>
        </p:nvSpPr>
        <p:spPr>
          <a:xfrm>
            <a:off x="5266928" y="2800673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3" name="Google Shape;303;p16">
            <a:extLst>
              <a:ext uri="{FF2B5EF4-FFF2-40B4-BE49-F238E27FC236}">
                <a16:creationId xmlns:a16="http://schemas.microsoft.com/office/drawing/2014/main" id="{73AD6884-BBB5-9548-8379-52925001B9AB}"/>
              </a:ext>
            </a:extLst>
          </p:cNvPr>
          <p:cNvSpPr/>
          <p:nvPr/>
        </p:nvSpPr>
        <p:spPr>
          <a:xfrm>
            <a:off x="5724128" y="2800673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4" name="Google Shape;304;p16">
            <a:extLst>
              <a:ext uri="{FF2B5EF4-FFF2-40B4-BE49-F238E27FC236}">
                <a16:creationId xmlns:a16="http://schemas.microsoft.com/office/drawing/2014/main" id="{ACB71668-E002-264C-BE3A-AE6F7435F73B}"/>
              </a:ext>
            </a:extLst>
          </p:cNvPr>
          <p:cNvSpPr/>
          <p:nvPr/>
        </p:nvSpPr>
        <p:spPr>
          <a:xfrm>
            <a:off x="6181328" y="2800673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5" name="Google Shape;305;p16">
            <a:extLst>
              <a:ext uri="{FF2B5EF4-FFF2-40B4-BE49-F238E27FC236}">
                <a16:creationId xmlns:a16="http://schemas.microsoft.com/office/drawing/2014/main" id="{36240381-0656-A040-B122-D9C70D1A4A4F}"/>
              </a:ext>
            </a:extLst>
          </p:cNvPr>
          <p:cNvSpPr/>
          <p:nvPr/>
        </p:nvSpPr>
        <p:spPr>
          <a:xfrm>
            <a:off x="6638528" y="2800673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6" name="Google Shape;306;p16">
            <a:extLst>
              <a:ext uri="{FF2B5EF4-FFF2-40B4-BE49-F238E27FC236}">
                <a16:creationId xmlns:a16="http://schemas.microsoft.com/office/drawing/2014/main" id="{594AE7B0-A486-C34D-A1EE-CB423C3088E9}"/>
              </a:ext>
            </a:extLst>
          </p:cNvPr>
          <p:cNvSpPr/>
          <p:nvPr/>
        </p:nvSpPr>
        <p:spPr>
          <a:xfrm>
            <a:off x="2411760" y="4096817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7" name="Google Shape;307;p16">
            <a:extLst>
              <a:ext uri="{FF2B5EF4-FFF2-40B4-BE49-F238E27FC236}">
                <a16:creationId xmlns:a16="http://schemas.microsoft.com/office/drawing/2014/main" id="{E6B76BA8-AE7C-6C49-8D69-9C9EB81396B4}"/>
              </a:ext>
            </a:extLst>
          </p:cNvPr>
          <p:cNvSpPr/>
          <p:nvPr/>
        </p:nvSpPr>
        <p:spPr>
          <a:xfrm>
            <a:off x="2868960" y="4096817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8" name="Google Shape;308;p16">
            <a:extLst>
              <a:ext uri="{FF2B5EF4-FFF2-40B4-BE49-F238E27FC236}">
                <a16:creationId xmlns:a16="http://schemas.microsoft.com/office/drawing/2014/main" id="{37D78867-DF13-7C4D-A72A-830BCD1F77AC}"/>
              </a:ext>
            </a:extLst>
          </p:cNvPr>
          <p:cNvSpPr/>
          <p:nvPr/>
        </p:nvSpPr>
        <p:spPr>
          <a:xfrm>
            <a:off x="3326160" y="4096817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9" name="Google Shape;309;p16">
            <a:extLst>
              <a:ext uri="{FF2B5EF4-FFF2-40B4-BE49-F238E27FC236}">
                <a16:creationId xmlns:a16="http://schemas.microsoft.com/office/drawing/2014/main" id="{B6B97933-A814-A44E-B264-8FB24EA9CE8E}"/>
              </a:ext>
            </a:extLst>
          </p:cNvPr>
          <p:cNvSpPr/>
          <p:nvPr/>
        </p:nvSpPr>
        <p:spPr>
          <a:xfrm>
            <a:off x="3783360" y="4096817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0" name="Google Shape;310;p16">
            <a:extLst>
              <a:ext uri="{FF2B5EF4-FFF2-40B4-BE49-F238E27FC236}">
                <a16:creationId xmlns:a16="http://schemas.microsoft.com/office/drawing/2014/main" id="{A5AD855A-37C7-8944-BDC8-D15289F8D425}"/>
              </a:ext>
            </a:extLst>
          </p:cNvPr>
          <p:cNvSpPr/>
          <p:nvPr/>
        </p:nvSpPr>
        <p:spPr>
          <a:xfrm>
            <a:off x="4240560" y="4096817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1" name="Google Shape;311;p16">
            <a:extLst>
              <a:ext uri="{FF2B5EF4-FFF2-40B4-BE49-F238E27FC236}">
                <a16:creationId xmlns:a16="http://schemas.microsoft.com/office/drawing/2014/main" id="{616C5CD0-70CC-5043-80A3-E7EA112177BB}"/>
              </a:ext>
            </a:extLst>
          </p:cNvPr>
          <p:cNvSpPr/>
          <p:nvPr/>
        </p:nvSpPr>
        <p:spPr>
          <a:xfrm>
            <a:off x="4697760" y="4096817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2" name="Google Shape;312;p16">
            <a:extLst>
              <a:ext uri="{FF2B5EF4-FFF2-40B4-BE49-F238E27FC236}">
                <a16:creationId xmlns:a16="http://schemas.microsoft.com/office/drawing/2014/main" id="{08DADFAC-FC59-7144-AAF7-1E0F21212B97}"/>
              </a:ext>
            </a:extLst>
          </p:cNvPr>
          <p:cNvSpPr/>
          <p:nvPr/>
        </p:nvSpPr>
        <p:spPr>
          <a:xfrm>
            <a:off x="5154960" y="4096817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3" name="Google Shape;313;p16">
            <a:extLst>
              <a:ext uri="{FF2B5EF4-FFF2-40B4-BE49-F238E27FC236}">
                <a16:creationId xmlns:a16="http://schemas.microsoft.com/office/drawing/2014/main" id="{40DBF582-96D9-334C-A9C9-2D9EC1332015}"/>
              </a:ext>
            </a:extLst>
          </p:cNvPr>
          <p:cNvSpPr/>
          <p:nvPr/>
        </p:nvSpPr>
        <p:spPr>
          <a:xfrm>
            <a:off x="5612160" y="4096817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4" name="Google Shape;314;p16">
            <a:extLst>
              <a:ext uri="{FF2B5EF4-FFF2-40B4-BE49-F238E27FC236}">
                <a16:creationId xmlns:a16="http://schemas.microsoft.com/office/drawing/2014/main" id="{B9502D9D-A8BF-FB4E-8497-E7F4F07A27BF}"/>
              </a:ext>
            </a:extLst>
          </p:cNvPr>
          <p:cNvSpPr/>
          <p:nvPr/>
        </p:nvSpPr>
        <p:spPr>
          <a:xfrm>
            <a:off x="6069360" y="4096817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35" name="Google Shape;316;p16">
            <a:extLst>
              <a:ext uri="{FF2B5EF4-FFF2-40B4-BE49-F238E27FC236}">
                <a16:creationId xmlns:a16="http://schemas.microsoft.com/office/drawing/2014/main" id="{1B91C0D7-AE10-1E4B-B5BC-868D870BD9F3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2066528" y="3257873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317;p16">
            <a:extLst>
              <a:ext uri="{FF2B5EF4-FFF2-40B4-BE49-F238E27FC236}">
                <a16:creationId xmlns:a16="http://schemas.microsoft.com/office/drawing/2014/main" id="{42307B2C-E94C-A341-94DF-0323D8BC3539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>
            <a:off x="2523728" y="3257873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318;p16">
            <a:extLst>
              <a:ext uri="{FF2B5EF4-FFF2-40B4-BE49-F238E27FC236}">
                <a16:creationId xmlns:a16="http://schemas.microsoft.com/office/drawing/2014/main" id="{B9DF3954-46C3-D04A-818D-EE106C879CA3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3554760" y="3257873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" name="Google Shape;319;p16">
            <a:extLst>
              <a:ext uri="{FF2B5EF4-FFF2-40B4-BE49-F238E27FC236}">
                <a16:creationId xmlns:a16="http://schemas.microsoft.com/office/drawing/2014/main" id="{0364B431-69B4-CE48-980B-EA061DB10258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>
            <a:off x="2980928" y="3257873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320;p16">
            <a:extLst>
              <a:ext uri="{FF2B5EF4-FFF2-40B4-BE49-F238E27FC236}">
                <a16:creationId xmlns:a16="http://schemas.microsoft.com/office/drawing/2014/main" id="{867BCD10-5D2D-5F4F-A8EB-2C99F18E4781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>
            <a:off x="3438128" y="3257873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" name="Google Shape;321;p16">
            <a:extLst>
              <a:ext uri="{FF2B5EF4-FFF2-40B4-BE49-F238E27FC236}">
                <a16:creationId xmlns:a16="http://schemas.microsoft.com/office/drawing/2014/main" id="{965E71EA-53EE-A849-BA68-EF6F3473F736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>
            <a:off x="3895328" y="3257873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" name="Google Shape;322;p16">
            <a:extLst>
              <a:ext uri="{FF2B5EF4-FFF2-40B4-BE49-F238E27FC236}">
                <a16:creationId xmlns:a16="http://schemas.microsoft.com/office/drawing/2014/main" id="{178201B8-1C7E-7C4F-B71A-00F127642395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 flipH="1">
            <a:off x="5383560" y="3257873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323;p16">
            <a:extLst>
              <a:ext uri="{FF2B5EF4-FFF2-40B4-BE49-F238E27FC236}">
                <a16:creationId xmlns:a16="http://schemas.microsoft.com/office/drawing/2014/main" id="{56F266D5-86B6-2146-A210-9D378A338642}"/>
              </a:ext>
            </a:extLst>
          </p:cNvPr>
          <p:cNvCxnSpPr>
            <a:cxnSpLocks/>
            <a:stCxn id="24" idx="2"/>
            <a:endCxn id="33" idx="0"/>
          </p:cNvCxnSpPr>
          <p:nvPr/>
        </p:nvCxnSpPr>
        <p:spPr>
          <a:xfrm flipH="1">
            <a:off x="5840760" y="3257873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" name="Google Shape;324;p16">
            <a:extLst>
              <a:ext uri="{FF2B5EF4-FFF2-40B4-BE49-F238E27FC236}">
                <a16:creationId xmlns:a16="http://schemas.microsoft.com/office/drawing/2014/main" id="{854205A1-F7E7-EF41-BE70-EA7113690C8F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 flipH="1">
            <a:off x="6297960" y="3257873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8620B94-0F10-C548-A78D-8FE6C27106C3}"/>
              </a:ext>
            </a:extLst>
          </p:cNvPr>
          <p:cNvSpPr txBox="1"/>
          <p:nvPr/>
        </p:nvSpPr>
        <p:spPr>
          <a:xfrm>
            <a:off x="1403648" y="2800673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821507-3B6B-AB4F-99D5-7112D2E13CEF}"/>
              </a:ext>
            </a:extLst>
          </p:cNvPr>
          <p:cNvSpPr txBox="1"/>
          <p:nvPr/>
        </p:nvSpPr>
        <p:spPr>
          <a:xfrm>
            <a:off x="4860032" y="2800673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63AE3-BB12-7D43-9D00-4DEADB8D5A83}"/>
              </a:ext>
            </a:extLst>
          </p:cNvPr>
          <p:cNvSpPr txBox="1"/>
          <p:nvPr/>
        </p:nvSpPr>
        <p:spPr>
          <a:xfrm>
            <a:off x="1979712" y="4096817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42BC6-5412-2E43-BB41-968E35C0F985}"/>
              </a:ext>
            </a:extLst>
          </p:cNvPr>
          <p:cNvSpPr/>
          <p:nvPr/>
        </p:nvSpPr>
        <p:spPr>
          <a:xfrm>
            <a:off x="2399702" y="3993523"/>
            <a:ext cx="1376761" cy="674313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E0EFE4-9019-954B-B1B4-852838A99212}"/>
              </a:ext>
            </a:extLst>
          </p:cNvPr>
          <p:cNvSpPr/>
          <p:nvPr/>
        </p:nvSpPr>
        <p:spPr>
          <a:xfrm>
            <a:off x="3779911" y="3993523"/>
            <a:ext cx="1384695" cy="674313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1320F5-BAE2-524A-8A3F-27AF6E72EA8A}"/>
              </a:ext>
            </a:extLst>
          </p:cNvPr>
          <p:cNvSpPr/>
          <p:nvPr/>
        </p:nvSpPr>
        <p:spPr>
          <a:xfrm>
            <a:off x="5164606" y="3993523"/>
            <a:ext cx="1361953" cy="674313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6A3E1D-1C22-FB4A-A348-7033EF035B2C}"/>
              </a:ext>
            </a:extLst>
          </p:cNvPr>
          <p:cNvSpPr/>
          <p:nvPr/>
        </p:nvSpPr>
        <p:spPr>
          <a:xfrm>
            <a:off x="1847932" y="2800673"/>
            <a:ext cx="914400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41EB1-E870-3F45-95D5-12E33BA42AD6}"/>
              </a:ext>
            </a:extLst>
          </p:cNvPr>
          <p:cNvSpPr txBox="1"/>
          <p:nvPr/>
        </p:nvSpPr>
        <p:spPr>
          <a:xfrm>
            <a:off x="3693615" y="4714692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k0=3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4E63E-F30C-AE40-951E-1D2D52ABAC57}"/>
              </a:ext>
            </a:extLst>
          </p:cNvPr>
          <p:cNvSpPr txBox="1"/>
          <p:nvPr/>
        </p:nvSpPr>
        <p:spPr>
          <a:xfrm>
            <a:off x="5061767" y="4714692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k1=6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410891-F692-D343-A3CE-9E6B8C586A27}"/>
              </a:ext>
            </a:extLst>
          </p:cNvPr>
          <p:cNvSpPr txBox="1"/>
          <p:nvPr/>
        </p:nvSpPr>
        <p:spPr>
          <a:xfrm>
            <a:off x="6429919" y="4714692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" pitchFamily="2" charset="0"/>
              </a:rPr>
              <a:t>k2=9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C2C8AB-E4AC-FB4D-B70E-A803315AABE3}"/>
              </a:ext>
            </a:extLst>
          </p:cNvPr>
          <p:cNvSpPr/>
          <p:nvPr/>
        </p:nvSpPr>
        <p:spPr>
          <a:xfrm>
            <a:off x="2754400" y="2803400"/>
            <a:ext cx="1369527" cy="4572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75443A-2A80-0543-A740-386C66D8186B}"/>
              </a:ext>
            </a:extLst>
          </p:cNvPr>
          <p:cNvSpPr/>
          <p:nvPr/>
        </p:nvSpPr>
        <p:spPr>
          <a:xfrm>
            <a:off x="5271592" y="2809739"/>
            <a:ext cx="460468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8B78E9-2EA2-B54C-B940-2DB85E79349F}"/>
              </a:ext>
            </a:extLst>
          </p:cNvPr>
          <p:cNvSpPr/>
          <p:nvPr/>
        </p:nvSpPr>
        <p:spPr>
          <a:xfrm>
            <a:off x="5724128" y="2812466"/>
            <a:ext cx="1369527" cy="4572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DC4325-1090-1D4B-992A-13AC0DC2A020}"/>
              </a:ext>
            </a:extLst>
          </p:cNvPr>
          <p:cNvSpPr txBox="1"/>
          <p:nvPr/>
        </p:nvSpPr>
        <p:spPr>
          <a:xfrm>
            <a:off x="2678594" y="2448698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i0=2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3FB9C7-679F-4B4F-B34D-60AD1308D86E}"/>
              </a:ext>
            </a:extLst>
          </p:cNvPr>
          <p:cNvSpPr txBox="1"/>
          <p:nvPr/>
        </p:nvSpPr>
        <p:spPr>
          <a:xfrm>
            <a:off x="5659466" y="2448698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j0=1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5EF66F-8E12-984D-A690-24A9D77406BF}"/>
              </a:ext>
            </a:extLst>
          </p:cNvPr>
          <p:cNvSpPr txBox="1"/>
          <p:nvPr/>
        </p:nvSpPr>
        <p:spPr>
          <a:xfrm>
            <a:off x="4027592" y="2448698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i1=5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E96D5A6-B94F-874B-9EAF-9F4B2BDB20F9}"/>
              </a:ext>
            </a:extLst>
          </p:cNvPr>
          <p:cNvSpPr txBox="1"/>
          <p:nvPr/>
        </p:nvSpPr>
        <p:spPr>
          <a:xfrm>
            <a:off x="6993772" y="2448698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" pitchFamily="2" charset="0"/>
              </a:rPr>
              <a:t>j2=4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7A2BBF-1EF7-8B40-991C-2B7E96D5392D}"/>
              </a:ext>
            </a:extLst>
          </p:cNvPr>
          <p:cNvSpPr txBox="1"/>
          <p:nvPr/>
        </p:nvSpPr>
        <p:spPr>
          <a:xfrm>
            <a:off x="5659466" y="2204864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j1=1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66FA5F-9CF3-594F-AE4F-17C9B5A62508}"/>
              </a:ext>
            </a:extLst>
          </p:cNvPr>
          <p:cNvSpPr txBox="1"/>
          <p:nvPr/>
        </p:nvSpPr>
        <p:spPr>
          <a:xfrm>
            <a:off x="4027592" y="2204864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" pitchFamily="2" charset="0"/>
              </a:rPr>
              <a:t>i2=5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9A757DD0-1159-F94A-8320-A09FE13E3152}"/>
              </a:ext>
            </a:extLst>
          </p:cNvPr>
          <p:cNvSpPr/>
          <p:nvPr/>
        </p:nvSpPr>
        <p:spPr>
          <a:xfrm>
            <a:off x="304800" y="5254351"/>
            <a:ext cx="8534400" cy="838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For an element </a:t>
            </a:r>
            <a:r>
              <a:rPr lang="en-US" sz="2400" dirty="0">
                <a:solidFill>
                  <a:sysClr val="windowText" lastClr="000000"/>
                </a:solidFill>
                <a:latin typeface="Courier" pitchFamily="2" charset="0"/>
              </a:rPr>
              <a:t>C[k]</a:t>
            </a:r>
            <a:r>
              <a:rPr lang="en-US" sz="2400" dirty="0">
                <a:solidFill>
                  <a:sysClr val="windowText" lastClr="000000"/>
                </a:solidFill>
              </a:rPr>
              <a:t>, </a:t>
            </a:r>
            <a:r>
              <a:rPr lang="en-US" sz="2400" dirty="0">
                <a:solidFill>
                  <a:sysClr val="windowText" lastClr="000000"/>
                </a:solidFill>
                <a:latin typeface="Courier" pitchFamily="2" charset="0"/>
              </a:rPr>
              <a:t>k</a:t>
            </a:r>
            <a:r>
              <a:rPr lang="en-US" sz="2400" dirty="0">
                <a:solidFill>
                  <a:sysClr val="windowText" lastClr="000000"/>
                </a:solidFill>
              </a:rPr>
              <a:t> is referred to as its </a:t>
            </a:r>
            <a:r>
              <a:rPr lang="en-US" sz="2400" dirty="0">
                <a:solidFill>
                  <a:srgbClr val="7030A0"/>
                </a:solidFill>
              </a:rPr>
              <a:t>rank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and </a:t>
            </a:r>
            <a:r>
              <a:rPr lang="en-US" sz="2400" dirty="0" err="1">
                <a:solidFill>
                  <a:sysClr val="windowText" lastClr="000000"/>
                </a:solidFill>
                <a:latin typeface="Courier" pitchFamily="2" charset="0"/>
              </a:rPr>
              <a:t>i</a:t>
            </a:r>
            <a:r>
              <a:rPr lang="en-US" sz="2400" dirty="0">
                <a:solidFill>
                  <a:sysClr val="windowText" lastClr="000000"/>
                </a:solidFill>
              </a:rPr>
              <a:t> and </a:t>
            </a:r>
            <a:r>
              <a:rPr lang="en-US" sz="2400" dirty="0">
                <a:solidFill>
                  <a:sysClr val="windowText" lastClr="000000"/>
                </a:solidFill>
                <a:latin typeface="Courier" pitchFamily="2" charset="0"/>
              </a:rPr>
              <a:t>j</a:t>
            </a:r>
            <a:r>
              <a:rPr lang="en-US" sz="2400" dirty="0">
                <a:solidFill>
                  <a:sysClr val="windowText" lastClr="000000"/>
                </a:solidFill>
              </a:rPr>
              <a:t> are referred to as its </a:t>
            </a:r>
            <a:r>
              <a:rPr lang="en-US" sz="2400" dirty="0">
                <a:solidFill>
                  <a:srgbClr val="0070C0"/>
                </a:solidFill>
              </a:rPr>
              <a:t>co-ranks</a:t>
            </a:r>
          </a:p>
        </p:txBody>
      </p:sp>
    </p:spTree>
    <p:extLst>
      <p:ext uri="{BB962C8B-B14F-4D97-AF65-F5344CB8AC3E}">
        <p14:creationId xmlns:p14="http://schemas.microsoft.com/office/powerpoint/2010/main" val="7288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/>
      <p:bldP spid="56" grpId="0"/>
      <p:bldP spid="57" grpId="0"/>
      <p:bldP spid="58" grpId="0"/>
      <p:bldP spid="59" grpId="0"/>
      <p:bldP spid="63" grpId="0"/>
      <p:bldP spid="64" grpId="0"/>
      <p:bldP spid="65" grpId="0"/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Merge: Gather Parallelization (III)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/>
              <a:t>Each thread gathers the elements of a continuous section of the output</a:t>
            </a:r>
          </a:p>
          <a:p>
            <a:r>
              <a:rPr lang="en-US" altLang="zh-CN" sz="2200" dirty="0"/>
              <a:t>All threads identify the starting and ending locations of the continuous sections of the inputs (A and B) that they will use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Input identification and partition by finding co-ranks</a:t>
            </a:r>
          </a:p>
          <a:p>
            <a:r>
              <a:rPr lang="en-US" altLang="zh-CN" sz="2200" dirty="0"/>
              <a:t>All threads perform merge for their sections in parallel</a:t>
            </a:r>
          </a:p>
          <a:p>
            <a:pPr lvl="1"/>
            <a:r>
              <a:rPr lang="en-US" altLang="zh-CN" sz="2000" dirty="0"/>
              <a:t>Each thread executes a </a:t>
            </a:r>
            <a:r>
              <a:rPr lang="en-US" altLang="zh-CN" sz="2000" dirty="0">
                <a:solidFill>
                  <a:srgbClr val="00B050"/>
                </a:solidFill>
              </a:rPr>
              <a:t>sequential merge for its own section</a:t>
            </a:r>
          </a:p>
          <a:p>
            <a:endParaRPr lang="en-US" altLang="zh-CN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40AA3-898A-784C-946B-67340D2A0CEC}"/>
              </a:ext>
            </a:extLst>
          </p:cNvPr>
          <p:cNvGrpSpPr/>
          <p:nvPr/>
        </p:nvGrpSpPr>
        <p:grpSpPr>
          <a:xfrm>
            <a:off x="2411760" y="5455676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8" name="Google Shape;306;p16">
              <a:extLst>
                <a:ext uri="{FF2B5EF4-FFF2-40B4-BE49-F238E27FC236}">
                  <a16:creationId xmlns:a16="http://schemas.microsoft.com/office/drawing/2014/main" id="{39D551DC-D4BB-2F41-A296-745A5B76821D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9" name="Google Shape;307;p16">
              <a:extLst>
                <a:ext uri="{FF2B5EF4-FFF2-40B4-BE49-F238E27FC236}">
                  <a16:creationId xmlns:a16="http://schemas.microsoft.com/office/drawing/2014/main" id="{6A45B1EB-2F4F-C14D-9550-910518B74229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" name="Google Shape;308;p16">
              <a:extLst>
                <a:ext uri="{FF2B5EF4-FFF2-40B4-BE49-F238E27FC236}">
                  <a16:creationId xmlns:a16="http://schemas.microsoft.com/office/drawing/2014/main" id="{29B1C131-E0A5-2145-B8B9-605541703830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1" name="Google Shape;309;p16">
              <a:extLst>
                <a:ext uri="{FF2B5EF4-FFF2-40B4-BE49-F238E27FC236}">
                  <a16:creationId xmlns:a16="http://schemas.microsoft.com/office/drawing/2014/main" id="{0672C84C-0747-3F42-88CA-8809888F0E25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12" name="Google Shape;310;p16">
              <a:extLst>
                <a:ext uri="{FF2B5EF4-FFF2-40B4-BE49-F238E27FC236}">
                  <a16:creationId xmlns:a16="http://schemas.microsoft.com/office/drawing/2014/main" id="{497FA02C-E4E7-D34A-A2A9-8CDE6DFA91A7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3" name="Google Shape;311;p16">
              <a:extLst>
                <a:ext uri="{FF2B5EF4-FFF2-40B4-BE49-F238E27FC236}">
                  <a16:creationId xmlns:a16="http://schemas.microsoft.com/office/drawing/2014/main" id="{E4988383-2DE9-A942-8571-DB13D2BE8200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4" name="Google Shape;312;p16">
              <a:extLst>
                <a:ext uri="{FF2B5EF4-FFF2-40B4-BE49-F238E27FC236}">
                  <a16:creationId xmlns:a16="http://schemas.microsoft.com/office/drawing/2014/main" id="{C3C28648-9A90-204A-BC99-580D0BC27E08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5" name="Google Shape;313;p16">
              <a:extLst>
                <a:ext uri="{FF2B5EF4-FFF2-40B4-BE49-F238E27FC236}">
                  <a16:creationId xmlns:a16="http://schemas.microsoft.com/office/drawing/2014/main" id="{6DD033BB-50C1-2E40-A968-D0B097917AA2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6" name="Google Shape;314;p16">
              <a:extLst>
                <a:ext uri="{FF2B5EF4-FFF2-40B4-BE49-F238E27FC236}">
                  <a16:creationId xmlns:a16="http://schemas.microsoft.com/office/drawing/2014/main" id="{2D9DBF25-2D55-9D49-B68A-8D6CC073132B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sp>
        <p:nvSpPr>
          <p:cNvPr id="17" name="Google Shape;297;p16">
            <a:extLst>
              <a:ext uri="{FF2B5EF4-FFF2-40B4-BE49-F238E27FC236}">
                <a16:creationId xmlns:a16="http://schemas.microsoft.com/office/drawing/2014/main" id="{B659076B-1C81-F94D-B015-BCCCB7D7D45B}"/>
              </a:ext>
            </a:extLst>
          </p:cNvPr>
          <p:cNvSpPr/>
          <p:nvPr/>
        </p:nvSpPr>
        <p:spPr>
          <a:xfrm>
            <a:off x="18379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" name="Google Shape;298;p16">
            <a:extLst>
              <a:ext uri="{FF2B5EF4-FFF2-40B4-BE49-F238E27FC236}">
                <a16:creationId xmlns:a16="http://schemas.microsoft.com/office/drawing/2014/main" id="{068AE54B-903F-5A4D-B4BA-A12C3E8B80EB}"/>
              </a:ext>
            </a:extLst>
          </p:cNvPr>
          <p:cNvSpPr/>
          <p:nvPr/>
        </p:nvSpPr>
        <p:spPr>
          <a:xfrm>
            <a:off x="22951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9" name="Google Shape;299;p16">
            <a:extLst>
              <a:ext uri="{FF2B5EF4-FFF2-40B4-BE49-F238E27FC236}">
                <a16:creationId xmlns:a16="http://schemas.microsoft.com/office/drawing/2014/main" id="{38E02161-2168-A74B-BDD0-B93EA712265E}"/>
              </a:ext>
            </a:extLst>
          </p:cNvPr>
          <p:cNvSpPr/>
          <p:nvPr/>
        </p:nvSpPr>
        <p:spPr>
          <a:xfrm>
            <a:off x="27523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0" name="Google Shape;300;p16">
            <a:extLst>
              <a:ext uri="{FF2B5EF4-FFF2-40B4-BE49-F238E27FC236}">
                <a16:creationId xmlns:a16="http://schemas.microsoft.com/office/drawing/2014/main" id="{5C8A54A5-9D74-0E49-99D2-BCA45745A889}"/>
              </a:ext>
            </a:extLst>
          </p:cNvPr>
          <p:cNvSpPr/>
          <p:nvPr/>
        </p:nvSpPr>
        <p:spPr>
          <a:xfrm>
            <a:off x="32095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1" name="Google Shape;301;p16">
            <a:extLst>
              <a:ext uri="{FF2B5EF4-FFF2-40B4-BE49-F238E27FC236}">
                <a16:creationId xmlns:a16="http://schemas.microsoft.com/office/drawing/2014/main" id="{311AE2C5-73D0-4049-A1B8-28A3DE2876C0}"/>
              </a:ext>
            </a:extLst>
          </p:cNvPr>
          <p:cNvSpPr/>
          <p:nvPr/>
        </p:nvSpPr>
        <p:spPr>
          <a:xfrm>
            <a:off x="36667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2" name="Google Shape;302;p16">
            <a:extLst>
              <a:ext uri="{FF2B5EF4-FFF2-40B4-BE49-F238E27FC236}">
                <a16:creationId xmlns:a16="http://schemas.microsoft.com/office/drawing/2014/main" id="{C61B45B6-9D40-DC40-B5B1-E5F7D8C12993}"/>
              </a:ext>
            </a:extLst>
          </p:cNvPr>
          <p:cNvSpPr/>
          <p:nvPr/>
        </p:nvSpPr>
        <p:spPr>
          <a:xfrm>
            <a:off x="52669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3" name="Google Shape;303;p16">
            <a:extLst>
              <a:ext uri="{FF2B5EF4-FFF2-40B4-BE49-F238E27FC236}">
                <a16:creationId xmlns:a16="http://schemas.microsoft.com/office/drawing/2014/main" id="{73AD6884-BBB5-9548-8379-52925001B9AB}"/>
              </a:ext>
            </a:extLst>
          </p:cNvPr>
          <p:cNvSpPr/>
          <p:nvPr/>
        </p:nvSpPr>
        <p:spPr>
          <a:xfrm>
            <a:off x="57241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4" name="Google Shape;304;p16">
            <a:extLst>
              <a:ext uri="{FF2B5EF4-FFF2-40B4-BE49-F238E27FC236}">
                <a16:creationId xmlns:a16="http://schemas.microsoft.com/office/drawing/2014/main" id="{ACB71668-E002-264C-BE3A-AE6F7435F73B}"/>
              </a:ext>
            </a:extLst>
          </p:cNvPr>
          <p:cNvSpPr/>
          <p:nvPr/>
        </p:nvSpPr>
        <p:spPr>
          <a:xfrm>
            <a:off x="61813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5" name="Google Shape;305;p16">
            <a:extLst>
              <a:ext uri="{FF2B5EF4-FFF2-40B4-BE49-F238E27FC236}">
                <a16:creationId xmlns:a16="http://schemas.microsoft.com/office/drawing/2014/main" id="{36240381-0656-A040-B122-D9C70D1A4A4F}"/>
              </a:ext>
            </a:extLst>
          </p:cNvPr>
          <p:cNvSpPr/>
          <p:nvPr/>
        </p:nvSpPr>
        <p:spPr>
          <a:xfrm>
            <a:off x="66385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6" name="Google Shape;306;p16">
            <a:extLst>
              <a:ext uri="{FF2B5EF4-FFF2-40B4-BE49-F238E27FC236}">
                <a16:creationId xmlns:a16="http://schemas.microsoft.com/office/drawing/2014/main" id="{594AE7B0-A486-C34D-A1EE-CB423C3088E9}"/>
              </a:ext>
            </a:extLst>
          </p:cNvPr>
          <p:cNvSpPr/>
          <p:nvPr/>
        </p:nvSpPr>
        <p:spPr>
          <a:xfrm>
            <a:off x="2411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7" name="Google Shape;307;p16">
            <a:extLst>
              <a:ext uri="{FF2B5EF4-FFF2-40B4-BE49-F238E27FC236}">
                <a16:creationId xmlns:a16="http://schemas.microsoft.com/office/drawing/2014/main" id="{E6B76BA8-AE7C-6C49-8D69-9C9EB81396B4}"/>
              </a:ext>
            </a:extLst>
          </p:cNvPr>
          <p:cNvSpPr/>
          <p:nvPr/>
        </p:nvSpPr>
        <p:spPr>
          <a:xfrm>
            <a:off x="28689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8" name="Google Shape;308;p16">
            <a:extLst>
              <a:ext uri="{FF2B5EF4-FFF2-40B4-BE49-F238E27FC236}">
                <a16:creationId xmlns:a16="http://schemas.microsoft.com/office/drawing/2014/main" id="{37D78867-DF13-7C4D-A72A-830BCD1F77AC}"/>
              </a:ext>
            </a:extLst>
          </p:cNvPr>
          <p:cNvSpPr/>
          <p:nvPr/>
        </p:nvSpPr>
        <p:spPr>
          <a:xfrm>
            <a:off x="3326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9" name="Google Shape;309;p16">
            <a:extLst>
              <a:ext uri="{FF2B5EF4-FFF2-40B4-BE49-F238E27FC236}">
                <a16:creationId xmlns:a16="http://schemas.microsoft.com/office/drawing/2014/main" id="{B6B97933-A814-A44E-B264-8FB24EA9CE8E}"/>
              </a:ext>
            </a:extLst>
          </p:cNvPr>
          <p:cNvSpPr/>
          <p:nvPr/>
        </p:nvSpPr>
        <p:spPr>
          <a:xfrm>
            <a:off x="37833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0" name="Google Shape;310;p16">
            <a:extLst>
              <a:ext uri="{FF2B5EF4-FFF2-40B4-BE49-F238E27FC236}">
                <a16:creationId xmlns:a16="http://schemas.microsoft.com/office/drawing/2014/main" id="{A5AD855A-37C7-8944-BDC8-D15289F8D425}"/>
              </a:ext>
            </a:extLst>
          </p:cNvPr>
          <p:cNvSpPr/>
          <p:nvPr/>
        </p:nvSpPr>
        <p:spPr>
          <a:xfrm>
            <a:off x="42405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1" name="Google Shape;311;p16">
            <a:extLst>
              <a:ext uri="{FF2B5EF4-FFF2-40B4-BE49-F238E27FC236}">
                <a16:creationId xmlns:a16="http://schemas.microsoft.com/office/drawing/2014/main" id="{616C5CD0-70CC-5043-80A3-E7EA112177BB}"/>
              </a:ext>
            </a:extLst>
          </p:cNvPr>
          <p:cNvSpPr/>
          <p:nvPr/>
        </p:nvSpPr>
        <p:spPr>
          <a:xfrm>
            <a:off x="4697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2" name="Google Shape;312;p16">
            <a:extLst>
              <a:ext uri="{FF2B5EF4-FFF2-40B4-BE49-F238E27FC236}">
                <a16:creationId xmlns:a16="http://schemas.microsoft.com/office/drawing/2014/main" id="{08DADFAC-FC59-7144-AAF7-1E0F21212B97}"/>
              </a:ext>
            </a:extLst>
          </p:cNvPr>
          <p:cNvSpPr/>
          <p:nvPr/>
        </p:nvSpPr>
        <p:spPr>
          <a:xfrm>
            <a:off x="51549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3" name="Google Shape;313;p16">
            <a:extLst>
              <a:ext uri="{FF2B5EF4-FFF2-40B4-BE49-F238E27FC236}">
                <a16:creationId xmlns:a16="http://schemas.microsoft.com/office/drawing/2014/main" id="{40DBF582-96D9-334C-A9C9-2D9EC1332015}"/>
              </a:ext>
            </a:extLst>
          </p:cNvPr>
          <p:cNvSpPr/>
          <p:nvPr/>
        </p:nvSpPr>
        <p:spPr>
          <a:xfrm>
            <a:off x="5612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4" name="Google Shape;314;p16">
            <a:extLst>
              <a:ext uri="{FF2B5EF4-FFF2-40B4-BE49-F238E27FC236}">
                <a16:creationId xmlns:a16="http://schemas.microsoft.com/office/drawing/2014/main" id="{B9502D9D-A8BF-FB4E-8497-E7F4F07A27BF}"/>
              </a:ext>
            </a:extLst>
          </p:cNvPr>
          <p:cNvSpPr/>
          <p:nvPr/>
        </p:nvSpPr>
        <p:spPr>
          <a:xfrm>
            <a:off x="60693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35" name="Google Shape;316;p16">
            <a:extLst>
              <a:ext uri="{FF2B5EF4-FFF2-40B4-BE49-F238E27FC236}">
                <a16:creationId xmlns:a16="http://schemas.microsoft.com/office/drawing/2014/main" id="{1B91C0D7-AE10-1E4B-B5BC-868D870BD9F3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20665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317;p16">
            <a:extLst>
              <a:ext uri="{FF2B5EF4-FFF2-40B4-BE49-F238E27FC236}">
                <a16:creationId xmlns:a16="http://schemas.microsoft.com/office/drawing/2014/main" id="{42307B2C-E94C-A341-94DF-0323D8BC3539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>
            <a:off x="25237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318;p16">
            <a:extLst>
              <a:ext uri="{FF2B5EF4-FFF2-40B4-BE49-F238E27FC236}">
                <a16:creationId xmlns:a16="http://schemas.microsoft.com/office/drawing/2014/main" id="{B9DF3954-46C3-D04A-818D-EE106C879CA3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3554760" y="4616732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" name="Google Shape;319;p16">
            <a:extLst>
              <a:ext uri="{FF2B5EF4-FFF2-40B4-BE49-F238E27FC236}">
                <a16:creationId xmlns:a16="http://schemas.microsoft.com/office/drawing/2014/main" id="{0364B431-69B4-CE48-980B-EA061DB10258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>
            <a:off x="29809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320;p16">
            <a:extLst>
              <a:ext uri="{FF2B5EF4-FFF2-40B4-BE49-F238E27FC236}">
                <a16:creationId xmlns:a16="http://schemas.microsoft.com/office/drawing/2014/main" id="{867BCD10-5D2D-5F4F-A8EB-2C99F18E4781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>
            <a:off x="34381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" name="Google Shape;321;p16">
            <a:extLst>
              <a:ext uri="{FF2B5EF4-FFF2-40B4-BE49-F238E27FC236}">
                <a16:creationId xmlns:a16="http://schemas.microsoft.com/office/drawing/2014/main" id="{965E71EA-53EE-A849-BA68-EF6F3473F736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>
            <a:off x="38953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" name="Google Shape;322;p16">
            <a:extLst>
              <a:ext uri="{FF2B5EF4-FFF2-40B4-BE49-F238E27FC236}">
                <a16:creationId xmlns:a16="http://schemas.microsoft.com/office/drawing/2014/main" id="{178201B8-1C7E-7C4F-B71A-00F127642395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 flipH="1">
            <a:off x="5383560" y="4616732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323;p16">
            <a:extLst>
              <a:ext uri="{FF2B5EF4-FFF2-40B4-BE49-F238E27FC236}">
                <a16:creationId xmlns:a16="http://schemas.microsoft.com/office/drawing/2014/main" id="{56F266D5-86B6-2146-A210-9D378A338642}"/>
              </a:ext>
            </a:extLst>
          </p:cNvPr>
          <p:cNvCxnSpPr>
            <a:cxnSpLocks/>
            <a:stCxn id="24" idx="2"/>
            <a:endCxn id="33" idx="0"/>
          </p:cNvCxnSpPr>
          <p:nvPr/>
        </p:nvCxnSpPr>
        <p:spPr>
          <a:xfrm flipH="1">
            <a:off x="5840760" y="4616732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" name="Google Shape;324;p16">
            <a:extLst>
              <a:ext uri="{FF2B5EF4-FFF2-40B4-BE49-F238E27FC236}">
                <a16:creationId xmlns:a16="http://schemas.microsoft.com/office/drawing/2014/main" id="{854205A1-F7E7-EF41-BE70-EA7113690C8F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 flipH="1">
            <a:off x="6297960" y="4616732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8620B94-0F10-C548-A78D-8FE6C27106C3}"/>
              </a:ext>
            </a:extLst>
          </p:cNvPr>
          <p:cNvSpPr txBox="1"/>
          <p:nvPr/>
        </p:nvSpPr>
        <p:spPr>
          <a:xfrm>
            <a:off x="1403648" y="4159532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821507-3B6B-AB4F-99D5-7112D2E13CEF}"/>
              </a:ext>
            </a:extLst>
          </p:cNvPr>
          <p:cNvSpPr txBox="1"/>
          <p:nvPr/>
        </p:nvSpPr>
        <p:spPr>
          <a:xfrm>
            <a:off x="4860032" y="4159532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63AE3-BB12-7D43-9D00-4DEADB8D5A83}"/>
              </a:ext>
            </a:extLst>
          </p:cNvPr>
          <p:cNvSpPr txBox="1"/>
          <p:nvPr/>
        </p:nvSpPr>
        <p:spPr>
          <a:xfrm>
            <a:off x="1979712" y="5455676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42BC6-5412-2E43-BB41-968E35C0F985}"/>
              </a:ext>
            </a:extLst>
          </p:cNvPr>
          <p:cNvSpPr/>
          <p:nvPr/>
        </p:nvSpPr>
        <p:spPr>
          <a:xfrm>
            <a:off x="2399702" y="5352382"/>
            <a:ext cx="1376761" cy="674313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E0EFE4-9019-954B-B1B4-852838A99212}"/>
              </a:ext>
            </a:extLst>
          </p:cNvPr>
          <p:cNvSpPr/>
          <p:nvPr/>
        </p:nvSpPr>
        <p:spPr>
          <a:xfrm>
            <a:off x="3779911" y="5352382"/>
            <a:ext cx="1384695" cy="674313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1320F5-BAE2-524A-8A3F-27AF6E72EA8A}"/>
              </a:ext>
            </a:extLst>
          </p:cNvPr>
          <p:cNvSpPr/>
          <p:nvPr/>
        </p:nvSpPr>
        <p:spPr>
          <a:xfrm>
            <a:off x="5164606" y="5352382"/>
            <a:ext cx="1361953" cy="674313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6A3E1D-1C22-FB4A-A348-7033EF035B2C}"/>
              </a:ext>
            </a:extLst>
          </p:cNvPr>
          <p:cNvSpPr/>
          <p:nvPr/>
        </p:nvSpPr>
        <p:spPr>
          <a:xfrm>
            <a:off x="1847932" y="4159532"/>
            <a:ext cx="914400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41EB1-E870-3F45-95D5-12E33BA42AD6}"/>
              </a:ext>
            </a:extLst>
          </p:cNvPr>
          <p:cNvSpPr txBox="1"/>
          <p:nvPr/>
        </p:nvSpPr>
        <p:spPr>
          <a:xfrm>
            <a:off x="3693615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k0=3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4E63E-F30C-AE40-951E-1D2D52ABAC57}"/>
              </a:ext>
            </a:extLst>
          </p:cNvPr>
          <p:cNvSpPr txBox="1"/>
          <p:nvPr/>
        </p:nvSpPr>
        <p:spPr>
          <a:xfrm>
            <a:off x="5061767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k1=6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410891-F692-D343-A3CE-9E6B8C586A27}"/>
              </a:ext>
            </a:extLst>
          </p:cNvPr>
          <p:cNvSpPr txBox="1"/>
          <p:nvPr/>
        </p:nvSpPr>
        <p:spPr>
          <a:xfrm>
            <a:off x="6429919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" pitchFamily="2" charset="0"/>
              </a:rPr>
              <a:t>k2=9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C2C8AB-E4AC-FB4D-B70E-A803315AABE3}"/>
              </a:ext>
            </a:extLst>
          </p:cNvPr>
          <p:cNvSpPr/>
          <p:nvPr/>
        </p:nvSpPr>
        <p:spPr>
          <a:xfrm>
            <a:off x="2754400" y="4162259"/>
            <a:ext cx="1369527" cy="4572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75443A-2A80-0543-A740-386C66D8186B}"/>
              </a:ext>
            </a:extLst>
          </p:cNvPr>
          <p:cNvSpPr/>
          <p:nvPr/>
        </p:nvSpPr>
        <p:spPr>
          <a:xfrm>
            <a:off x="5271592" y="4168598"/>
            <a:ext cx="460468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8B78E9-2EA2-B54C-B940-2DB85E79349F}"/>
              </a:ext>
            </a:extLst>
          </p:cNvPr>
          <p:cNvSpPr/>
          <p:nvPr/>
        </p:nvSpPr>
        <p:spPr>
          <a:xfrm>
            <a:off x="5724128" y="4171325"/>
            <a:ext cx="1369527" cy="4572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DC4325-1090-1D4B-992A-13AC0DC2A020}"/>
              </a:ext>
            </a:extLst>
          </p:cNvPr>
          <p:cNvSpPr txBox="1"/>
          <p:nvPr/>
        </p:nvSpPr>
        <p:spPr>
          <a:xfrm>
            <a:off x="2678594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i0=2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3FB9C7-679F-4B4F-B34D-60AD1308D86E}"/>
              </a:ext>
            </a:extLst>
          </p:cNvPr>
          <p:cNvSpPr txBox="1"/>
          <p:nvPr/>
        </p:nvSpPr>
        <p:spPr>
          <a:xfrm>
            <a:off x="5659466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j0=1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5EF66F-8E12-984D-A690-24A9D77406BF}"/>
              </a:ext>
            </a:extLst>
          </p:cNvPr>
          <p:cNvSpPr txBox="1"/>
          <p:nvPr/>
        </p:nvSpPr>
        <p:spPr>
          <a:xfrm>
            <a:off x="4027592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i1=5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E96D5A6-B94F-874B-9EAF-9F4B2BDB20F9}"/>
              </a:ext>
            </a:extLst>
          </p:cNvPr>
          <p:cNvSpPr txBox="1"/>
          <p:nvPr/>
        </p:nvSpPr>
        <p:spPr>
          <a:xfrm>
            <a:off x="6993772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" pitchFamily="2" charset="0"/>
              </a:rPr>
              <a:t>j2=4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7A2BBF-1EF7-8B40-991C-2B7E96D5392D}"/>
              </a:ext>
            </a:extLst>
          </p:cNvPr>
          <p:cNvSpPr txBox="1"/>
          <p:nvPr/>
        </p:nvSpPr>
        <p:spPr>
          <a:xfrm>
            <a:off x="5659466" y="356372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j1=1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66FA5F-9CF3-594F-AE4F-17C9B5A62508}"/>
              </a:ext>
            </a:extLst>
          </p:cNvPr>
          <p:cNvSpPr txBox="1"/>
          <p:nvPr/>
        </p:nvSpPr>
        <p:spPr>
          <a:xfrm>
            <a:off x="4027592" y="356372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" pitchFamily="2" charset="0"/>
              </a:rPr>
              <a:t>i2=5</a:t>
            </a:r>
          </a:p>
        </p:txBody>
      </p:sp>
    </p:spTree>
    <p:extLst>
      <p:ext uri="{BB962C8B-B14F-4D97-AF65-F5344CB8AC3E}">
        <p14:creationId xmlns:p14="http://schemas.microsoft.com/office/powerpoint/2010/main" val="11246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472608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reduction</a:t>
            </a:r>
            <a:r>
              <a:rPr lang="en-US" dirty="0"/>
              <a:t> operation reduces a set of values to a single value</a:t>
            </a:r>
          </a:p>
          <a:p>
            <a:pPr lvl="1"/>
            <a:r>
              <a:rPr lang="en-US" dirty="0"/>
              <a:t>Sum, Product, Minimum, Maximum are examples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Properties of reduction</a:t>
            </a:r>
          </a:p>
          <a:p>
            <a:pPr lvl="1"/>
            <a:r>
              <a:rPr lang="en-US" dirty="0"/>
              <a:t>Associativity</a:t>
            </a:r>
          </a:p>
          <a:p>
            <a:pPr lvl="1"/>
            <a:r>
              <a:rPr lang="en-US" dirty="0"/>
              <a:t>Commutativity</a:t>
            </a:r>
          </a:p>
          <a:p>
            <a:pPr lvl="1"/>
            <a:r>
              <a:rPr lang="en-US" dirty="0"/>
              <a:t>Identity value</a:t>
            </a:r>
          </a:p>
          <a:p>
            <a:endParaRPr lang="en-US" dirty="0"/>
          </a:p>
          <a:p>
            <a:r>
              <a:rPr lang="en-US" dirty="0"/>
              <a:t>Reduction is a key primitive for parallel computing</a:t>
            </a:r>
          </a:p>
          <a:p>
            <a:pPr lvl="1"/>
            <a:r>
              <a:rPr lang="en-US" dirty="0"/>
              <a:t>E.g., MapReduce programming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96C64-3A8F-DE4C-B759-5AE7918E3328}"/>
              </a:ext>
            </a:extLst>
          </p:cNvPr>
          <p:cNvSpPr txBox="1"/>
          <p:nvPr/>
        </p:nvSpPr>
        <p:spPr>
          <a:xfrm>
            <a:off x="192954" y="6453336"/>
            <a:ext cx="6011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Dean and Ghemawat, “MapReduce: Simplified Data Processing of Large Clusters,” OSDI 2004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D30EF84-97C2-1D4E-A8E9-C0C50E78B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94703-842D-BE41-9AF0-496458107D7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41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Co-Rank Value Calculation (I)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/>
              <a:t>The co-rank values of a </a:t>
            </a:r>
            <a:r>
              <a:rPr lang="en-US" altLang="zh-CN" sz="2200" dirty="0">
                <a:solidFill>
                  <a:srgbClr val="0070C0"/>
                </a:solidFill>
              </a:rPr>
              <a:t>prefix string leading to the </a:t>
            </a:r>
            <a:r>
              <a:rPr lang="en-US" altLang="zh-CN" sz="2200" dirty="0">
                <a:solidFill>
                  <a:srgbClr val="0070C0"/>
                </a:solidFill>
                <a:latin typeface="Courier" pitchFamily="2" charset="0"/>
              </a:rPr>
              <a:t>k</a:t>
            </a:r>
            <a:r>
              <a:rPr lang="en-US" altLang="zh-CN" sz="2200" baseline="30000" dirty="0">
                <a:solidFill>
                  <a:srgbClr val="0070C0"/>
                </a:solidFill>
              </a:rPr>
              <a:t>th</a:t>
            </a:r>
            <a:r>
              <a:rPr lang="en-US" altLang="zh-CN" sz="2200" dirty="0">
                <a:solidFill>
                  <a:srgbClr val="0070C0"/>
                </a:solidFill>
              </a:rPr>
              <a:t> output</a:t>
            </a:r>
            <a:r>
              <a:rPr lang="en-US" altLang="zh-CN" sz="2200" dirty="0"/>
              <a:t> element is a pair of </a:t>
            </a:r>
            <a:r>
              <a:rPr lang="en-US" altLang="zh-CN" sz="2200" dirty="0" err="1">
                <a:latin typeface="Courier" pitchFamily="2" charset="0"/>
              </a:rPr>
              <a:t>i</a:t>
            </a:r>
            <a:r>
              <a:rPr lang="en-US" altLang="zh-CN" sz="2200" dirty="0"/>
              <a:t> and </a:t>
            </a:r>
            <a:r>
              <a:rPr lang="en-US" altLang="zh-CN" sz="2200" dirty="0">
                <a:latin typeface="Courier" pitchFamily="2" charset="0"/>
              </a:rPr>
              <a:t>j</a:t>
            </a:r>
            <a:r>
              <a:rPr lang="en-US" altLang="zh-CN" sz="2200" dirty="0"/>
              <a:t> values that specify the rank values of the </a:t>
            </a:r>
            <a:r>
              <a:rPr lang="en-US" altLang="zh-CN" sz="2200" dirty="0">
                <a:solidFill>
                  <a:srgbClr val="7030A0"/>
                </a:solidFill>
              </a:rPr>
              <a:t>prefix strings of A and B </a:t>
            </a:r>
            <a:r>
              <a:rPr lang="en-US" altLang="zh-CN" sz="2200" dirty="0"/>
              <a:t>that are used in forming the output prefix string leading to that </a:t>
            </a:r>
            <a:r>
              <a:rPr lang="en-US" altLang="zh-CN" sz="2200" dirty="0">
                <a:latin typeface="Courier" pitchFamily="2" charset="0"/>
              </a:rPr>
              <a:t>k</a:t>
            </a:r>
            <a:r>
              <a:rPr lang="en-US" altLang="zh-CN" sz="2200" baseline="30000" dirty="0"/>
              <a:t>th</a:t>
            </a:r>
            <a:r>
              <a:rPr lang="en-US" altLang="zh-CN" sz="2200" dirty="0"/>
              <a:t> output element</a:t>
            </a:r>
          </a:p>
          <a:p>
            <a:r>
              <a:rPr lang="en-US" altLang="zh-CN" sz="2200" dirty="0"/>
              <a:t>For a given output prefix string of rank </a:t>
            </a:r>
            <a:r>
              <a:rPr lang="en-US" altLang="zh-CN" sz="2200" dirty="0">
                <a:latin typeface="Courier" pitchFamily="2" charset="0"/>
              </a:rPr>
              <a:t>k</a:t>
            </a:r>
            <a:r>
              <a:rPr lang="en-US" altLang="zh-CN" sz="2200" dirty="0"/>
              <a:t>, its co-rank values can be found by searching for </a:t>
            </a:r>
            <a:r>
              <a:rPr lang="en-US" altLang="zh-CN" sz="2200" dirty="0" err="1">
                <a:latin typeface="Courier" pitchFamily="2" charset="0"/>
              </a:rPr>
              <a:t>i</a:t>
            </a:r>
            <a:r>
              <a:rPr lang="en-US" altLang="zh-CN" sz="2200" dirty="0"/>
              <a:t> and </a:t>
            </a:r>
            <a:r>
              <a:rPr lang="en-US" altLang="zh-CN" sz="2200" dirty="0">
                <a:latin typeface="Courier" pitchFamily="2" charset="0"/>
              </a:rPr>
              <a:t>j</a:t>
            </a:r>
            <a:r>
              <a:rPr lang="en-US" altLang="zh-CN" sz="2200" dirty="0"/>
              <a:t> such that </a:t>
            </a:r>
            <a:r>
              <a:rPr lang="en-US" altLang="zh-CN" sz="2200" dirty="0">
                <a:solidFill>
                  <a:srgbClr val="00B050"/>
                </a:solidFill>
                <a:latin typeface="Courier" pitchFamily="2" charset="0"/>
              </a:rPr>
              <a:t>k=</a:t>
            </a:r>
            <a:r>
              <a:rPr lang="en-US" altLang="zh-CN" sz="2200" dirty="0" err="1">
                <a:solidFill>
                  <a:srgbClr val="00B050"/>
                </a:solidFill>
                <a:latin typeface="Courier" pitchFamily="2" charset="0"/>
              </a:rPr>
              <a:t>i+j</a:t>
            </a:r>
            <a:r>
              <a:rPr lang="en-US" altLang="zh-CN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/>
              <a:t>and </a:t>
            </a:r>
          </a:p>
          <a:p>
            <a:pPr lvl="1"/>
            <a:r>
              <a:rPr lang="en-US" altLang="zh-CN" sz="2000" dirty="0">
                <a:solidFill>
                  <a:srgbClr val="00B050"/>
                </a:solidFill>
                <a:latin typeface="Courier" pitchFamily="2" charset="0"/>
              </a:rPr>
              <a:t>A[i-1] ≤ B[j]</a:t>
            </a:r>
          </a:p>
          <a:p>
            <a:pPr lvl="1"/>
            <a:r>
              <a:rPr lang="en-US" altLang="zh-CN" sz="2000" dirty="0">
                <a:solidFill>
                  <a:srgbClr val="00B050"/>
                </a:solidFill>
                <a:latin typeface="Courier" pitchFamily="2" charset="0"/>
              </a:rPr>
              <a:t>B[j-1] &lt; A[</a:t>
            </a:r>
            <a:r>
              <a:rPr lang="en-US" altLang="zh-CN" sz="2000" dirty="0" err="1">
                <a:solidFill>
                  <a:srgbClr val="00B050"/>
                </a:solidFill>
                <a:latin typeface="Courier" pitchFamily="2" charset="0"/>
              </a:rPr>
              <a:t>i</a:t>
            </a:r>
            <a:r>
              <a:rPr lang="en-US" altLang="zh-CN" sz="2000" dirty="0">
                <a:solidFill>
                  <a:srgbClr val="00B050"/>
                </a:solidFill>
                <a:latin typeface="Courier" pitchFamily="2" charset="0"/>
              </a:rPr>
              <a:t>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40AA3-898A-784C-946B-67340D2A0CEC}"/>
              </a:ext>
            </a:extLst>
          </p:cNvPr>
          <p:cNvGrpSpPr/>
          <p:nvPr/>
        </p:nvGrpSpPr>
        <p:grpSpPr>
          <a:xfrm>
            <a:off x="2411760" y="5455676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8" name="Google Shape;306;p16">
              <a:extLst>
                <a:ext uri="{FF2B5EF4-FFF2-40B4-BE49-F238E27FC236}">
                  <a16:creationId xmlns:a16="http://schemas.microsoft.com/office/drawing/2014/main" id="{39D551DC-D4BB-2F41-A296-745A5B76821D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Google Shape;307;p16">
              <a:extLst>
                <a:ext uri="{FF2B5EF4-FFF2-40B4-BE49-F238E27FC236}">
                  <a16:creationId xmlns:a16="http://schemas.microsoft.com/office/drawing/2014/main" id="{6A45B1EB-2F4F-C14D-9550-910518B74229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Google Shape;308;p16">
              <a:extLst>
                <a:ext uri="{FF2B5EF4-FFF2-40B4-BE49-F238E27FC236}">
                  <a16:creationId xmlns:a16="http://schemas.microsoft.com/office/drawing/2014/main" id="{29B1C131-E0A5-2145-B8B9-605541703830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Google Shape;309;p16">
              <a:extLst>
                <a:ext uri="{FF2B5EF4-FFF2-40B4-BE49-F238E27FC236}">
                  <a16:creationId xmlns:a16="http://schemas.microsoft.com/office/drawing/2014/main" id="{0672C84C-0747-3F42-88CA-8809888F0E25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2" name="Google Shape;310;p16">
              <a:extLst>
                <a:ext uri="{FF2B5EF4-FFF2-40B4-BE49-F238E27FC236}">
                  <a16:creationId xmlns:a16="http://schemas.microsoft.com/office/drawing/2014/main" id="{497FA02C-E4E7-D34A-A2A9-8CDE6DFA91A7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" name="Google Shape;311;p16">
              <a:extLst>
                <a:ext uri="{FF2B5EF4-FFF2-40B4-BE49-F238E27FC236}">
                  <a16:creationId xmlns:a16="http://schemas.microsoft.com/office/drawing/2014/main" id="{E4988383-2DE9-A942-8571-DB13D2BE8200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" name="Google Shape;312;p16">
              <a:extLst>
                <a:ext uri="{FF2B5EF4-FFF2-40B4-BE49-F238E27FC236}">
                  <a16:creationId xmlns:a16="http://schemas.microsoft.com/office/drawing/2014/main" id="{C3C28648-9A90-204A-BC99-580D0BC27E08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5" name="Google Shape;313;p16">
              <a:extLst>
                <a:ext uri="{FF2B5EF4-FFF2-40B4-BE49-F238E27FC236}">
                  <a16:creationId xmlns:a16="http://schemas.microsoft.com/office/drawing/2014/main" id="{6DD033BB-50C1-2E40-A968-D0B097917AA2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6" name="Google Shape;314;p16">
              <a:extLst>
                <a:ext uri="{FF2B5EF4-FFF2-40B4-BE49-F238E27FC236}">
                  <a16:creationId xmlns:a16="http://schemas.microsoft.com/office/drawing/2014/main" id="{2D9DBF25-2D55-9D49-B68A-8D6CC073132B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7" name="Google Shape;297;p16">
            <a:extLst>
              <a:ext uri="{FF2B5EF4-FFF2-40B4-BE49-F238E27FC236}">
                <a16:creationId xmlns:a16="http://schemas.microsoft.com/office/drawing/2014/main" id="{B659076B-1C81-F94D-B015-BCCCB7D7D45B}"/>
              </a:ext>
            </a:extLst>
          </p:cNvPr>
          <p:cNvSpPr/>
          <p:nvPr/>
        </p:nvSpPr>
        <p:spPr>
          <a:xfrm>
            <a:off x="18379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Google Shape;298;p16">
            <a:extLst>
              <a:ext uri="{FF2B5EF4-FFF2-40B4-BE49-F238E27FC236}">
                <a16:creationId xmlns:a16="http://schemas.microsoft.com/office/drawing/2014/main" id="{068AE54B-903F-5A4D-B4BA-A12C3E8B80EB}"/>
              </a:ext>
            </a:extLst>
          </p:cNvPr>
          <p:cNvSpPr/>
          <p:nvPr/>
        </p:nvSpPr>
        <p:spPr>
          <a:xfrm>
            <a:off x="22951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Google Shape;299;p16">
            <a:extLst>
              <a:ext uri="{FF2B5EF4-FFF2-40B4-BE49-F238E27FC236}">
                <a16:creationId xmlns:a16="http://schemas.microsoft.com/office/drawing/2014/main" id="{38E02161-2168-A74B-BDD0-B93EA712265E}"/>
              </a:ext>
            </a:extLst>
          </p:cNvPr>
          <p:cNvSpPr/>
          <p:nvPr/>
        </p:nvSpPr>
        <p:spPr>
          <a:xfrm>
            <a:off x="27523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Google Shape;300;p16">
            <a:extLst>
              <a:ext uri="{FF2B5EF4-FFF2-40B4-BE49-F238E27FC236}">
                <a16:creationId xmlns:a16="http://schemas.microsoft.com/office/drawing/2014/main" id="{5C8A54A5-9D74-0E49-99D2-BCA45745A889}"/>
              </a:ext>
            </a:extLst>
          </p:cNvPr>
          <p:cNvSpPr/>
          <p:nvPr/>
        </p:nvSpPr>
        <p:spPr>
          <a:xfrm>
            <a:off x="32095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Google Shape;301;p16">
            <a:extLst>
              <a:ext uri="{FF2B5EF4-FFF2-40B4-BE49-F238E27FC236}">
                <a16:creationId xmlns:a16="http://schemas.microsoft.com/office/drawing/2014/main" id="{311AE2C5-73D0-4049-A1B8-28A3DE2876C0}"/>
              </a:ext>
            </a:extLst>
          </p:cNvPr>
          <p:cNvSpPr/>
          <p:nvPr/>
        </p:nvSpPr>
        <p:spPr>
          <a:xfrm>
            <a:off x="36667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Google Shape;302;p16">
            <a:extLst>
              <a:ext uri="{FF2B5EF4-FFF2-40B4-BE49-F238E27FC236}">
                <a16:creationId xmlns:a16="http://schemas.microsoft.com/office/drawing/2014/main" id="{C61B45B6-9D40-DC40-B5B1-E5F7D8C12993}"/>
              </a:ext>
            </a:extLst>
          </p:cNvPr>
          <p:cNvSpPr/>
          <p:nvPr/>
        </p:nvSpPr>
        <p:spPr>
          <a:xfrm>
            <a:off x="52669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Google Shape;303;p16">
            <a:extLst>
              <a:ext uri="{FF2B5EF4-FFF2-40B4-BE49-F238E27FC236}">
                <a16:creationId xmlns:a16="http://schemas.microsoft.com/office/drawing/2014/main" id="{73AD6884-BBB5-9548-8379-52925001B9AB}"/>
              </a:ext>
            </a:extLst>
          </p:cNvPr>
          <p:cNvSpPr/>
          <p:nvPr/>
        </p:nvSpPr>
        <p:spPr>
          <a:xfrm>
            <a:off x="57241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Google Shape;304;p16">
            <a:extLst>
              <a:ext uri="{FF2B5EF4-FFF2-40B4-BE49-F238E27FC236}">
                <a16:creationId xmlns:a16="http://schemas.microsoft.com/office/drawing/2014/main" id="{ACB71668-E002-264C-BE3A-AE6F7435F73B}"/>
              </a:ext>
            </a:extLst>
          </p:cNvPr>
          <p:cNvSpPr/>
          <p:nvPr/>
        </p:nvSpPr>
        <p:spPr>
          <a:xfrm>
            <a:off x="61813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5" name="Google Shape;305;p16">
            <a:extLst>
              <a:ext uri="{FF2B5EF4-FFF2-40B4-BE49-F238E27FC236}">
                <a16:creationId xmlns:a16="http://schemas.microsoft.com/office/drawing/2014/main" id="{36240381-0656-A040-B122-D9C70D1A4A4F}"/>
              </a:ext>
            </a:extLst>
          </p:cNvPr>
          <p:cNvSpPr/>
          <p:nvPr/>
        </p:nvSpPr>
        <p:spPr>
          <a:xfrm>
            <a:off x="66385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6" name="Google Shape;306;p16">
            <a:extLst>
              <a:ext uri="{FF2B5EF4-FFF2-40B4-BE49-F238E27FC236}">
                <a16:creationId xmlns:a16="http://schemas.microsoft.com/office/drawing/2014/main" id="{594AE7B0-A486-C34D-A1EE-CB423C3088E9}"/>
              </a:ext>
            </a:extLst>
          </p:cNvPr>
          <p:cNvSpPr/>
          <p:nvPr/>
        </p:nvSpPr>
        <p:spPr>
          <a:xfrm>
            <a:off x="2411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7" name="Google Shape;307;p16">
            <a:extLst>
              <a:ext uri="{FF2B5EF4-FFF2-40B4-BE49-F238E27FC236}">
                <a16:creationId xmlns:a16="http://schemas.microsoft.com/office/drawing/2014/main" id="{E6B76BA8-AE7C-6C49-8D69-9C9EB81396B4}"/>
              </a:ext>
            </a:extLst>
          </p:cNvPr>
          <p:cNvSpPr/>
          <p:nvPr/>
        </p:nvSpPr>
        <p:spPr>
          <a:xfrm>
            <a:off x="28689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8" name="Google Shape;308;p16">
            <a:extLst>
              <a:ext uri="{FF2B5EF4-FFF2-40B4-BE49-F238E27FC236}">
                <a16:creationId xmlns:a16="http://schemas.microsoft.com/office/drawing/2014/main" id="{37D78867-DF13-7C4D-A72A-830BCD1F77AC}"/>
              </a:ext>
            </a:extLst>
          </p:cNvPr>
          <p:cNvSpPr/>
          <p:nvPr/>
        </p:nvSpPr>
        <p:spPr>
          <a:xfrm>
            <a:off x="3326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Google Shape;309;p16">
            <a:extLst>
              <a:ext uri="{FF2B5EF4-FFF2-40B4-BE49-F238E27FC236}">
                <a16:creationId xmlns:a16="http://schemas.microsoft.com/office/drawing/2014/main" id="{B6B97933-A814-A44E-B264-8FB24EA9CE8E}"/>
              </a:ext>
            </a:extLst>
          </p:cNvPr>
          <p:cNvSpPr/>
          <p:nvPr/>
        </p:nvSpPr>
        <p:spPr>
          <a:xfrm>
            <a:off x="37833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Google Shape;310;p16">
            <a:extLst>
              <a:ext uri="{FF2B5EF4-FFF2-40B4-BE49-F238E27FC236}">
                <a16:creationId xmlns:a16="http://schemas.microsoft.com/office/drawing/2014/main" id="{A5AD855A-37C7-8944-BDC8-D15289F8D425}"/>
              </a:ext>
            </a:extLst>
          </p:cNvPr>
          <p:cNvSpPr/>
          <p:nvPr/>
        </p:nvSpPr>
        <p:spPr>
          <a:xfrm>
            <a:off x="42405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Google Shape;311;p16">
            <a:extLst>
              <a:ext uri="{FF2B5EF4-FFF2-40B4-BE49-F238E27FC236}">
                <a16:creationId xmlns:a16="http://schemas.microsoft.com/office/drawing/2014/main" id="{616C5CD0-70CC-5043-80A3-E7EA112177BB}"/>
              </a:ext>
            </a:extLst>
          </p:cNvPr>
          <p:cNvSpPr/>
          <p:nvPr/>
        </p:nvSpPr>
        <p:spPr>
          <a:xfrm>
            <a:off x="4697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Google Shape;312;p16">
            <a:extLst>
              <a:ext uri="{FF2B5EF4-FFF2-40B4-BE49-F238E27FC236}">
                <a16:creationId xmlns:a16="http://schemas.microsoft.com/office/drawing/2014/main" id="{08DADFAC-FC59-7144-AAF7-1E0F21212B97}"/>
              </a:ext>
            </a:extLst>
          </p:cNvPr>
          <p:cNvSpPr/>
          <p:nvPr/>
        </p:nvSpPr>
        <p:spPr>
          <a:xfrm>
            <a:off x="51549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3" name="Google Shape;313;p16">
            <a:extLst>
              <a:ext uri="{FF2B5EF4-FFF2-40B4-BE49-F238E27FC236}">
                <a16:creationId xmlns:a16="http://schemas.microsoft.com/office/drawing/2014/main" id="{40DBF582-96D9-334C-A9C9-2D9EC1332015}"/>
              </a:ext>
            </a:extLst>
          </p:cNvPr>
          <p:cNvSpPr/>
          <p:nvPr/>
        </p:nvSpPr>
        <p:spPr>
          <a:xfrm>
            <a:off x="5612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4" name="Google Shape;314;p16">
            <a:extLst>
              <a:ext uri="{FF2B5EF4-FFF2-40B4-BE49-F238E27FC236}">
                <a16:creationId xmlns:a16="http://schemas.microsoft.com/office/drawing/2014/main" id="{B9502D9D-A8BF-FB4E-8497-E7F4F07A27BF}"/>
              </a:ext>
            </a:extLst>
          </p:cNvPr>
          <p:cNvSpPr/>
          <p:nvPr/>
        </p:nvSpPr>
        <p:spPr>
          <a:xfrm>
            <a:off x="60693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35" name="Google Shape;316;p16">
            <a:extLst>
              <a:ext uri="{FF2B5EF4-FFF2-40B4-BE49-F238E27FC236}">
                <a16:creationId xmlns:a16="http://schemas.microsoft.com/office/drawing/2014/main" id="{1B91C0D7-AE10-1E4B-B5BC-868D870BD9F3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20665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317;p16">
            <a:extLst>
              <a:ext uri="{FF2B5EF4-FFF2-40B4-BE49-F238E27FC236}">
                <a16:creationId xmlns:a16="http://schemas.microsoft.com/office/drawing/2014/main" id="{42307B2C-E94C-A341-94DF-0323D8BC3539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>
            <a:off x="25237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318;p16">
            <a:extLst>
              <a:ext uri="{FF2B5EF4-FFF2-40B4-BE49-F238E27FC236}">
                <a16:creationId xmlns:a16="http://schemas.microsoft.com/office/drawing/2014/main" id="{B9DF3954-46C3-D04A-818D-EE106C879CA3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3554760" y="4616732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8620B94-0F10-C548-A78D-8FE6C27106C3}"/>
              </a:ext>
            </a:extLst>
          </p:cNvPr>
          <p:cNvSpPr txBox="1"/>
          <p:nvPr/>
        </p:nvSpPr>
        <p:spPr>
          <a:xfrm>
            <a:off x="1403648" y="4159532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821507-3B6B-AB4F-99D5-7112D2E13CEF}"/>
              </a:ext>
            </a:extLst>
          </p:cNvPr>
          <p:cNvSpPr txBox="1"/>
          <p:nvPr/>
        </p:nvSpPr>
        <p:spPr>
          <a:xfrm>
            <a:off x="4860032" y="4159532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63AE3-BB12-7D43-9D00-4DEADB8D5A83}"/>
              </a:ext>
            </a:extLst>
          </p:cNvPr>
          <p:cNvSpPr txBox="1"/>
          <p:nvPr/>
        </p:nvSpPr>
        <p:spPr>
          <a:xfrm>
            <a:off x="1979712" y="5455676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42BC6-5412-2E43-BB41-968E35C0F985}"/>
              </a:ext>
            </a:extLst>
          </p:cNvPr>
          <p:cNvSpPr/>
          <p:nvPr/>
        </p:nvSpPr>
        <p:spPr>
          <a:xfrm>
            <a:off x="2399702" y="5352382"/>
            <a:ext cx="1376761" cy="674313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6A3E1D-1C22-FB4A-A348-7033EF035B2C}"/>
              </a:ext>
            </a:extLst>
          </p:cNvPr>
          <p:cNvSpPr/>
          <p:nvPr/>
        </p:nvSpPr>
        <p:spPr>
          <a:xfrm>
            <a:off x="1847932" y="4159532"/>
            <a:ext cx="914400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41EB1-E870-3F45-95D5-12E33BA42AD6}"/>
              </a:ext>
            </a:extLst>
          </p:cNvPr>
          <p:cNvSpPr txBox="1"/>
          <p:nvPr/>
        </p:nvSpPr>
        <p:spPr>
          <a:xfrm>
            <a:off x="3693615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k0=3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75443A-2A80-0543-A740-386C66D8186B}"/>
              </a:ext>
            </a:extLst>
          </p:cNvPr>
          <p:cNvSpPr/>
          <p:nvPr/>
        </p:nvSpPr>
        <p:spPr>
          <a:xfrm>
            <a:off x="5271592" y="4168598"/>
            <a:ext cx="460468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DC4325-1090-1D4B-992A-13AC0DC2A020}"/>
              </a:ext>
            </a:extLst>
          </p:cNvPr>
          <p:cNvSpPr txBox="1"/>
          <p:nvPr/>
        </p:nvSpPr>
        <p:spPr>
          <a:xfrm>
            <a:off x="2678594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i0=2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3FB9C7-679F-4B4F-B34D-60AD1308D86E}"/>
              </a:ext>
            </a:extLst>
          </p:cNvPr>
          <p:cNvSpPr txBox="1"/>
          <p:nvPr/>
        </p:nvSpPr>
        <p:spPr>
          <a:xfrm>
            <a:off x="5659466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j0=1</a:t>
            </a:r>
          </a:p>
        </p:txBody>
      </p:sp>
    </p:spTree>
    <p:extLst>
      <p:ext uri="{BB962C8B-B14F-4D97-AF65-F5344CB8AC3E}">
        <p14:creationId xmlns:p14="http://schemas.microsoft.com/office/powerpoint/2010/main" val="2578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Co-Rank Value Calculation (II)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Finding co-rank values for different threads is </a:t>
            </a:r>
            <a:r>
              <a:rPr lang="en-US" altLang="zh-CN" dirty="0">
                <a:solidFill>
                  <a:srgbClr val="C00000"/>
                </a:solidFill>
              </a:rPr>
              <a:t>not balanced</a:t>
            </a:r>
            <a:endParaRPr lang="en-US" altLang="zh-CN" dirty="0">
              <a:solidFill>
                <a:srgbClr val="00B050"/>
              </a:solidFill>
              <a:latin typeface="Courier" pitchFamily="2" charset="0"/>
            </a:endParaRPr>
          </a:p>
          <a:p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search range for a prefix string is a subset of that of a higher ranked one</a:t>
            </a:r>
          </a:p>
          <a:p>
            <a:pPr lvl="1"/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</a:t>
            </a:r>
            <a:r>
              <a:rPr lang="en-US" altLang="zh-CN" dirty="0">
                <a:latin typeface="Courier" pitchFamily="2" charset="0"/>
              </a:rPr>
              <a:t> </a:t>
            </a:r>
            <a:r>
              <a:rPr lang="en-US" altLang="zh-CN" dirty="0">
                <a:solidFill>
                  <a:srgbClr val="7030A0"/>
                </a:solidFill>
                <a:latin typeface="Courier" pitchFamily="2" charset="0"/>
              </a:rPr>
              <a:t>A[2] ≤ B[1]</a:t>
            </a:r>
            <a:r>
              <a:rPr lang="en-US" altLang="zh-CN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zh-CN" dirty="0">
                <a:solidFill>
                  <a:srgbClr val="7030A0"/>
                </a:solidFill>
                <a:latin typeface="Courier" pitchFamily="2" charset="0"/>
              </a:rPr>
              <a:t>B[0] &lt; A[3]</a:t>
            </a:r>
            <a:r>
              <a:rPr lang="en-US" altLang="zh-CN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a smaller search range than finding </a:t>
            </a:r>
            <a:r>
              <a:rPr lang="en-US" altLang="zh-CN" dirty="0">
                <a:solidFill>
                  <a:srgbClr val="92D050"/>
                </a:solidFill>
                <a:latin typeface="Courier" pitchFamily="2" charset="0"/>
              </a:rPr>
              <a:t>A[4] ≤ B[1]</a:t>
            </a:r>
            <a:r>
              <a:rPr lang="en-US" altLang="zh-CN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zh-CN" dirty="0">
                <a:solidFill>
                  <a:srgbClr val="92D050"/>
                </a:solidFill>
                <a:latin typeface="Courier" pitchFamily="2" charset="0"/>
              </a:rPr>
              <a:t>B[0] &lt; A[4]</a:t>
            </a:r>
          </a:p>
          <a:p>
            <a:pPr marL="0" indent="0">
              <a:buNone/>
            </a:pPr>
            <a:endParaRPr lang="en-US" altLang="zh-C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8E7EFB-613C-784E-91C8-9864D13B47A0}"/>
              </a:ext>
            </a:extLst>
          </p:cNvPr>
          <p:cNvGrpSpPr/>
          <p:nvPr/>
        </p:nvGrpSpPr>
        <p:grpSpPr>
          <a:xfrm>
            <a:off x="2411760" y="5455676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48" name="Google Shape;306;p16">
              <a:extLst>
                <a:ext uri="{FF2B5EF4-FFF2-40B4-BE49-F238E27FC236}">
                  <a16:creationId xmlns:a16="http://schemas.microsoft.com/office/drawing/2014/main" id="{10A70C40-C64A-0C49-8AB4-FABE069C8CAE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49" name="Google Shape;307;p16">
              <a:extLst>
                <a:ext uri="{FF2B5EF4-FFF2-40B4-BE49-F238E27FC236}">
                  <a16:creationId xmlns:a16="http://schemas.microsoft.com/office/drawing/2014/main" id="{129E2952-8251-9245-9DD8-5EC205C78C84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50" name="Google Shape;308;p16">
              <a:extLst>
                <a:ext uri="{FF2B5EF4-FFF2-40B4-BE49-F238E27FC236}">
                  <a16:creationId xmlns:a16="http://schemas.microsoft.com/office/drawing/2014/main" id="{5B9F7877-7F49-5A47-942C-B5382094DBD0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51" name="Google Shape;309;p16">
              <a:extLst>
                <a:ext uri="{FF2B5EF4-FFF2-40B4-BE49-F238E27FC236}">
                  <a16:creationId xmlns:a16="http://schemas.microsoft.com/office/drawing/2014/main" id="{CB3795A5-8E5E-9349-8383-D7D92ECEC4A7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52" name="Google Shape;310;p16">
              <a:extLst>
                <a:ext uri="{FF2B5EF4-FFF2-40B4-BE49-F238E27FC236}">
                  <a16:creationId xmlns:a16="http://schemas.microsoft.com/office/drawing/2014/main" id="{035AF22E-B758-B34E-8855-D19AD41CC055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54" name="Google Shape;311;p16">
              <a:extLst>
                <a:ext uri="{FF2B5EF4-FFF2-40B4-BE49-F238E27FC236}">
                  <a16:creationId xmlns:a16="http://schemas.microsoft.com/office/drawing/2014/main" id="{66020828-9E42-6E46-9CCA-F7035681E001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55" name="Google Shape;312;p16">
              <a:extLst>
                <a:ext uri="{FF2B5EF4-FFF2-40B4-BE49-F238E27FC236}">
                  <a16:creationId xmlns:a16="http://schemas.microsoft.com/office/drawing/2014/main" id="{F857E0B1-C0EB-0D4A-958F-A5AB7D40306C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56" name="Google Shape;313;p16">
              <a:extLst>
                <a:ext uri="{FF2B5EF4-FFF2-40B4-BE49-F238E27FC236}">
                  <a16:creationId xmlns:a16="http://schemas.microsoft.com/office/drawing/2014/main" id="{83922AD9-1B4F-BA4C-B12D-980C662190B2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59" name="Google Shape;314;p16">
              <a:extLst>
                <a:ext uri="{FF2B5EF4-FFF2-40B4-BE49-F238E27FC236}">
                  <a16:creationId xmlns:a16="http://schemas.microsoft.com/office/drawing/2014/main" id="{9429713D-280C-5341-8222-5A208B18EC21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sp>
        <p:nvSpPr>
          <p:cNvPr id="60" name="Google Shape;297;p16">
            <a:extLst>
              <a:ext uri="{FF2B5EF4-FFF2-40B4-BE49-F238E27FC236}">
                <a16:creationId xmlns:a16="http://schemas.microsoft.com/office/drawing/2014/main" id="{A1BA7AD6-EE01-2A49-90FD-823AAEC86683}"/>
              </a:ext>
            </a:extLst>
          </p:cNvPr>
          <p:cNvSpPr/>
          <p:nvPr/>
        </p:nvSpPr>
        <p:spPr>
          <a:xfrm>
            <a:off x="18379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2" name="Google Shape;298;p16">
            <a:extLst>
              <a:ext uri="{FF2B5EF4-FFF2-40B4-BE49-F238E27FC236}">
                <a16:creationId xmlns:a16="http://schemas.microsoft.com/office/drawing/2014/main" id="{E9969709-05A1-6A41-86FC-C03E7B295F8F}"/>
              </a:ext>
            </a:extLst>
          </p:cNvPr>
          <p:cNvSpPr/>
          <p:nvPr/>
        </p:nvSpPr>
        <p:spPr>
          <a:xfrm>
            <a:off x="22951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63" name="Google Shape;299;p16">
            <a:extLst>
              <a:ext uri="{FF2B5EF4-FFF2-40B4-BE49-F238E27FC236}">
                <a16:creationId xmlns:a16="http://schemas.microsoft.com/office/drawing/2014/main" id="{082F6256-6D2D-1044-84DB-B1F531A61849}"/>
              </a:ext>
            </a:extLst>
          </p:cNvPr>
          <p:cNvSpPr/>
          <p:nvPr/>
        </p:nvSpPr>
        <p:spPr>
          <a:xfrm>
            <a:off x="27523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64" name="Google Shape;300;p16">
            <a:extLst>
              <a:ext uri="{FF2B5EF4-FFF2-40B4-BE49-F238E27FC236}">
                <a16:creationId xmlns:a16="http://schemas.microsoft.com/office/drawing/2014/main" id="{9BC4C3A8-D43D-6145-BCC2-3469398A1C2D}"/>
              </a:ext>
            </a:extLst>
          </p:cNvPr>
          <p:cNvSpPr/>
          <p:nvPr/>
        </p:nvSpPr>
        <p:spPr>
          <a:xfrm>
            <a:off x="32095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65" name="Google Shape;301;p16">
            <a:extLst>
              <a:ext uri="{FF2B5EF4-FFF2-40B4-BE49-F238E27FC236}">
                <a16:creationId xmlns:a16="http://schemas.microsoft.com/office/drawing/2014/main" id="{65923BC4-C7CB-BA47-8A40-51488F53D786}"/>
              </a:ext>
            </a:extLst>
          </p:cNvPr>
          <p:cNvSpPr/>
          <p:nvPr/>
        </p:nvSpPr>
        <p:spPr>
          <a:xfrm>
            <a:off x="36667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6" name="Google Shape;302;p16">
            <a:extLst>
              <a:ext uri="{FF2B5EF4-FFF2-40B4-BE49-F238E27FC236}">
                <a16:creationId xmlns:a16="http://schemas.microsoft.com/office/drawing/2014/main" id="{8C297E4E-74BF-0F49-A76A-6D55856C187D}"/>
              </a:ext>
            </a:extLst>
          </p:cNvPr>
          <p:cNvSpPr/>
          <p:nvPr/>
        </p:nvSpPr>
        <p:spPr>
          <a:xfrm>
            <a:off x="52669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67" name="Google Shape;303;p16">
            <a:extLst>
              <a:ext uri="{FF2B5EF4-FFF2-40B4-BE49-F238E27FC236}">
                <a16:creationId xmlns:a16="http://schemas.microsoft.com/office/drawing/2014/main" id="{A50E8640-D251-6742-9A94-2B3E23652074}"/>
              </a:ext>
            </a:extLst>
          </p:cNvPr>
          <p:cNvSpPr/>
          <p:nvPr/>
        </p:nvSpPr>
        <p:spPr>
          <a:xfrm>
            <a:off x="57241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68" name="Google Shape;304;p16">
            <a:extLst>
              <a:ext uri="{FF2B5EF4-FFF2-40B4-BE49-F238E27FC236}">
                <a16:creationId xmlns:a16="http://schemas.microsoft.com/office/drawing/2014/main" id="{32D07658-E687-E043-A83E-E370AAD22B93}"/>
              </a:ext>
            </a:extLst>
          </p:cNvPr>
          <p:cNvSpPr/>
          <p:nvPr/>
        </p:nvSpPr>
        <p:spPr>
          <a:xfrm>
            <a:off x="61813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69" name="Google Shape;305;p16">
            <a:extLst>
              <a:ext uri="{FF2B5EF4-FFF2-40B4-BE49-F238E27FC236}">
                <a16:creationId xmlns:a16="http://schemas.microsoft.com/office/drawing/2014/main" id="{66484F31-3CDE-FB43-9603-54305D1975C3}"/>
              </a:ext>
            </a:extLst>
          </p:cNvPr>
          <p:cNvSpPr/>
          <p:nvPr/>
        </p:nvSpPr>
        <p:spPr>
          <a:xfrm>
            <a:off x="66385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70" name="Google Shape;306;p16">
            <a:extLst>
              <a:ext uri="{FF2B5EF4-FFF2-40B4-BE49-F238E27FC236}">
                <a16:creationId xmlns:a16="http://schemas.microsoft.com/office/drawing/2014/main" id="{8611F8E3-4E3E-9F4E-A01A-9E33E5E74A05}"/>
              </a:ext>
            </a:extLst>
          </p:cNvPr>
          <p:cNvSpPr/>
          <p:nvPr/>
        </p:nvSpPr>
        <p:spPr>
          <a:xfrm>
            <a:off x="2411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1" name="Google Shape;307;p16">
            <a:extLst>
              <a:ext uri="{FF2B5EF4-FFF2-40B4-BE49-F238E27FC236}">
                <a16:creationId xmlns:a16="http://schemas.microsoft.com/office/drawing/2014/main" id="{654E61A8-C1A4-0849-94EE-9F1B6F99ED6F}"/>
              </a:ext>
            </a:extLst>
          </p:cNvPr>
          <p:cNvSpPr/>
          <p:nvPr/>
        </p:nvSpPr>
        <p:spPr>
          <a:xfrm>
            <a:off x="28689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72" name="Google Shape;308;p16">
            <a:extLst>
              <a:ext uri="{FF2B5EF4-FFF2-40B4-BE49-F238E27FC236}">
                <a16:creationId xmlns:a16="http://schemas.microsoft.com/office/drawing/2014/main" id="{81FA4966-CB43-C947-A80F-1BC4F0C891CC}"/>
              </a:ext>
            </a:extLst>
          </p:cNvPr>
          <p:cNvSpPr/>
          <p:nvPr/>
        </p:nvSpPr>
        <p:spPr>
          <a:xfrm>
            <a:off x="3326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73" name="Google Shape;309;p16">
            <a:extLst>
              <a:ext uri="{FF2B5EF4-FFF2-40B4-BE49-F238E27FC236}">
                <a16:creationId xmlns:a16="http://schemas.microsoft.com/office/drawing/2014/main" id="{5316E7DB-3158-4A48-8F78-64FCB134D0CF}"/>
              </a:ext>
            </a:extLst>
          </p:cNvPr>
          <p:cNvSpPr/>
          <p:nvPr/>
        </p:nvSpPr>
        <p:spPr>
          <a:xfrm>
            <a:off x="37833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74" name="Google Shape;310;p16">
            <a:extLst>
              <a:ext uri="{FF2B5EF4-FFF2-40B4-BE49-F238E27FC236}">
                <a16:creationId xmlns:a16="http://schemas.microsoft.com/office/drawing/2014/main" id="{D83E1661-180A-F44C-9AAC-146C110263A0}"/>
              </a:ext>
            </a:extLst>
          </p:cNvPr>
          <p:cNvSpPr/>
          <p:nvPr/>
        </p:nvSpPr>
        <p:spPr>
          <a:xfrm>
            <a:off x="42405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75" name="Google Shape;311;p16">
            <a:extLst>
              <a:ext uri="{FF2B5EF4-FFF2-40B4-BE49-F238E27FC236}">
                <a16:creationId xmlns:a16="http://schemas.microsoft.com/office/drawing/2014/main" id="{4DA68DF3-85C6-7F43-AF38-1292D0DFB984}"/>
              </a:ext>
            </a:extLst>
          </p:cNvPr>
          <p:cNvSpPr/>
          <p:nvPr/>
        </p:nvSpPr>
        <p:spPr>
          <a:xfrm>
            <a:off x="4697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6" name="Google Shape;312;p16">
            <a:extLst>
              <a:ext uri="{FF2B5EF4-FFF2-40B4-BE49-F238E27FC236}">
                <a16:creationId xmlns:a16="http://schemas.microsoft.com/office/drawing/2014/main" id="{EE2879C3-49D6-6B41-87D7-CB43D689E51A}"/>
              </a:ext>
            </a:extLst>
          </p:cNvPr>
          <p:cNvSpPr/>
          <p:nvPr/>
        </p:nvSpPr>
        <p:spPr>
          <a:xfrm>
            <a:off x="51549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7" name="Google Shape;313;p16">
            <a:extLst>
              <a:ext uri="{FF2B5EF4-FFF2-40B4-BE49-F238E27FC236}">
                <a16:creationId xmlns:a16="http://schemas.microsoft.com/office/drawing/2014/main" id="{6A5370E5-8B91-FA4F-8E8B-9A776903DDF2}"/>
              </a:ext>
            </a:extLst>
          </p:cNvPr>
          <p:cNvSpPr/>
          <p:nvPr/>
        </p:nvSpPr>
        <p:spPr>
          <a:xfrm>
            <a:off x="5612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8" name="Google Shape;314;p16">
            <a:extLst>
              <a:ext uri="{FF2B5EF4-FFF2-40B4-BE49-F238E27FC236}">
                <a16:creationId xmlns:a16="http://schemas.microsoft.com/office/drawing/2014/main" id="{F0D09651-753C-4044-9B47-D6B43F41AFD8}"/>
              </a:ext>
            </a:extLst>
          </p:cNvPr>
          <p:cNvSpPr/>
          <p:nvPr/>
        </p:nvSpPr>
        <p:spPr>
          <a:xfrm>
            <a:off x="60693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79" name="Google Shape;316;p16">
            <a:extLst>
              <a:ext uri="{FF2B5EF4-FFF2-40B4-BE49-F238E27FC236}">
                <a16:creationId xmlns:a16="http://schemas.microsoft.com/office/drawing/2014/main" id="{7068E406-7CA4-2941-9D3C-6A6FDE95A0B5}"/>
              </a:ext>
            </a:extLst>
          </p:cNvPr>
          <p:cNvCxnSpPr>
            <a:cxnSpLocks/>
            <a:stCxn id="60" idx="2"/>
            <a:endCxn id="70" idx="0"/>
          </p:cNvCxnSpPr>
          <p:nvPr/>
        </p:nvCxnSpPr>
        <p:spPr>
          <a:xfrm>
            <a:off x="20665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0" name="Google Shape;317;p16">
            <a:extLst>
              <a:ext uri="{FF2B5EF4-FFF2-40B4-BE49-F238E27FC236}">
                <a16:creationId xmlns:a16="http://schemas.microsoft.com/office/drawing/2014/main" id="{A5209EFE-1713-6846-943A-DF7C4466AD2C}"/>
              </a:ext>
            </a:extLst>
          </p:cNvPr>
          <p:cNvCxnSpPr>
            <a:cxnSpLocks/>
            <a:stCxn id="62" idx="2"/>
            <a:endCxn id="71" idx="0"/>
          </p:cNvCxnSpPr>
          <p:nvPr/>
        </p:nvCxnSpPr>
        <p:spPr>
          <a:xfrm>
            <a:off x="25237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" name="Google Shape;318;p16">
            <a:extLst>
              <a:ext uri="{FF2B5EF4-FFF2-40B4-BE49-F238E27FC236}">
                <a16:creationId xmlns:a16="http://schemas.microsoft.com/office/drawing/2014/main" id="{E2BB4ED7-61BE-424B-936D-21A0A265FD68}"/>
              </a:ext>
            </a:extLst>
          </p:cNvPr>
          <p:cNvCxnSpPr>
            <a:cxnSpLocks/>
            <a:stCxn id="66" idx="2"/>
            <a:endCxn id="72" idx="0"/>
          </p:cNvCxnSpPr>
          <p:nvPr/>
        </p:nvCxnSpPr>
        <p:spPr>
          <a:xfrm flipH="1">
            <a:off x="3554760" y="4616732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" name="Google Shape;319;p16">
            <a:extLst>
              <a:ext uri="{FF2B5EF4-FFF2-40B4-BE49-F238E27FC236}">
                <a16:creationId xmlns:a16="http://schemas.microsoft.com/office/drawing/2014/main" id="{9C68940C-8BFE-0740-B5B7-C1E63E002F19}"/>
              </a:ext>
            </a:extLst>
          </p:cNvPr>
          <p:cNvCxnSpPr>
            <a:cxnSpLocks/>
            <a:stCxn id="63" idx="2"/>
            <a:endCxn id="73" idx="0"/>
          </p:cNvCxnSpPr>
          <p:nvPr/>
        </p:nvCxnSpPr>
        <p:spPr>
          <a:xfrm>
            <a:off x="29809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3" name="Google Shape;320;p16">
            <a:extLst>
              <a:ext uri="{FF2B5EF4-FFF2-40B4-BE49-F238E27FC236}">
                <a16:creationId xmlns:a16="http://schemas.microsoft.com/office/drawing/2014/main" id="{603AD83A-66A9-E744-A9CF-A536C5D64596}"/>
              </a:ext>
            </a:extLst>
          </p:cNvPr>
          <p:cNvCxnSpPr>
            <a:cxnSpLocks/>
            <a:stCxn id="64" idx="2"/>
            <a:endCxn id="74" idx="0"/>
          </p:cNvCxnSpPr>
          <p:nvPr/>
        </p:nvCxnSpPr>
        <p:spPr>
          <a:xfrm>
            <a:off x="34381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" name="Google Shape;321;p16">
            <a:extLst>
              <a:ext uri="{FF2B5EF4-FFF2-40B4-BE49-F238E27FC236}">
                <a16:creationId xmlns:a16="http://schemas.microsoft.com/office/drawing/2014/main" id="{928D4A3A-A520-3148-B5AB-49F5C8AB4929}"/>
              </a:ext>
            </a:extLst>
          </p:cNvPr>
          <p:cNvCxnSpPr>
            <a:cxnSpLocks/>
            <a:stCxn id="65" idx="2"/>
            <a:endCxn id="75" idx="0"/>
          </p:cNvCxnSpPr>
          <p:nvPr/>
        </p:nvCxnSpPr>
        <p:spPr>
          <a:xfrm>
            <a:off x="38953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B0F9111-E84B-4146-9EB6-25211061B288}"/>
              </a:ext>
            </a:extLst>
          </p:cNvPr>
          <p:cNvSpPr txBox="1"/>
          <p:nvPr/>
        </p:nvSpPr>
        <p:spPr>
          <a:xfrm>
            <a:off x="1403648" y="4159532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1D1AE81-18B6-B149-AA5E-15B044B536D7}"/>
              </a:ext>
            </a:extLst>
          </p:cNvPr>
          <p:cNvSpPr txBox="1"/>
          <p:nvPr/>
        </p:nvSpPr>
        <p:spPr>
          <a:xfrm>
            <a:off x="4860032" y="4159532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F172C85-E638-F14C-8EE7-6D8FE1BEB740}"/>
              </a:ext>
            </a:extLst>
          </p:cNvPr>
          <p:cNvSpPr txBox="1"/>
          <p:nvPr/>
        </p:nvSpPr>
        <p:spPr>
          <a:xfrm>
            <a:off x="1979712" y="5455676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58EF022-E5BF-C646-A249-DBCCEB5F0B35}"/>
              </a:ext>
            </a:extLst>
          </p:cNvPr>
          <p:cNvSpPr/>
          <p:nvPr/>
        </p:nvSpPr>
        <p:spPr>
          <a:xfrm>
            <a:off x="2399702" y="5352382"/>
            <a:ext cx="1376761" cy="674313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6140296-994C-324E-89B0-158389E23C30}"/>
              </a:ext>
            </a:extLst>
          </p:cNvPr>
          <p:cNvSpPr/>
          <p:nvPr/>
        </p:nvSpPr>
        <p:spPr>
          <a:xfrm>
            <a:off x="3779911" y="5352382"/>
            <a:ext cx="1384695" cy="674313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30C466C-4919-204C-AE47-2B28211C0BCD}"/>
              </a:ext>
            </a:extLst>
          </p:cNvPr>
          <p:cNvSpPr/>
          <p:nvPr/>
        </p:nvSpPr>
        <p:spPr>
          <a:xfrm>
            <a:off x="1847932" y="4159532"/>
            <a:ext cx="914400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ADD195-0117-0740-AE96-A2D9D1BC8976}"/>
              </a:ext>
            </a:extLst>
          </p:cNvPr>
          <p:cNvSpPr txBox="1"/>
          <p:nvPr/>
        </p:nvSpPr>
        <p:spPr>
          <a:xfrm>
            <a:off x="3693615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k0=3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D4F426B-180F-AA4F-BA6C-D44E9900AA81}"/>
              </a:ext>
            </a:extLst>
          </p:cNvPr>
          <p:cNvSpPr txBox="1"/>
          <p:nvPr/>
        </p:nvSpPr>
        <p:spPr>
          <a:xfrm>
            <a:off x="5061767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k1=6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D1B37F0-64BA-6747-96D5-473F0847E6AD}"/>
              </a:ext>
            </a:extLst>
          </p:cNvPr>
          <p:cNvSpPr/>
          <p:nvPr/>
        </p:nvSpPr>
        <p:spPr>
          <a:xfrm>
            <a:off x="1811288" y="4077072"/>
            <a:ext cx="2312639" cy="6120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4F9D791-6B42-9C41-BF67-311E332FE494}"/>
              </a:ext>
            </a:extLst>
          </p:cNvPr>
          <p:cNvSpPr/>
          <p:nvPr/>
        </p:nvSpPr>
        <p:spPr>
          <a:xfrm>
            <a:off x="5271592" y="4168598"/>
            <a:ext cx="460468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ACF76F4-6622-9340-8FFE-6DD8B79E55DD}"/>
              </a:ext>
            </a:extLst>
          </p:cNvPr>
          <p:cNvSpPr txBox="1"/>
          <p:nvPr/>
        </p:nvSpPr>
        <p:spPr>
          <a:xfrm>
            <a:off x="2678594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i0=2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A487309-B60F-144F-9CBA-EE71D4F66BA5}"/>
              </a:ext>
            </a:extLst>
          </p:cNvPr>
          <p:cNvSpPr txBox="1"/>
          <p:nvPr/>
        </p:nvSpPr>
        <p:spPr>
          <a:xfrm>
            <a:off x="5659466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j0=1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02E1983-D5BC-614B-8EFA-F88746E6F16D}"/>
              </a:ext>
            </a:extLst>
          </p:cNvPr>
          <p:cNvSpPr txBox="1"/>
          <p:nvPr/>
        </p:nvSpPr>
        <p:spPr>
          <a:xfrm>
            <a:off x="4027592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i1=5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C85E8FB-8141-A04C-97A2-BB1EF57B2E2C}"/>
              </a:ext>
            </a:extLst>
          </p:cNvPr>
          <p:cNvSpPr txBox="1"/>
          <p:nvPr/>
        </p:nvSpPr>
        <p:spPr>
          <a:xfrm>
            <a:off x="5659466" y="356372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j1=1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B8AE74F-EAF4-044C-A893-34AE00972A78}"/>
              </a:ext>
            </a:extLst>
          </p:cNvPr>
          <p:cNvSpPr/>
          <p:nvPr/>
        </p:nvSpPr>
        <p:spPr>
          <a:xfrm>
            <a:off x="5232810" y="4077072"/>
            <a:ext cx="603285" cy="6120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6" grpId="0"/>
      <p:bldP spid="98" grpId="0" animBg="1"/>
      <p:bldP spid="103" grpId="0"/>
      <p:bldP spid="105" grpId="0"/>
      <p:bldP spid="1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Co-Rank Function (I)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 </a:t>
            </a:r>
            <a:r>
              <a:rPr lang="en-US" altLang="zh-CN" dirty="0">
                <a:solidFill>
                  <a:srgbClr val="00B050"/>
                </a:solidFill>
              </a:rPr>
              <a:t>binary search </a:t>
            </a:r>
            <a:r>
              <a:rPr lang="en-US" altLang="zh-CN" dirty="0"/>
              <a:t>(or n-</a:t>
            </a:r>
            <a:r>
              <a:rPr lang="en-US" altLang="zh-CN" dirty="0" err="1"/>
              <a:t>ary</a:t>
            </a:r>
            <a:r>
              <a:rPr lang="en-US" altLang="zh-CN" dirty="0"/>
              <a:t> search) for </a:t>
            </a:r>
            <a:r>
              <a:rPr lang="en-US" altLang="zh-CN" dirty="0" err="1">
                <a:latin typeface="Courier" pitchFamily="2" charset="0"/>
              </a:rPr>
              <a:t>i</a:t>
            </a:r>
            <a:r>
              <a:rPr lang="en-US" altLang="zh-CN" dirty="0"/>
              <a:t> and </a:t>
            </a:r>
            <a:r>
              <a:rPr lang="en-US" altLang="zh-CN" dirty="0">
                <a:latin typeface="Courier" pitchFamily="2" charset="0"/>
              </a:rPr>
              <a:t>j</a:t>
            </a:r>
            <a:r>
              <a:rPr lang="en-US" altLang="zh-CN" dirty="0"/>
              <a:t> values to minimize the effect of increasing search ranges</a:t>
            </a:r>
          </a:p>
          <a:p>
            <a:pPr lvl="1"/>
            <a:r>
              <a:rPr lang="en-US" altLang="zh-CN" dirty="0"/>
              <a:t>Reduces the computational complexity from O(N) to O(log N)</a:t>
            </a:r>
          </a:p>
          <a:p>
            <a:r>
              <a:rPr lang="en-US" altLang="zh-CN" dirty="0"/>
              <a:t>Co-rank function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co_rank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 k,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* A,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 m,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* B,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 n)</a:t>
            </a:r>
          </a:p>
          <a:p>
            <a:pPr lvl="1"/>
            <a:r>
              <a:rPr lang="en-US" altLang="zh-CN" dirty="0"/>
              <a:t>Returns </a:t>
            </a:r>
            <a:r>
              <a:rPr lang="en-US" altLang="zh-CN" dirty="0" err="1">
                <a:latin typeface="Courier" pitchFamily="2" charset="0"/>
              </a:rPr>
              <a:t>i</a:t>
            </a:r>
            <a:r>
              <a:rPr lang="en-US" altLang="zh-CN" dirty="0"/>
              <a:t>, and </a:t>
            </a:r>
            <a:r>
              <a:rPr lang="en-US" altLang="zh-CN" dirty="0">
                <a:latin typeface="Courier" pitchFamily="2" charset="0"/>
              </a:rPr>
              <a:t>j</a:t>
            </a:r>
            <a:r>
              <a:rPr lang="en-US" altLang="zh-CN" dirty="0"/>
              <a:t> is derived as </a:t>
            </a:r>
            <a:r>
              <a:rPr lang="en-US" altLang="zh-CN" dirty="0">
                <a:latin typeface="Courier" pitchFamily="2" charset="0"/>
              </a:rPr>
              <a:t>k – </a:t>
            </a:r>
            <a:r>
              <a:rPr lang="en-US" altLang="zh-CN" dirty="0" err="1">
                <a:latin typeface="Courier" pitchFamily="2" charset="0"/>
              </a:rPr>
              <a:t>i</a:t>
            </a:r>
            <a:r>
              <a:rPr lang="en-US" altLang="zh-CN" dirty="0"/>
              <a:t> </a:t>
            </a:r>
          </a:p>
          <a:p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40AA3-898A-784C-946B-67340D2A0CEC}"/>
              </a:ext>
            </a:extLst>
          </p:cNvPr>
          <p:cNvGrpSpPr/>
          <p:nvPr/>
        </p:nvGrpSpPr>
        <p:grpSpPr>
          <a:xfrm>
            <a:off x="2411760" y="5455676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8" name="Google Shape;306;p16">
              <a:extLst>
                <a:ext uri="{FF2B5EF4-FFF2-40B4-BE49-F238E27FC236}">
                  <a16:creationId xmlns:a16="http://schemas.microsoft.com/office/drawing/2014/main" id="{39D551DC-D4BB-2F41-A296-745A5B76821D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9" name="Google Shape;307;p16">
              <a:extLst>
                <a:ext uri="{FF2B5EF4-FFF2-40B4-BE49-F238E27FC236}">
                  <a16:creationId xmlns:a16="http://schemas.microsoft.com/office/drawing/2014/main" id="{6A45B1EB-2F4F-C14D-9550-910518B74229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" name="Google Shape;308;p16">
              <a:extLst>
                <a:ext uri="{FF2B5EF4-FFF2-40B4-BE49-F238E27FC236}">
                  <a16:creationId xmlns:a16="http://schemas.microsoft.com/office/drawing/2014/main" id="{29B1C131-E0A5-2145-B8B9-605541703830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1" name="Google Shape;309;p16">
              <a:extLst>
                <a:ext uri="{FF2B5EF4-FFF2-40B4-BE49-F238E27FC236}">
                  <a16:creationId xmlns:a16="http://schemas.microsoft.com/office/drawing/2014/main" id="{0672C84C-0747-3F42-88CA-8809888F0E25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12" name="Google Shape;310;p16">
              <a:extLst>
                <a:ext uri="{FF2B5EF4-FFF2-40B4-BE49-F238E27FC236}">
                  <a16:creationId xmlns:a16="http://schemas.microsoft.com/office/drawing/2014/main" id="{497FA02C-E4E7-D34A-A2A9-8CDE6DFA91A7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3" name="Google Shape;311;p16">
              <a:extLst>
                <a:ext uri="{FF2B5EF4-FFF2-40B4-BE49-F238E27FC236}">
                  <a16:creationId xmlns:a16="http://schemas.microsoft.com/office/drawing/2014/main" id="{E4988383-2DE9-A942-8571-DB13D2BE8200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4" name="Google Shape;312;p16">
              <a:extLst>
                <a:ext uri="{FF2B5EF4-FFF2-40B4-BE49-F238E27FC236}">
                  <a16:creationId xmlns:a16="http://schemas.microsoft.com/office/drawing/2014/main" id="{C3C28648-9A90-204A-BC99-580D0BC27E08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5" name="Google Shape;313;p16">
              <a:extLst>
                <a:ext uri="{FF2B5EF4-FFF2-40B4-BE49-F238E27FC236}">
                  <a16:creationId xmlns:a16="http://schemas.microsoft.com/office/drawing/2014/main" id="{6DD033BB-50C1-2E40-A968-D0B097917AA2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6" name="Google Shape;314;p16">
              <a:extLst>
                <a:ext uri="{FF2B5EF4-FFF2-40B4-BE49-F238E27FC236}">
                  <a16:creationId xmlns:a16="http://schemas.microsoft.com/office/drawing/2014/main" id="{2D9DBF25-2D55-9D49-B68A-8D6CC073132B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</p:grpSp>
      <p:sp>
        <p:nvSpPr>
          <p:cNvPr id="17" name="Google Shape;297;p16">
            <a:extLst>
              <a:ext uri="{FF2B5EF4-FFF2-40B4-BE49-F238E27FC236}">
                <a16:creationId xmlns:a16="http://schemas.microsoft.com/office/drawing/2014/main" id="{B659076B-1C81-F94D-B015-BCCCB7D7D45B}"/>
              </a:ext>
            </a:extLst>
          </p:cNvPr>
          <p:cNvSpPr/>
          <p:nvPr/>
        </p:nvSpPr>
        <p:spPr>
          <a:xfrm>
            <a:off x="18379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" name="Google Shape;298;p16">
            <a:extLst>
              <a:ext uri="{FF2B5EF4-FFF2-40B4-BE49-F238E27FC236}">
                <a16:creationId xmlns:a16="http://schemas.microsoft.com/office/drawing/2014/main" id="{068AE54B-903F-5A4D-B4BA-A12C3E8B80EB}"/>
              </a:ext>
            </a:extLst>
          </p:cNvPr>
          <p:cNvSpPr/>
          <p:nvPr/>
        </p:nvSpPr>
        <p:spPr>
          <a:xfrm>
            <a:off x="22951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9" name="Google Shape;299;p16">
            <a:extLst>
              <a:ext uri="{FF2B5EF4-FFF2-40B4-BE49-F238E27FC236}">
                <a16:creationId xmlns:a16="http://schemas.microsoft.com/office/drawing/2014/main" id="{38E02161-2168-A74B-BDD0-B93EA712265E}"/>
              </a:ext>
            </a:extLst>
          </p:cNvPr>
          <p:cNvSpPr/>
          <p:nvPr/>
        </p:nvSpPr>
        <p:spPr>
          <a:xfrm>
            <a:off x="27523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0" name="Google Shape;300;p16">
            <a:extLst>
              <a:ext uri="{FF2B5EF4-FFF2-40B4-BE49-F238E27FC236}">
                <a16:creationId xmlns:a16="http://schemas.microsoft.com/office/drawing/2014/main" id="{5C8A54A5-9D74-0E49-99D2-BCA45745A889}"/>
              </a:ext>
            </a:extLst>
          </p:cNvPr>
          <p:cNvSpPr/>
          <p:nvPr/>
        </p:nvSpPr>
        <p:spPr>
          <a:xfrm>
            <a:off x="32095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1" name="Google Shape;301;p16">
            <a:extLst>
              <a:ext uri="{FF2B5EF4-FFF2-40B4-BE49-F238E27FC236}">
                <a16:creationId xmlns:a16="http://schemas.microsoft.com/office/drawing/2014/main" id="{311AE2C5-73D0-4049-A1B8-28A3DE2876C0}"/>
              </a:ext>
            </a:extLst>
          </p:cNvPr>
          <p:cNvSpPr/>
          <p:nvPr/>
        </p:nvSpPr>
        <p:spPr>
          <a:xfrm>
            <a:off x="36667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2" name="Google Shape;302;p16">
            <a:extLst>
              <a:ext uri="{FF2B5EF4-FFF2-40B4-BE49-F238E27FC236}">
                <a16:creationId xmlns:a16="http://schemas.microsoft.com/office/drawing/2014/main" id="{C61B45B6-9D40-DC40-B5B1-E5F7D8C12993}"/>
              </a:ext>
            </a:extLst>
          </p:cNvPr>
          <p:cNvSpPr/>
          <p:nvPr/>
        </p:nvSpPr>
        <p:spPr>
          <a:xfrm>
            <a:off x="52669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3" name="Google Shape;303;p16">
            <a:extLst>
              <a:ext uri="{FF2B5EF4-FFF2-40B4-BE49-F238E27FC236}">
                <a16:creationId xmlns:a16="http://schemas.microsoft.com/office/drawing/2014/main" id="{73AD6884-BBB5-9548-8379-52925001B9AB}"/>
              </a:ext>
            </a:extLst>
          </p:cNvPr>
          <p:cNvSpPr/>
          <p:nvPr/>
        </p:nvSpPr>
        <p:spPr>
          <a:xfrm>
            <a:off x="57241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dirty="0"/>
          </a:p>
        </p:txBody>
      </p:sp>
      <p:sp>
        <p:nvSpPr>
          <p:cNvPr id="24" name="Google Shape;304;p16">
            <a:extLst>
              <a:ext uri="{FF2B5EF4-FFF2-40B4-BE49-F238E27FC236}">
                <a16:creationId xmlns:a16="http://schemas.microsoft.com/office/drawing/2014/main" id="{ACB71668-E002-264C-BE3A-AE6F7435F73B}"/>
              </a:ext>
            </a:extLst>
          </p:cNvPr>
          <p:cNvSpPr/>
          <p:nvPr/>
        </p:nvSpPr>
        <p:spPr>
          <a:xfrm>
            <a:off x="61813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25" name="Google Shape;305;p16">
            <a:extLst>
              <a:ext uri="{FF2B5EF4-FFF2-40B4-BE49-F238E27FC236}">
                <a16:creationId xmlns:a16="http://schemas.microsoft.com/office/drawing/2014/main" id="{36240381-0656-A040-B122-D9C70D1A4A4F}"/>
              </a:ext>
            </a:extLst>
          </p:cNvPr>
          <p:cNvSpPr/>
          <p:nvPr/>
        </p:nvSpPr>
        <p:spPr>
          <a:xfrm>
            <a:off x="66385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26" name="Google Shape;306;p16">
            <a:extLst>
              <a:ext uri="{FF2B5EF4-FFF2-40B4-BE49-F238E27FC236}">
                <a16:creationId xmlns:a16="http://schemas.microsoft.com/office/drawing/2014/main" id="{594AE7B0-A486-C34D-A1EE-CB423C3088E9}"/>
              </a:ext>
            </a:extLst>
          </p:cNvPr>
          <p:cNvSpPr/>
          <p:nvPr/>
        </p:nvSpPr>
        <p:spPr>
          <a:xfrm>
            <a:off x="2411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7" name="Google Shape;307;p16">
            <a:extLst>
              <a:ext uri="{FF2B5EF4-FFF2-40B4-BE49-F238E27FC236}">
                <a16:creationId xmlns:a16="http://schemas.microsoft.com/office/drawing/2014/main" id="{E6B76BA8-AE7C-6C49-8D69-9C9EB81396B4}"/>
              </a:ext>
            </a:extLst>
          </p:cNvPr>
          <p:cNvSpPr/>
          <p:nvPr/>
        </p:nvSpPr>
        <p:spPr>
          <a:xfrm>
            <a:off x="28689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8" name="Google Shape;308;p16">
            <a:extLst>
              <a:ext uri="{FF2B5EF4-FFF2-40B4-BE49-F238E27FC236}">
                <a16:creationId xmlns:a16="http://schemas.microsoft.com/office/drawing/2014/main" id="{37D78867-DF13-7C4D-A72A-830BCD1F77AC}"/>
              </a:ext>
            </a:extLst>
          </p:cNvPr>
          <p:cNvSpPr/>
          <p:nvPr/>
        </p:nvSpPr>
        <p:spPr>
          <a:xfrm>
            <a:off x="3326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29" name="Google Shape;309;p16">
            <a:extLst>
              <a:ext uri="{FF2B5EF4-FFF2-40B4-BE49-F238E27FC236}">
                <a16:creationId xmlns:a16="http://schemas.microsoft.com/office/drawing/2014/main" id="{B6B97933-A814-A44E-B264-8FB24EA9CE8E}"/>
              </a:ext>
            </a:extLst>
          </p:cNvPr>
          <p:cNvSpPr/>
          <p:nvPr/>
        </p:nvSpPr>
        <p:spPr>
          <a:xfrm>
            <a:off x="37833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0" name="Google Shape;310;p16">
            <a:extLst>
              <a:ext uri="{FF2B5EF4-FFF2-40B4-BE49-F238E27FC236}">
                <a16:creationId xmlns:a16="http://schemas.microsoft.com/office/drawing/2014/main" id="{A5AD855A-37C7-8944-BDC8-D15289F8D425}"/>
              </a:ext>
            </a:extLst>
          </p:cNvPr>
          <p:cNvSpPr/>
          <p:nvPr/>
        </p:nvSpPr>
        <p:spPr>
          <a:xfrm>
            <a:off x="42405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1" name="Google Shape;311;p16">
            <a:extLst>
              <a:ext uri="{FF2B5EF4-FFF2-40B4-BE49-F238E27FC236}">
                <a16:creationId xmlns:a16="http://schemas.microsoft.com/office/drawing/2014/main" id="{616C5CD0-70CC-5043-80A3-E7EA112177BB}"/>
              </a:ext>
            </a:extLst>
          </p:cNvPr>
          <p:cNvSpPr/>
          <p:nvPr/>
        </p:nvSpPr>
        <p:spPr>
          <a:xfrm>
            <a:off x="4697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2" name="Google Shape;312;p16">
            <a:extLst>
              <a:ext uri="{FF2B5EF4-FFF2-40B4-BE49-F238E27FC236}">
                <a16:creationId xmlns:a16="http://schemas.microsoft.com/office/drawing/2014/main" id="{08DADFAC-FC59-7144-AAF7-1E0F21212B97}"/>
              </a:ext>
            </a:extLst>
          </p:cNvPr>
          <p:cNvSpPr/>
          <p:nvPr/>
        </p:nvSpPr>
        <p:spPr>
          <a:xfrm>
            <a:off x="51549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3" name="Google Shape;313;p16">
            <a:extLst>
              <a:ext uri="{FF2B5EF4-FFF2-40B4-BE49-F238E27FC236}">
                <a16:creationId xmlns:a16="http://schemas.microsoft.com/office/drawing/2014/main" id="{40DBF582-96D9-334C-A9C9-2D9EC1332015}"/>
              </a:ext>
            </a:extLst>
          </p:cNvPr>
          <p:cNvSpPr/>
          <p:nvPr/>
        </p:nvSpPr>
        <p:spPr>
          <a:xfrm>
            <a:off x="5612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4" name="Google Shape;314;p16">
            <a:extLst>
              <a:ext uri="{FF2B5EF4-FFF2-40B4-BE49-F238E27FC236}">
                <a16:creationId xmlns:a16="http://schemas.microsoft.com/office/drawing/2014/main" id="{B9502D9D-A8BF-FB4E-8497-E7F4F07A27BF}"/>
              </a:ext>
            </a:extLst>
          </p:cNvPr>
          <p:cNvSpPr/>
          <p:nvPr/>
        </p:nvSpPr>
        <p:spPr>
          <a:xfrm>
            <a:off x="60693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35" name="Google Shape;316;p16">
            <a:extLst>
              <a:ext uri="{FF2B5EF4-FFF2-40B4-BE49-F238E27FC236}">
                <a16:creationId xmlns:a16="http://schemas.microsoft.com/office/drawing/2014/main" id="{1B91C0D7-AE10-1E4B-B5BC-868D870BD9F3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20665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317;p16">
            <a:extLst>
              <a:ext uri="{FF2B5EF4-FFF2-40B4-BE49-F238E27FC236}">
                <a16:creationId xmlns:a16="http://schemas.microsoft.com/office/drawing/2014/main" id="{42307B2C-E94C-A341-94DF-0323D8BC3539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>
            <a:off x="25237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318;p16">
            <a:extLst>
              <a:ext uri="{FF2B5EF4-FFF2-40B4-BE49-F238E27FC236}">
                <a16:creationId xmlns:a16="http://schemas.microsoft.com/office/drawing/2014/main" id="{B9DF3954-46C3-D04A-818D-EE106C879CA3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3554760" y="4616732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" name="Google Shape;319;p16">
            <a:extLst>
              <a:ext uri="{FF2B5EF4-FFF2-40B4-BE49-F238E27FC236}">
                <a16:creationId xmlns:a16="http://schemas.microsoft.com/office/drawing/2014/main" id="{0364B431-69B4-CE48-980B-EA061DB10258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>
            <a:off x="29809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320;p16">
            <a:extLst>
              <a:ext uri="{FF2B5EF4-FFF2-40B4-BE49-F238E27FC236}">
                <a16:creationId xmlns:a16="http://schemas.microsoft.com/office/drawing/2014/main" id="{867BCD10-5D2D-5F4F-A8EB-2C99F18E4781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>
            <a:off x="34381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" name="Google Shape;321;p16">
            <a:extLst>
              <a:ext uri="{FF2B5EF4-FFF2-40B4-BE49-F238E27FC236}">
                <a16:creationId xmlns:a16="http://schemas.microsoft.com/office/drawing/2014/main" id="{965E71EA-53EE-A849-BA68-EF6F3473F736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>
            <a:off x="38953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" name="Google Shape;322;p16">
            <a:extLst>
              <a:ext uri="{FF2B5EF4-FFF2-40B4-BE49-F238E27FC236}">
                <a16:creationId xmlns:a16="http://schemas.microsoft.com/office/drawing/2014/main" id="{178201B8-1C7E-7C4F-B71A-00F127642395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 flipH="1">
            <a:off x="5383560" y="4616732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323;p16">
            <a:extLst>
              <a:ext uri="{FF2B5EF4-FFF2-40B4-BE49-F238E27FC236}">
                <a16:creationId xmlns:a16="http://schemas.microsoft.com/office/drawing/2014/main" id="{56F266D5-86B6-2146-A210-9D378A338642}"/>
              </a:ext>
            </a:extLst>
          </p:cNvPr>
          <p:cNvCxnSpPr>
            <a:cxnSpLocks/>
            <a:stCxn id="24" idx="2"/>
            <a:endCxn id="33" idx="0"/>
          </p:cNvCxnSpPr>
          <p:nvPr/>
        </p:nvCxnSpPr>
        <p:spPr>
          <a:xfrm flipH="1">
            <a:off x="5840760" y="4616732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" name="Google Shape;324;p16">
            <a:extLst>
              <a:ext uri="{FF2B5EF4-FFF2-40B4-BE49-F238E27FC236}">
                <a16:creationId xmlns:a16="http://schemas.microsoft.com/office/drawing/2014/main" id="{854205A1-F7E7-EF41-BE70-EA7113690C8F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 flipH="1">
            <a:off x="6297960" y="4616732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8620B94-0F10-C548-A78D-8FE6C27106C3}"/>
              </a:ext>
            </a:extLst>
          </p:cNvPr>
          <p:cNvSpPr txBox="1"/>
          <p:nvPr/>
        </p:nvSpPr>
        <p:spPr>
          <a:xfrm>
            <a:off x="1403648" y="4159532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821507-3B6B-AB4F-99D5-7112D2E13CEF}"/>
              </a:ext>
            </a:extLst>
          </p:cNvPr>
          <p:cNvSpPr txBox="1"/>
          <p:nvPr/>
        </p:nvSpPr>
        <p:spPr>
          <a:xfrm>
            <a:off x="4860032" y="4159532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63AE3-BB12-7D43-9D00-4DEADB8D5A83}"/>
              </a:ext>
            </a:extLst>
          </p:cNvPr>
          <p:cNvSpPr txBox="1"/>
          <p:nvPr/>
        </p:nvSpPr>
        <p:spPr>
          <a:xfrm>
            <a:off x="1979712" y="5455676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42BC6-5412-2E43-BB41-968E35C0F985}"/>
              </a:ext>
            </a:extLst>
          </p:cNvPr>
          <p:cNvSpPr/>
          <p:nvPr/>
        </p:nvSpPr>
        <p:spPr>
          <a:xfrm>
            <a:off x="2399702" y="5352382"/>
            <a:ext cx="1376761" cy="674313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E0EFE4-9019-954B-B1B4-852838A99212}"/>
              </a:ext>
            </a:extLst>
          </p:cNvPr>
          <p:cNvSpPr/>
          <p:nvPr/>
        </p:nvSpPr>
        <p:spPr>
          <a:xfrm>
            <a:off x="3779911" y="5352382"/>
            <a:ext cx="1384695" cy="674313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1320F5-BAE2-524A-8A3F-27AF6E72EA8A}"/>
              </a:ext>
            </a:extLst>
          </p:cNvPr>
          <p:cNvSpPr/>
          <p:nvPr/>
        </p:nvSpPr>
        <p:spPr>
          <a:xfrm>
            <a:off x="5164606" y="5352382"/>
            <a:ext cx="1361953" cy="674313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6A3E1D-1C22-FB4A-A348-7033EF035B2C}"/>
              </a:ext>
            </a:extLst>
          </p:cNvPr>
          <p:cNvSpPr/>
          <p:nvPr/>
        </p:nvSpPr>
        <p:spPr>
          <a:xfrm>
            <a:off x="1847932" y="4159532"/>
            <a:ext cx="914400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41EB1-E870-3F45-95D5-12E33BA42AD6}"/>
              </a:ext>
            </a:extLst>
          </p:cNvPr>
          <p:cNvSpPr txBox="1"/>
          <p:nvPr/>
        </p:nvSpPr>
        <p:spPr>
          <a:xfrm>
            <a:off x="3693615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k0=3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4E63E-F30C-AE40-951E-1D2D52ABAC57}"/>
              </a:ext>
            </a:extLst>
          </p:cNvPr>
          <p:cNvSpPr txBox="1"/>
          <p:nvPr/>
        </p:nvSpPr>
        <p:spPr>
          <a:xfrm>
            <a:off x="5061767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k1=6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410891-F692-D343-A3CE-9E6B8C586A27}"/>
              </a:ext>
            </a:extLst>
          </p:cNvPr>
          <p:cNvSpPr txBox="1"/>
          <p:nvPr/>
        </p:nvSpPr>
        <p:spPr>
          <a:xfrm>
            <a:off x="6429919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" pitchFamily="2" charset="0"/>
              </a:rPr>
              <a:t>k2=9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75443A-2A80-0543-A740-386C66D8186B}"/>
              </a:ext>
            </a:extLst>
          </p:cNvPr>
          <p:cNvSpPr/>
          <p:nvPr/>
        </p:nvSpPr>
        <p:spPr>
          <a:xfrm>
            <a:off x="5271592" y="4168598"/>
            <a:ext cx="460468" cy="457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DC4325-1090-1D4B-992A-13AC0DC2A020}"/>
              </a:ext>
            </a:extLst>
          </p:cNvPr>
          <p:cNvSpPr txBox="1"/>
          <p:nvPr/>
        </p:nvSpPr>
        <p:spPr>
          <a:xfrm>
            <a:off x="2678594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i0=2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3FB9C7-679F-4B4F-B34D-60AD1308D86E}"/>
              </a:ext>
            </a:extLst>
          </p:cNvPr>
          <p:cNvSpPr txBox="1"/>
          <p:nvPr/>
        </p:nvSpPr>
        <p:spPr>
          <a:xfrm>
            <a:off x="5659466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j0=1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5EF66F-8E12-984D-A690-24A9D77406BF}"/>
              </a:ext>
            </a:extLst>
          </p:cNvPr>
          <p:cNvSpPr txBox="1"/>
          <p:nvPr/>
        </p:nvSpPr>
        <p:spPr>
          <a:xfrm>
            <a:off x="4027592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i1=5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E96D5A6-B94F-874B-9EAF-9F4B2BDB20F9}"/>
              </a:ext>
            </a:extLst>
          </p:cNvPr>
          <p:cNvSpPr txBox="1"/>
          <p:nvPr/>
        </p:nvSpPr>
        <p:spPr>
          <a:xfrm>
            <a:off x="6993772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" pitchFamily="2" charset="0"/>
              </a:rPr>
              <a:t>j2=4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7A2BBF-1EF7-8B40-991C-2B7E96D5392D}"/>
              </a:ext>
            </a:extLst>
          </p:cNvPr>
          <p:cNvSpPr txBox="1"/>
          <p:nvPr/>
        </p:nvSpPr>
        <p:spPr>
          <a:xfrm>
            <a:off x="5659466" y="356372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ourier" pitchFamily="2" charset="0"/>
              </a:rPr>
              <a:t>j1=1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66FA5F-9CF3-594F-AE4F-17C9B5A62508}"/>
              </a:ext>
            </a:extLst>
          </p:cNvPr>
          <p:cNvSpPr txBox="1"/>
          <p:nvPr/>
        </p:nvSpPr>
        <p:spPr>
          <a:xfrm>
            <a:off x="4027592" y="356372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" pitchFamily="2" charset="0"/>
              </a:rPr>
              <a:t>i2=5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486DCA-6CD6-8E4C-9C4A-2032FB3FA620}"/>
              </a:ext>
            </a:extLst>
          </p:cNvPr>
          <p:cNvSpPr/>
          <p:nvPr/>
        </p:nvSpPr>
        <p:spPr>
          <a:xfrm>
            <a:off x="1811288" y="4077072"/>
            <a:ext cx="2312639" cy="6120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B871552-77DB-A846-A44B-78F937235322}"/>
              </a:ext>
            </a:extLst>
          </p:cNvPr>
          <p:cNvSpPr/>
          <p:nvPr/>
        </p:nvSpPr>
        <p:spPr>
          <a:xfrm>
            <a:off x="5232810" y="4077072"/>
            <a:ext cx="603285" cy="6120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0AD31A6-5F79-B84B-8861-F6A5DF095C98}"/>
              </a:ext>
            </a:extLst>
          </p:cNvPr>
          <p:cNvSpPr/>
          <p:nvPr/>
        </p:nvSpPr>
        <p:spPr>
          <a:xfrm>
            <a:off x="1757285" y="4009670"/>
            <a:ext cx="2451971" cy="756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C6FA72F-CB6A-A34C-95CB-4EA53A4E174C}"/>
              </a:ext>
            </a:extLst>
          </p:cNvPr>
          <p:cNvSpPr/>
          <p:nvPr/>
        </p:nvSpPr>
        <p:spPr>
          <a:xfrm>
            <a:off x="5178807" y="4009670"/>
            <a:ext cx="1916921" cy="756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5F43-5380-A443-8CBE-85A6CFE5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Co-Rank Function (II)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DD451-8627-9144-A162-66745EFFA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Google Shape;337;p17">
            <a:extLst>
              <a:ext uri="{FF2B5EF4-FFF2-40B4-BE49-F238E27FC236}">
                <a16:creationId xmlns:a16="http://schemas.microsoft.com/office/drawing/2014/main" id="{2ED3789D-8726-9543-8DE4-F5C3EBA1C7D5}"/>
              </a:ext>
            </a:extLst>
          </p:cNvPr>
          <p:cNvSpPr txBox="1">
            <a:spLocks/>
          </p:cNvSpPr>
          <p:nvPr/>
        </p:nvSpPr>
        <p:spPr bwMode="auto">
          <a:xfrm>
            <a:off x="251520" y="980728"/>
            <a:ext cx="59046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co_rank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k,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A,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m,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B,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n)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k&lt;m ? k : m;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min(k, 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j = k-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= 0&gt;(k-n) ? 0 : k-n;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max(0, k-n)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= 0&gt;(k-m) ? 0 : k-m;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j_low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max(0, k-m)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bool</a:t>
            </a:r>
            <a:r>
              <a:rPr lang="en-US" sz="1200" dirty="0">
                <a:latin typeface="Courier" pitchFamily="2" charset="0"/>
              </a:rPr>
              <a:t> active = true;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while</a:t>
            </a:r>
            <a:r>
              <a:rPr lang="en-US" sz="1200" dirty="0">
                <a:latin typeface="Courier" pitchFamily="2" charset="0"/>
              </a:rPr>
              <a:t>(active)   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if</a:t>
            </a:r>
            <a:r>
              <a:rPr lang="en-US" sz="1200" dirty="0">
                <a:latin typeface="Courier" pitchFamily="2" charset="0"/>
              </a:rPr>
              <a:t> (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&gt; 0 &amp;&amp; j &lt; n &amp;&amp; A[i-1] &gt; B[j])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delta = ((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-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+1) &gt;&gt; 1) 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ceil(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i-i_low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)/2)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= j;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j = j + delta;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else if </a:t>
            </a:r>
            <a:r>
              <a:rPr lang="en-US" sz="1200" dirty="0">
                <a:latin typeface="Courier" pitchFamily="2" charset="0"/>
              </a:rPr>
              <a:t>(j &gt; 0 &amp;&amp;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&lt; m &amp;&amp; B[j-1] &gt;= A[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])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delta = ((j -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+1) &gt;&gt; 1) 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+ delta;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j = j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else</a:t>
            </a:r>
            <a:r>
              <a:rPr lang="en-US" sz="1200" dirty="0">
                <a:latin typeface="Courier" pitchFamily="2" charset="0"/>
              </a:rPr>
              <a:t>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active = false;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return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91EA4-AB67-5D4A-876F-D8D5793EA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581128"/>
            <a:ext cx="5090253" cy="1656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327121A-DF97-5941-8246-CCAE709BBE2C}"/>
              </a:ext>
            </a:extLst>
          </p:cNvPr>
          <p:cNvSpPr txBox="1"/>
          <p:nvPr/>
        </p:nvSpPr>
        <p:spPr>
          <a:xfrm>
            <a:off x="5887645" y="616530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k0=3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E8AC06E-DDC7-D244-8148-C0482FE584DA}"/>
              </a:ext>
            </a:extLst>
          </p:cNvPr>
          <p:cNvSpPr/>
          <p:nvPr/>
        </p:nvSpPr>
        <p:spPr>
          <a:xfrm>
            <a:off x="4734149" y="5665403"/>
            <a:ext cx="1206003" cy="571726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2A0CA-332F-BC46-98B4-B030A83283B9}"/>
              </a:ext>
            </a:extLst>
          </p:cNvPr>
          <p:cNvSpPr txBox="1"/>
          <p:nvPr/>
        </p:nvSpPr>
        <p:spPr>
          <a:xfrm>
            <a:off x="5364088" y="4005064"/>
            <a:ext cx="3514104" cy="30777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 err="1">
                <a:latin typeface="Courier" pitchFamily="2" charset="0"/>
              </a:rPr>
              <a:t>co_rank</a:t>
            </a:r>
            <a:r>
              <a:rPr lang="en-US" sz="1400" dirty="0">
                <a:latin typeface="Courier" pitchFamily="2" charset="0"/>
              </a:rPr>
              <a:t>(3, A, 5, B, 4);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98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5F43-5380-A443-8CBE-85A6CFE5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Co-Rank Function: Iteration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DD451-8627-9144-A162-66745EFFA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Google Shape;337;p17">
            <a:extLst>
              <a:ext uri="{FF2B5EF4-FFF2-40B4-BE49-F238E27FC236}">
                <a16:creationId xmlns:a16="http://schemas.microsoft.com/office/drawing/2014/main" id="{2ED3789D-8726-9543-8DE4-F5C3EBA1C7D5}"/>
              </a:ext>
            </a:extLst>
          </p:cNvPr>
          <p:cNvSpPr txBox="1">
            <a:spLocks/>
          </p:cNvSpPr>
          <p:nvPr/>
        </p:nvSpPr>
        <p:spPr bwMode="auto">
          <a:xfrm>
            <a:off x="251520" y="980728"/>
            <a:ext cx="59046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co_rank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k,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A,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m,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B,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n)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k&lt;m ? k : m;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min(k, 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j = k-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= 0&gt;(k-n) ? 0 : k-n;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max(0, k-n)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= 0&gt;(k-m) ? 0 : k-m;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j_low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max(0, k-m)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bool</a:t>
            </a:r>
            <a:r>
              <a:rPr lang="en-US" sz="1200" dirty="0">
                <a:latin typeface="Courier" pitchFamily="2" charset="0"/>
              </a:rPr>
              <a:t> active = true;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while</a:t>
            </a:r>
            <a:r>
              <a:rPr lang="en-US" sz="1200" dirty="0">
                <a:latin typeface="Courier" pitchFamily="2" charset="0"/>
              </a:rPr>
              <a:t>(active)   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if</a:t>
            </a:r>
            <a:r>
              <a:rPr lang="en-US" sz="1200" dirty="0">
                <a:latin typeface="Courier" pitchFamily="2" charset="0"/>
              </a:rPr>
              <a:t> (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&gt; 0 &amp;&amp; j &lt; n &amp;&amp; A[i-1] &gt; B[j])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delta = ((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-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+1) &gt;&gt; 1) 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ceil(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i-i_low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)/2)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= j;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j = j + delta;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else if </a:t>
            </a:r>
            <a:r>
              <a:rPr lang="en-US" sz="1200" dirty="0">
                <a:latin typeface="Courier" pitchFamily="2" charset="0"/>
              </a:rPr>
              <a:t>(j &gt; 0 &amp;&amp;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&lt; m &amp;&amp; B[j-1] &gt;= A[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])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delta = ((j -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+1) &gt;&gt; 1) 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+ delta;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j = j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else</a:t>
            </a:r>
            <a:r>
              <a:rPr lang="en-US" sz="1200" dirty="0">
                <a:latin typeface="Courier" pitchFamily="2" charset="0"/>
              </a:rPr>
              <a:t>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active = false;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return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91EA4-AB67-5D4A-876F-D8D5793EA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581128"/>
            <a:ext cx="5090253" cy="1656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327121A-DF97-5941-8246-CCAE709BBE2C}"/>
              </a:ext>
            </a:extLst>
          </p:cNvPr>
          <p:cNvSpPr txBox="1"/>
          <p:nvPr/>
        </p:nvSpPr>
        <p:spPr>
          <a:xfrm>
            <a:off x="5887645" y="616530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k0=3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E8AC06E-DDC7-D244-8148-C0482FE584DA}"/>
              </a:ext>
            </a:extLst>
          </p:cNvPr>
          <p:cNvSpPr/>
          <p:nvPr/>
        </p:nvSpPr>
        <p:spPr>
          <a:xfrm>
            <a:off x="4734149" y="5665403"/>
            <a:ext cx="1206003" cy="571726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9DC4EB0-988E-7D44-919F-C7BA7351A0F1}"/>
              </a:ext>
            </a:extLst>
          </p:cNvPr>
          <p:cNvSpPr txBox="1"/>
          <p:nvPr/>
        </p:nvSpPr>
        <p:spPr>
          <a:xfrm>
            <a:off x="3923928" y="423212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" pitchFamily="2" charset="0"/>
              </a:rPr>
              <a:t>i_low</a:t>
            </a:r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=0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B6FF2B-0604-6A46-B7F7-7B94BA2C7584}"/>
              </a:ext>
            </a:extLst>
          </p:cNvPr>
          <p:cNvSpPr txBox="1"/>
          <p:nvPr/>
        </p:nvSpPr>
        <p:spPr>
          <a:xfrm>
            <a:off x="5404556" y="4232121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" pitchFamily="2" charset="0"/>
              </a:rPr>
              <a:t>i</a:t>
            </a:r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=3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47D1D6-E2E2-9747-AE63-6E47E440E745}"/>
              </a:ext>
            </a:extLst>
          </p:cNvPr>
          <p:cNvSpPr txBox="1"/>
          <p:nvPr/>
        </p:nvSpPr>
        <p:spPr>
          <a:xfrm>
            <a:off x="7020272" y="423212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" pitchFamily="2" charset="0"/>
              </a:rPr>
              <a:t>j_low</a:t>
            </a:r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=0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6CFD79-784A-734D-96B1-8B3FEDBF99A4}"/>
              </a:ext>
            </a:extLst>
          </p:cNvPr>
          <p:cNvSpPr txBox="1"/>
          <p:nvPr/>
        </p:nvSpPr>
        <p:spPr>
          <a:xfrm>
            <a:off x="7204756" y="401609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j=0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507F42-CF3B-6B4E-A181-F5C0196DD923}"/>
              </a:ext>
            </a:extLst>
          </p:cNvPr>
          <p:cNvCxnSpPr/>
          <p:nvPr/>
        </p:nvCxnSpPr>
        <p:spPr>
          <a:xfrm>
            <a:off x="4229716" y="4527460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23206FA-0801-4645-AC19-C8B7B331B8D5}"/>
              </a:ext>
            </a:extLst>
          </p:cNvPr>
          <p:cNvCxnSpPr/>
          <p:nvPr/>
        </p:nvCxnSpPr>
        <p:spPr>
          <a:xfrm>
            <a:off x="7222971" y="4511184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05F8402-5DAD-294B-8F37-75BED69806A1}"/>
              </a:ext>
            </a:extLst>
          </p:cNvPr>
          <p:cNvCxnSpPr/>
          <p:nvPr/>
        </p:nvCxnSpPr>
        <p:spPr>
          <a:xfrm>
            <a:off x="5429681" y="4528940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FB20881-56F1-DC48-A58E-50EBC4625256}"/>
              </a:ext>
            </a:extLst>
          </p:cNvPr>
          <p:cNvCxnSpPr/>
          <p:nvPr/>
        </p:nvCxnSpPr>
        <p:spPr>
          <a:xfrm>
            <a:off x="7285114" y="4511184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0DFF655-FFB6-DF45-AC1B-C3D51C53D4DF}"/>
              </a:ext>
            </a:extLst>
          </p:cNvPr>
          <p:cNvSpPr txBox="1"/>
          <p:nvPr/>
        </p:nvSpPr>
        <p:spPr>
          <a:xfrm>
            <a:off x="3131840" y="5301208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delta = 2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4BE92F1-2479-BF4C-8AEB-B61D9091FD63}"/>
              </a:ext>
            </a:extLst>
          </p:cNvPr>
          <p:cNvCxnSpPr>
            <a:cxnSpLocks/>
          </p:cNvCxnSpPr>
          <p:nvPr/>
        </p:nvCxnSpPr>
        <p:spPr>
          <a:xfrm>
            <a:off x="611560" y="2852936"/>
            <a:ext cx="0" cy="100811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5F43-5380-A443-8CBE-85A6CFE5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Co-Rank Function: Iteration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DD451-8627-9144-A162-66745EFFA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" name="Google Shape;337;p17">
            <a:extLst>
              <a:ext uri="{FF2B5EF4-FFF2-40B4-BE49-F238E27FC236}">
                <a16:creationId xmlns:a16="http://schemas.microsoft.com/office/drawing/2014/main" id="{2ED3789D-8726-9543-8DE4-F5C3EBA1C7D5}"/>
              </a:ext>
            </a:extLst>
          </p:cNvPr>
          <p:cNvSpPr txBox="1">
            <a:spLocks/>
          </p:cNvSpPr>
          <p:nvPr/>
        </p:nvSpPr>
        <p:spPr bwMode="auto">
          <a:xfrm>
            <a:off x="251520" y="980728"/>
            <a:ext cx="59046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co_rank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k,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A,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m,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B,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n)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k&lt;m ? k : m;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min(k, 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j = k-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= 0&gt;(k-n) ? 0 : k-n;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max(0, k-n)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= 0&gt;(k-m) ? 0 : k-m;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j_low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max(0, k-m)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bool</a:t>
            </a:r>
            <a:r>
              <a:rPr lang="en-US" sz="1200" dirty="0">
                <a:latin typeface="Courier" pitchFamily="2" charset="0"/>
              </a:rPr>
              <a:t> active = true;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while</a:t>
            </a:r>
            <a:r>
              <a:rPr lang="en-US" sz="1200" dirty="0">
                <a:latin typeface="Courier" pitchFamily="2" charset="0"/>
              </a:rPr>
              <a:t>(active)   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if</a:t>
            </a:r>
            <a:r>
              <a:rPr lang="en-US" sz="1200" dirty="0">
                <a:latin typeface="Courier" pitchFamily="2" charset="0"/>
              </a:rPr>
              <a:t> (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&gt; 0 &amp;&amp; j &lt; n &amp;&amp; A[i-1] &gt; B[j])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delta = ((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-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+1) &gt;&gt; 1) 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ceil(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i-i_low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)/2)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= j;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j = j + delta;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else if </a:t>
            </a:r>
            <a:r>
              <a:rPr lang="en-US" sz="1200" dirty="0">
                <a:latin typeface="Courier" pitchFamily="2" charset="0"/>
              </a:rPr>
              <a:t>(j &gt; 0 &amp;&amp;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&lt; m &amp;&amp; B[j-1] &gt;= A[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])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delta = ((j -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+1) &gt;&gt; 1) 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+ delta;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j = j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else</a:t>
            </a:r>
            <a:r>
              <a:rPr lang="en-US" sz="1200" dirty="0">
                <a:latin typeface="Courier" pitchFamily="2" charset="0"/>
              </a:rPr>
              <a:t>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active = false;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return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91EA4-AB67-5D4A-876F-D8D5793EA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581128"/>
            <a:ext cx="5090253" cy="1656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327121A-DF97-5941-8246-CCAE709BBE2C}"/>
              </a:ext>
            </a:extLst>
          </p:cNvPr>
          <p:cNvSpPr txBox="1"/>
          <p:nvPr/>
        </p:nvSpPr>
        <p:spPr>
          <a:xfrm>
            <a:off x="5887645" y="616530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k0=3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E8AC06E-DDC7-D244-8148-C0482FE584DA}"/>
              </a:ext>
            </a:extLst>
          </p:cNvPr>
          <p:cNvSpPr/>
          <p:nvPr/>
        </p:nvSpPr>
        <p:spPr>
          <a:xfrm>
            <a:off x="4734149" y="5665403"/>
            <a:ext cx="1206003" cy="571726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9DC4EB0-988E-7D44-919F-C7BA7351A0F1}"/>
              </a:ext>
            </a:extLst>
          </p:cNvPr>
          <p:cNvSpPr txBox="1"/>
          <p:nvPr/>
        </p:nvSpPr>
        <p:spPr>
          <a:xfrm>
            <a:off x="3808523" y="423212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" pitchFamily="2" charset="0"/>
              </a:rPr>
              <a:t>i_low</a:t>
            </a:r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=0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B6FF2B-0604-6A46-B7F7-7B94BA2C7584}"/>
              </a:ext>
            </a:extLst>
          </p:cNvPr>
          <p:cNvSpPr txBox="1"/>
          <p:nvPr/>
        </p:nvSpPr>
        <p:spPr>
          <a:xfrm>
            <a:off x="4612468" y="4232121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" pitchFamily="2" charset="0"/>
              </a:rPr>
              <a:t>i</a:t>
            </a:r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=1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47D1D6-E2E2-9747-AE63-6E47E440E745}"/>
              </a:ext>
            </a:extLst>
          </p:cNvPr>
          <p:cNvSpPr txBox="1"/>
          <p:nvPr/>
        </p:nvSpPr>
        <p:spPr>
          <a:xfrm>
            <a:off x="6876256" y="423212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" pitchFamily="2" charset="0"/>
              </a:rPr>
              <a:t>j_low</a:t>
            </a:r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=0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6CFD79-784A-734D-96B1-8B3FEDBF99A4}"/>
              </a:ext>
            </a:extLst>
          </p:cNvPr>
          <p:cNvSpPr txBox="1"/>
          <p:nvPr/>
        </p:nvSpPr>
        <p:spPr>
          <a:xfrm>
            <a:off x="7956376" y="4232121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j=2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507F42-CF3B-6B4E-A181-F5C0196DD923}"/>
              </a:ext>
            </a:extLst>
          </p:cNvPr>
          <p:cNvCxnSpPr/>
          <p:nvPr/>
        </p:nvCxnSpPr>
        <p:spPr>
          <a:xfrm>
            <a:off x="4229716" y="4527460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23206FA-0801-4645-AC19-C8B7B331B8D5}"/>
              </a:ext>
            </a:extLst>
          </p:cNvPr>
          <p:cNvCxnSpPr/>
          <p:nvPr/>
        </p:nvCxnSpPr>
        <p:spPr>
          <a:xfrm>
            <a:off x="7222971" y="4511184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05F8402-5DAD-294B-8F37-75BED69806A1}"/>
              </a:ext>
            </a:extLst>
          </p:cNvPr>
          <p:cNvCxnSpPr/>
          <p:nvPr/>
        </p:nvCxnSpPr>
        <p:spPr>
          <a:xfrm>
            <a:off x="4637593" y="4528940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FB20881-56F1-DC48-A58E-50EBC4625256}"/>
              </a:ext>
            </a:extLst>
          </p:cNvPr>
          <p:cNvCxnSpPr/>
          <p:nvPr/>
        </p:nvCxnSpPr>
        <p:spPr>
          <a:xfrm>
            <a:off x="8036734" y="4511184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A87160C-16C1-2E4E-96D6-5ECB6923C5EE}"/>
              </a:ext>
            </a:extLst>
          </p:cNvPr>
          <p:cNvSpPr txBox="1"/>
          <p:nvPr/>
        </p:nvSpPr>
        <p:spPr>
          <a:xfrm>
            <a:off x="3131840" y="5301208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delta = 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2D59A8-440A-7E49-B5E1-17DD0D5DAB01}"/>
              </a:ext>
            </a:extLst>
          </p:cNvPr>
          <p:cNvCxnSpPr>
            <a:cxnSpLocks/>
          </p:cNvCxnSpPr>
          <p:nvPr/>
        </p:nvCxnSpPr>
        <p:spPr>
          <a:xfrm>
            <a:off x="611560" y="3933056"/>
            <a:ext cx="0" cy="100811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5F43-5380-A443-8CBE-85A6CFE5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Co-Rank Function: Iteration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DD451-8627-9144-A162-66745EFFA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Google Shape;337;p17">
            <a:extLst>
              <a:ext uri="{FF2B5EF4-FFF2-40B4-BE49-F238E27FC236}">
                <a16:creationId xmlns:a16="http://schemas.microsoft.com/office/drawing/2014/main" id="{2ED3789D-8726-9543-8DE4-F5C3EBA1C7D5}"/>
              </a:ext>
            </a:extLst>
          </p:cNvPr>
          <p:cNvSpPr txBox="1">
            <a:spLocks/>
          </p:cNvSpPr>
          <p:nvPr/>
        </p:nvSpPr>
        <p:spPr bwMode="auto">
          <a:xfrm>
            <a:off x="251520" y="980728"/>
            <a:ext cx="59046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co_rank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k,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A,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m,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B,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n)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k&lt;m ? k : m;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min(k, 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j = k-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= 0&gt;(k-n) ? 0 : k-n;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max(0, k-n)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= 0&gt;(k-m) ? 0 : k-m;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j_low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 = max(0, k-m)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bool</a:t>
            </a:r>
            <a:r>
              <a:rPr lang="en-US" sz="1200" dirty="0">
                <a:latin typeface="Courier" pitchFamily="2" charset="0"/>
              </a:rPr>
              <a:t> active = true;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while</a:t>
            </a:r>
            <a:r>
              <a:rPr lang="en-US" sz="1200" dirty="0">
                <a:latin typeface="Courier" pitchFamily="2" charset="0"/>
              </a:rPr>
              <a:t>(active)   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if</a:t>
            </a:r>
            <a:r>
              <a:rPr lang="en-US" sz="1200" dirty="0">
                <a:latin typeface="Courier" pitchFamily="2" charset="0"/>
              </a:rPr>
              <a:t> (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&gt; 0 &amp;&amp; j &lt; n &amp;&amp; A[i-1] &gt; B[j])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delta = ((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-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+1) &gt;&gt; 1) 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ceil(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i-i_low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)/2)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= j;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j = j + delta;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else if </a:t>
            </a:r>
            <a:r>
              <a:rPr lang="en-US" sz="1200" dirty="0">
                <a:latin typeface="Courier" pitchFamily="2" charset="0"/>
              </a:rPr>
              <a:t>(j &gt; 0 &amp;&amp;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&lt; m &amp;&amp; B[j-1] &gt;= A[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])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delta = ((j - </a:t>
            </a:r>
            <a:r>
              <a:rPr lang="en-US" sz="1200" dirty="0" err="1">
                <a:latin typeface="Courier" pitchFamily="2" charset="0"/>
              </a:rPr>
              <a:t>j_low</a:t>
            </a:r>
            <a:r>
              <a:rPr lang="en-US" sz="1200" dirty="0">
                <a:latin typeface="Courier" pitchFamily="2" charset="0"/>
              </a:rPr>
              <a:t> +1) &gt;&gt; 1) 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i_low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 + delta;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j = j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</a:rPr>
              <a:t>else</a:t>
            </a:r>
            <a:r>
              <a:rPr lang="en-US" sz="1200" dirty="0">
                <a:latin typeface="Courier" pitchFamily="2" charset="0"/>
              </a:rPr>
              <a:t>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  active = false;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return </a:t>
            </a:r>
            <a:r>
              <a:rPr lang="en-US" sz="1200" dirty="0" err="1">
                <a:latin typeface="Courier" pitchFamily="2" charset="0"/>
              </a:rPr>
              <a:t>i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91EA4-AB67-5D4A-876F-D8D5793EA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581128"/>
            <a:ext cx="5090253" cy="1656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327121A-DF97-5941-8246-CCAE709BBE2C}"/>
              </a:ext>
            </a:extLst>
          </p:cNvPr>
          <p:cNvSpPr txBox="1"/>
          <p:nvPr/>
        </p:nvSpPr>
        <p:spPr>
          <a:xfrm>
            <a:off x="5887645" y="616530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k0=3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E8AC06E-DDC7-D244-8148-C0482FE584DA}"/>
              </a:ext>
            </a:extLst>
          </p:cNvPr>
          <p:cNvSpPr/>
          <p:nvPr/>
        </p:nvSpPr>
        <p:spPr>
          <a:xfrm>
            <a:off x="4734149" y="5665403"/>
            <a:ext cx="1206003" cy="571726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9DC4EB0-988E-7D44-919F-C7BA7351A0F1}"/>
              </a:ext>
            </a:extLst>
          </p:cNvPr>
          <p:cNvSpPr txBox="1"/>
          <p:nvPr/>
        </p:nvSpPr>
        <p:spPr>
          <a:xfrm>
            <a:off x="4168563" y="423212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" pitchFamily="2" charset="0"/>
              </a:rPr>
              <a:t>i_low</a:t>
            </a:r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=1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B6FF2B-0604-6A46-B7F7-7B94BA2C7584}"/>
              </a:ext>
            </a:extLst>
          </p:cNvPr>
          <p:cNvSpPr txBox="1"/>
          <p:nvPr/>
        </p:nvSpPr>
        <p:spPr>
          <a:xfrm>
            <a:off x="5004048" y="4232121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" pitchFamily="2" charset="0"/>
              </a:rPr>
              <a:t>i</a:t>
            </a:r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=2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47D1D6-E2E2-9747-AE63-6E47E440E745}"/>
              </a:ext>
            </a:extLst>
          </p:cNvPr>
          <p:cNvSpPr txBox="1"/>
          <p:nvPr/>
        </p:nvSpPr>
        <p:spPr>
          <a:xfrm>
            <a:off x="6660232" y="423212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" pitchFamily="2" charset="0"/>
              </a:rPr>
              <a:t>j_low</a:t>
            </a:r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=0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6CFD79-784A-734D-96B1-8B3FEDBF99A4}"/>
              </a:ext>
            </a:extLst>
          </p:cNvPr>
          <p:cNvSpPr txBox="1"/>
          <p:nvPr/>
        </p:nvSpPr>
        <p:spPr>
          <a:xfrm>
            <a:off x="7564796" y="4232121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ourier" pitchFamily="2" charset="0"/>
              </a:rPr>
              <a:t>j=1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507F42-CF3B-6B4E-A181-F5C0196DD923}"/>
              </a:ext>
            </a:extLst>
          </p:cNvPr>
          <p:cNvCxnSpPr/>
          <p:nvPr/>
        </p:nvCxnSpPr>
        <p:spPr>
          <a:xfrm>
            <a:off x="4644008" y="4527460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23206FA-0801-4645-AC19-C8B7B331B8D5}"/>
              </a:ext>
            </a:extLst>
          </p:cNvPr>
          <p:cNvCxnSpPr/>
          <p:nvPr/>
        </p:nvCxnSpPr>
        <p:spPr>
          <a:xfrm>
            <a:off x="7222971" y="4511184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05F8402-5DAD-294B-8F37-75BED69806A1}"/>
              </a:ext>
            </a:extLst>
          </p:cNvPr>
          <p:cNvCxnSpPr/>
          <p:nvPr/>
        </p:nvCxnSpPr>
        <p:spPr>
          <a:xfrm>
            <a:off x="5029173" y="4528940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FB20881-56F1-DC48-A58E-50EBC4625256}"/>
              </a:ext>
            </a:extLst>
          </p:cNvPr>
          <p:cNvCxnSpPr/>
          <p:nvPr/>
        </p:nvCxnSpPr>
        <p:spPr>
          <a:xfrm>
            <a:off x="7641711" y="4511184"/>
            <a:ext cx="0" cy="6119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532F4-DBE6-2347-99A8-666D43115FA0}"/>
              </a:ext>
            </a:extLst>
          </p:cNvPr>
          <p:cNvSpPr txBox="1"/>
          <p:nvPr/>
        </p:nvSpPr>
        <p:spPr>
          <a:xfrm>
            <a:off x="3131840" y="530120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7030A0"/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rgbClr val="7030A0"/>
                </a:solidFill>
                <a:latin typeface="Courier" pitchFamily="2" charset="0"/>
              </a:rPr>
              <a:t> = 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B0841F-0ED8-E549-9259-AF9B15E44583}"/>
              </a:ext>
            </a:extLst>
          </p:cNvPr>
          <p:cNvCxnSpPr>
            <a:cxnSpLocks/>
          </p:cNvCxnSpPr>
          <p:nvPr/>
        </p:nvCxnSpPr>
        <p:spPr>
          <a:xfrm>
            <a:off x="611560" y="5013176"/>
            <a:ext cx="0" cy="5760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Parallel Merge (I)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/>
              <a:t>Each thread is in charge of a continuous section of the output</a:t>
            </a:r>
          </a:p>
          <a:p>
            <a:pPr lvl="1"/>
            <a:r>
              <a:rPr lang="en-US" altLang="zh-CN" dirty="0" err="1">
                <a:solidFill>
                  <a:srgbClr val="7030A0"/>
                </a:solidFill>
                <a:latin typeface="Courier" pitchFamily="2" charset="0"/>
              </a:rPr>
              <a:t>k_curr</a:t>
            </a:r>
            <a:r>
              <a:rPr lang="en-US" altLang="zh-CN" dirty="0"/>
              <a:t> and </a:t>
            </a:r>
            <a:r>
              <a:rPr lang="en-US" altLang="zh-CN" dirty="0" err="1">
                <a:solidFill>
                  <a:srgbClr val="92D050"/>
                </a:solidFill>
                <a:latin typeface="Courier" pitchFamily="2" charset="0"/>
              </a:rPr>
              <a:t>k_next</a:t>
            </a:r>
            <a:r>
              <a:rPr lang="en-US" altLang="zh-CN" dirty="0"/>
              <a:t> define the output range for a thread </a:t>
            </a:r>
            <a:r>
              <a:rPr lang="en-US" altLang="zh-CN" dirty="0">
                <a:latin typeface="Courier" pitchFamily="2" charset="0"/>
              </a:rPr>
              <a:t>C[</a:t>
            </a:r>
            <a:r>
              <a:rPr lang="en-US" altLang="zh-CN" dirty="0" err="1">
                <a:latin typeface="Courier" pitchFamily="2" charset="0"/>
              </a:rPr>
              <a:t>k_curr</a:t>
            </a:r>
            <a:r>
              <a:rPr lang="en-US" altLang="zh-CN" dirty="0">
                <a:latin typeface="Courier" pitchFamily="2" charset="0"/>
              </a:rPr>
              <a:t>]</a:t>
            </a:r>
            <a:r>
              <a:rPr lang="en-US" altLang="zh-CN" dirty="0"/>
              <a:t> to </a:t>
            </a:r>
            <a:r>
              <a:rPr lang="en-US" altLang="zh-CN" dirty="0">
                <a:latin typeface="Courier" pitchFamily="2" charset="0"/>
              </a:rPr>
              <a:t>C[</a:t>
            </a:r>
            <a:r>
              <a:rPr lang="en-US" altLang="zh-CN" dirty="0" err="1">
                <a:latin typeface="Courier" pitchFamily="2" charset="0"/>
              </a:rPr>
              <a:t>k_next</a:t>
            </a:r>
            <a:r>
              <a:rPr lang="en-US" altLang="zh-CN" dirty="0">
                <a:latin typeface="Courier" pitchFamily="2" charset="0"/>
              </a:rPr>
              <a:t>]</a:t>
            </a:r>
          </a:p>
          <a:p>
            <a:r>
              <a:rPr lang="en-US" altLang="zh-CN" sz="2000" dirty="0"/>
              <a:t>Each thread calls the co-rank function to get </a:t>
            </a:r>
            <a:r>
              <a:rPr lang="en-US" altLang="zh-CN" sz="2000" dirty="0" err="1">
                <a:solidFill>
                  <a:srgbClr val="7030A0"/>
                </a:solidFill>
                <a:latin typeface="Courier" pitchFamily="2" charset="0"/>
              </a:rPr>
              <a:t>i_curr</a:t>
            </a:r>
            <a:r>
              <a:rPr lang="en-US" altLang="zh-CN" sz="2000" dirty="0"/>
              <a:t>, </a:t>
            </a:r>
            <a:r>
              <a:rPr lang="en-US" altLang="zh-CN" sz="2000" dirty="0" err="1">
                <a:solidFill>
                  <a:srgbClr val="92D050"/>
                </a:solidFill>
                <a:latin typeface="Courier" pitchFamily="2" charset="0"/>
              </a:rPr>
              <a:t>i_next</a:t>
            </a:r>
            <a:r>
              <a:rPr lang="en-US" altLang="zh-CN" sz="2000" dirty="0"/>
              <a:t>, </a:t>
            </a:r>
            <a:r>
              <a:rPr lang="en-US" altLang="zh-CN" sz="2000" dirty="0" err="1">
                <a:solidFill>
                  <a:srgbClr val="7030A0"/>
                </a:solidFill>
                <a:latin typeface="Courier" pitchFamily="2" charset="0"/>
              </a:rPr>
              <a:t>j_curr</a:t>
            </a:r>
            <a:r>
              <a:rPr lang="en-US" altLang="zh-CN" sz="2000" dirty="0"/>
              <a:t>, and </a:t>
            </a:r>
            <a:r>
              <a:rPr lang="en-US" altLang="zh-CN" sz="2000" dirty="0" err="1">
                <a:solidFill>
                  <a:srgbClr val="92D050"/>
                </a:solidFill>
                <a:latin typeface="Courier" pitchFamily="2" charset="0"/>
              </a:rPr>
              <a:t>j_next</a:t>
            </a:r>
            <a:r>
              <a:rPr lang="en-US" altLang="zh-CN" sz="2000" dirty="0"/>
              <a:t> values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40AA3-898A-784C-946B-67340D2A0CEC}"/>
              </a:ext>
            </a:extLst>
          </p:cNvPr>
          <p:cNvGrpSpPr/>
          <p:nvPr/>
        </p:nvGrpSpPr>
        <p:grpSpPr>
          <a:xfrm>
            <a:off x="2411760" y="5455676"/>
            <a:ext cx="4114800" cy="457200"/>
            <a:chOff x="2545432" y="5229200"/>
            <a:chExt cx="4114800" cy="457200"/>
          </a:xfrm>
          <a:solidFill>
            <a:schemeClr val="bg1"/>
          </a:solidFill>
        </p:grpSpPr>
        <p:sp>
          <p:nvSpPr>
            <p:cNvPr id="8" name="Google Shape;306;p16">
              <a:extLst>
                <a:ext uri="{FF2B5EF4-FFF2-40B4-BE49-F238E27FC236}">
                  <a16:creationId xmlns:a16="http://schemas.microsoft.com/office/drawing/2014/main" id="{39D551DC-D4BB-2F41-A296-745A5B76821D}"/>
                </a:ext>
              </a:extLst>
            </p:cNvPr>
            <p:cNvSpPr/>
            <p:nvPr/>
          </p:nvSpPr>
          <p:spPr>
            <a:xfrm>
              <a:off x="2545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Google Shape;307;p16">
              <a:extLst>
                <a:ext uri="{FF2B5EF4-FFF2-40B4-BE49-F238E27FC236}">
                  <a16:creationId xmlns:a16="http://schemas.microsoft.com/office/drawing/2014/main" id="{6A45B1EB-2F4F-C14D-9550-910518B74229}"/>
                </a:ext>
              </a:extLst>
            </p:cNvPr>
            <p:cNvSpPr/>
            <p:nvPr/>
          </p:nvSpPr>
          <p:spPr>
            <a:xfrm>
              <a:off x="3002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Google Shape;308;p16">
              <a:extLst>
                <a:ext uri="{FF2B5EF4-FFF2-40B4-BE49-F238E27FC236}">
                  <a16:creationId xmlns:a16="http://schemas.microsoft.com/office/drawing/2014/main" id="{29B1C131-E0A5-2145-B8B9-605541703830}"/>
                </a:ext>
              </a:extLst>
            </p:cNvPr>
            <p:cNvSpPr/>
            <p:nvPr/>
          </p:nvSpPr>
          <p:spPr>
            <a:xfrm>
              <a:off x="3459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Google Shape;309;p16">
              <a:extLst>
                <a:ext uri="{FF2B5EF4-FFF2-40B4-BE49-F238E27FC236}">
                  <a16:creationId xmlns:a16="http://schemas.microsoft.com/office/drawing/2014/main" id="{0672C84C-0747-3F42-88CA-8809888F0E25}"/>
                </a:ext>
              </a:extLst>
            </p:cNvPr>
            <p:cNvSpPr/>
            <p:nvPr/>
          </p:nvSpPr>
          <p:spPr>
            <a:xfrm>
              <a:off x="3917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2" name="Google Shape;310;p16">
              <a:extLst>
                <a:ext uri="{FF2B5EF4-FFF2-40B4-BE49-F238E27FC236}">
                  <a16:creationId xmlns:a16="http://schemas.microsoft.com/office/drawing/2014/main" id="{497FA02C-E4E7-D34A-A2A9-8CDE6DFA91A7}"/>
                </a:ext>
              </a:extLst>
            </p:cNvPr>
            <p:cNvSpPr/>
            <p:nvPr/>
          </p:nvSpPr>
          <p:spPr>
            <a:xfrm>
              <a:off x="43742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" name="Google Shape;311;p16">
              <a:extLst>
                <a:ext uri="{FF2B5EF4-FFF2-40B4-BE49-F238E27FC236}">
                  <a16:creationId xmlns:a16="http://schemas.microsoft.com/office/drawing/2014/main" id="{E4988383-2DE9-A942-8571-DB13D2BE8200}"/>
                </a:ext>
              </a:extLst>
            </p:cNvPr>
            <p:cNvSpPr/>
            <p:nvPr/>
          </p:nvSpPr>
          <p:spPr>
            <a:xfrm>
              <a:off x="48314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" name="Google Shape;312;p16">
              <a:extLst>
                <a:ext uri="{FF2B5EF4-FFF2-40B4-BE49-F238E27FC236}">
                  <a16:creationId xmlns:a16="http://schemas.microsoft.com/office/drawing/2014/main" id="{C3C28648-9A90-204A-BC99-580D0BC27E08}"/>
                </a:ext>
              </a:extLst>
            </p:cNvPr>
            <p:cNvSpPr/>
            <p:nvPr/>
          </p:nvSpPr>
          <p:spPr>
            <a:xfrm>
              <a:off x="52886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5" name="Google Shape;313;p16">
              <a:extLst>
                <a:ext uri="{FF2B5EF4-FFF2-40B4-BE49-F238E27FC236}">
                  <a16:creationId xmlns:a16="http://schemas.microsoft.com/office/drawing/2014/main" id="{6DD033BB-50C1-2E40-A968-D0B097917AA2}"/>
                </a:ext>
              </a:extLst>
            </p:cNvPr>
            <p:cNvSpPr/>
            <p:nvPr/>
          </p:nvSpPr>
          <p:spPr>
            <a:xfrm>
              <a:off x="57458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6" name="Google Shape;314;p16">
              <a:extLst>
                <a:ext uri="{FF2B5EF4-FFF2-40B4-BE49-F238E27FC236}">
                  <a16:creationId xmlns:a16="http://schemas.microsoft.com/office/drawing/2014/main" id="{2D9DBF25-2D55-9D49-B68A-8D6CC073132B}"/>
                </a:ext>
              </a:extLst>
            </p:cNvPr>
            <p:cNvSpPr/>
            <p:nvPr/>
          </p:nvSpPr>
          <p:spPr>
            <a:xfrm>
              <a:off x="6203032" y="5229200"/>
              <a:ext cx="457200" cy="457200"/>
            </a:xfrm>
            <a:prstGeom prst="rect">
              <a:avLst/>
            </a:prstGeom>
            <a:grp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7" name="Google Shape;297;p16">
            <a:extLst>
              <a:ext uri="{FF2B5EF4-FFF2-40B4-BE49-F238E27FC236}">
                <a16:creationId xmlns:a16="http://schemas.microsoft.com/office/drawing/2014/main" id="{B659076B-1C81-F94D-B015-BCCCB7D7D45B}"/>
              </a:ext>
            </a:extLst>
          </p:cNvPr>
          <p:cNvSpPr/>
          <p:nvPr/>
        </p:nvSpPr>
        <p:spPr>
          <a:xfrm>
            <a:off x="18379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Google Shape;298;p16">
            <a:extLst>
              <a:ext uri="{FF2B5EF4-FFF2-40B4-BE49-F238E27FC236}">
                <a16:creationId xmlns:a16="http://schemas.microsoft.com/office/drawing/2014/main" id="{068AE54B-903F-5A4D-B4BA-A12C3E8B80EB}"/>
              </a:ext>
            </a:extLst>
          </p:cNvPr>
          <p:cNvSpPr/>
          <p:nvPr/>
        </p:nvSpPr>
        <p:spPr>
          <a:xfrm>
            <a:off x="22951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Google Shape;299;p16">
            <a:extLst>
              <a:ext uri="{FF2B5EF4-FFF2-40B4-BE49-F238E27FC236}">
                <a16:creationId xmlns:a16="http://schemas.microsoft.com/office/drawing/2014/main" id="{38E02161-2168-A74B-BDD0-B93EA712265E}"/>
              </a:ext>
            </a:extLst>
          </p:cNvPr>
          <p:cNvSpPr/>
          <p:nvPr/>
        </p:nvSpPr>
        <p:spPr>
          <a:xfrm>
            <a:off x="27523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Google Shape;300;p16">
            <a:extLst>
              <a:ext uri="{FF2B5EF4-FFF2-40B4-BE49-F238E27FC236}">
                <a16:creationId xmlns:a16="http://schemas.microsoft.com/office/drawing/2014/main" id="{5C8A54A5-9D74-0E49-99D2-BCA45745A889}"/>
              </a:ext>
            </a:extLst>
          </p:cNvPr>
          <p:cNvSpPr/>
          <p:nvPr/>
        </p:nvSpPr>
        <p:spPr>
          <a:xfrm>
            <a:off x="32095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Google Shape;301;p16">
            <a:extLst>
              <a:ext uri="{FF2B5EF4-FFF2-40B4-BE49-F238E27FC236}">
                <a16:creationId xmlns:a16="http://schemas.microsoft.com/office/drawing/2014/main" id="{311AE2C5-73D0-4049-A1B8-28A3DE2876C0}"/>
              </a:ext>
            </a:extLst>
          </p:cNvPr>
          <p:cNvSpPr/>
          <p:nvPr/>
        </p:nvSpPr>
        <p:spPr>
          <a:xfrm>
            <a:off x="3666728" y="4159532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Google Shape;302;p16">
            <a:extLst>
              <a:ext uri="{FF2B5EF4-FFF2-40B4-BE49-F238E27FC236}">
                <a16:creationId xmlns:a16="http://schemas.microsoft.com/office/drawing/2014/main" id="{C61B45B6-9D40-DC40-B5B1-E5F7D8C12993}"/>
              </a:ext>
            </a:extLst>
          </p:cNvPr>
          <p:cNvSpPr/>
          <p:nvPr/>
        </p:nvSpPr>
        <p:spPr>
          <a:xfrm>
            <a:off x="52669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Google Shape;303;p16">
            <a:extLst>
              <a:ext uri="{FF2B5EF4-FFF2-40B4-BE49-F238E27FC236}">
                <a16:creationId xmlns:a16="http://schemas.microsoft.com/office/drawing/2014/main" id="{73AD6884-BBB5-9548-8379-52925001B9AB}"/>
              </a:ext>
            </a:extLst>
          </p:cNvPr>
          <p:cNvSpPr/>
          <p:nvPr/>
        </p:nvSpPr>
        <p:spPr>
          <a:xfrm>
            <a:off x="57241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Google Shape;304;p16">
            <a:extLst>
              <a:ext uri="{FF2B5EF4-FFF2-40B4-BE49-F238E27FC236}">
                <a16:creationId xmlns:a16="http://schemas.microsoft.com/office/drawing/2014/main" id="{ACB71668-E002-264C-BE3A-AE6F7435F73B}"/>
              </a:ext>
            </a:extLst>
          </p:cNvPr>
          <p:cNvSpPr/>
          <p:nvPr/>
        </p:nvSpPr>
        <p:spPr>
          <a:xfrm>
            <a:off x="61813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5" name="Google Shape;305;p16">
            <a:extLst>
              <a:ext uri="{FF2B5EF4-FFF2-40B4-BE49-F238E27FC236}">
                <a16:creationId xmlns:a16="http://schemas.microsoft.com/office/drawing/2014/main" id="{36240381-0656-A040-B122-D9C70D1A4A4F}"/>
              </a:ext>
            </a:extLst>
          </p:cNvPr>
          <p:cNvSpPr/>
          <p:nvPr/>
        </p:nvSpPr>
        <p:spPr>
          <a:xfrm>
            <a:off x="6638528" y="4159532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6" name="Google Shape;306;p16">
            <a:extLst>
              <a:ext uri="{FF2B5EF4-FFF2-40B4-BE49-F238E27FC236}">
                <a16:creationId xmlns:a16="http://schemas.microsoft.com/office/drawing/2014/main" id="{594AE7B0-A486-C34D-A1EE-CB423C3088E9}"/>
              </a:ext>
            </a:extLst>
          </p:cNvPr>
          <p:cNvSpPr/>
          <p:nvPr/>
        </p:nvSpPr>
        <p:spPr>
          <a:xfrm>
            <a:off x="2411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7" name="Google Shape;307;p16">
            <a:extLst>
              <a:ext uri="{FF2B5EF4-FFF2-40B4-BE49-F238E27FC236}">
                <a16:creationId xmlns:a16="http://schemas.microsoft.com/office/drawing/2014/main" id="{E6B76BA8-AE7C-6C49-8D69-9C9EB81396B4}"/>
              </a:ext>
            </a:extLst>
          </p:cNvPr>
          <p:cNvSpPr/>
          <p:nvPr/>
        </p:nvSpPr>
        <p:spPr>
          <a:xfrm>
            <a:off x="28689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8" name="Google Shape;308;p16">
            <a:extLst>
              <a:ext uri="{FF2B5EF4-FFF2-40B4-BE49-F238E27FC236}">
                <a16:creationId xmlns:a16="http://schemas.microsoft.com/office/drawing/2014/main" id="{37D78867-DF13-7C4D-A72A-830BCD1F77AC}"/>
              </a:ext>
            </a:extLst>
          </p:cNvPr>
          <p:cNvSpPr/>
          <p:nvPr/>
        </p:nvSpPr>
        <p:spPr>
          <a:xfrm>
            <a:off x="3326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Google Shape;309;p16">
            <a:extLst>
              <a:ext uri="{FF2B5EF4-FFF2-40B4-BE49-F238E27FC236}">
                <a16:creationId xmlns:a16="http://schemas.microsoft.com/office/drawing/2014/main" id="{B6B97933-A814-A44E-B264-8FB24EA9CE8E}"/>
              </a:ext>
            </a:extLst>
          </p:cNvPr>
          <p:cNvSpPr/>
          <p:nvPr/>
        </p:nvSpPr>
        <p:spPr>
          <a:xfrm>
            <a:off x="37833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Google Shape;310;p16">
            <a:extLst>
              <a:ext uri="{FF2B5EF4-FFF2-40B4-BE49-F238E27FC236}">
                <a16:creationId xmlns:a16="http://schemas.microsoft.com/office/drawing/2014/main" id="{A5AD855A-37C7-8944-BDC8-D15289F8D425}"/>
              </a:ext>
            </a:extLst>
          </p:cNvPr>
          <p:cNvSpPr/>
          <p:nvPr/>
        </p:nvSpPr>
        <p:spPr>
          <a:xfrm>
            <a:off x="42405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Google Shape;311;p16">
            <a:extLst>
              <a:ext uri="{FF2B5EF4-FFF2-40B4-BE49-F238E27FC236}">
                <a16:creationId xmlns:a16="http://schemas.microsoft.com/office/drawing/2014/main" id="{616C5CD0-70CC-5043-80A3-E7EA112177BB}"/>
              </a:ext>
            </a:extLst>
          </p:cNvPr>
          <p:cNvSpPr/>
          <p:nvPr/>
        </p:nvSpPr>
        <p:spPr>
          <a:xfrm>
            <a:off x="4697760" y="5455676"/>
            <a:ext cx="457200" cy="457200"/>
          </a:xfrm>
          <a:prstGeom prst="rect">
            <a:avLst/>
          </a:prstGeom>
          <a:solidFill>
            <a:srgbClr val="00B0F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Google Shape;312;p16">
            <a:extLst>
              <a:ext uri="{FF2B5EF4-FFF2-40B4-BE49-F238E27FC236}">
                <a16:creationId xmlns:a16="http://schemas.microsoft.com/office/drawing/2014/main" id="{08DADFAC-FC59-7144-AAF7-1E0F21212B97}"/>
              </a:ext>
            </a:extLst>
          </p:cNvPr>
          <p:cNvSpPr/>
          <p:nvPr/>
        </p:nvSpPr>
        <p:spPr>
          <a:xfrm>
            <a:off x="51549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3" name="Google Shape;313;p16">
            <a:extLst>
              <a:ext uri="{FF2B5EF4-FFF2-40B4-BE49-F238E27FC236}">
                <a16:creationId xmlns:a16="http://schemas.microsoft.com/office/drawing/2014/main" id="{40DBF582-96D9-334C-A9C9-2D9EC1332015}"/>
              </a:ext>
            </a:extLst>
          </p:cNvPr>
          <p:cNvSpPr/>
          <p:nvPr/>
        </p:nvSpPr>
        <p:spPr>
          <a:xfrm>
            <a:off x="56121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4" name="Google Shape;314;p16">
            <a:extLst>
              <a:ext uri="{FF2B5EF4-FFF2-40B4-BE49-F238E27FC236}">
                <a16:creationId xmlns:a16="http://schemas.microsoft.com/office/drawing/2014/main" id="{B9502D9D-A8BF-FB4E-8497-E7F4F07A27BF}"/>
              </a:ext>
            </a:extLst>
          </p:cNvPr>
          <p:cNvSpPr/>
          <p:nvPr/>
        </p:nvSpPr>
        <p:spPr>
          <a:xfrm>
            <a:off x="6069360" y="5455676"/>
            <a:ext cx="457200" cy="4572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35" name="Google Shape;316;p16">
            <a:extLst>
              <a:ext uri="{FF2B5EF4-FFF2-40B4-BE49-F238E27FC236}">
                <a16:creationId xmlns:a16="http://schemas.microsoft.com/office/drawing/2014/main" id="{1B91C0D7-AE10-1E4B-B5BC-868D870BD9F3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20665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317;p16">
            <a:extLst>
              <a:ext uri="{FF2B5EF4-FFF2-40B4-BE49-F238E27FC236}">
                <a16:creationId xmlns:a16="http://schemas.microsoft.com/office/drawing/2014/main" id="{42307B2C-E94C-A341-94DF-0323D8BC3539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>
            <a:off x="2523728" y="4616732"/>
            <a:ext cx="573832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318;p16">
            <a:extLst>
              <a:ext uri="{FF2B5EF4-FFF2-40B4-BE49-F238E27FC236}">
                <a16:creationId xmlns:a16="http://schemas.microsoft.com/office/drawing/2014/main" id="{B9DF3954-46C3-D04A-818D-EE106C879CA3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3554760" y="4616732"/>
            <a:ext cx="1940768" cy="838944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" name="Google Shape;319;p16">
            <a:extLst>
              <a:ext uri="{FF2B5EF4-FFF2-40B4-BE49-F238E27FC236}">
                <a16:creationId xmlns:a16="http://schemas.microsoft.com/office/drawing/2014/main" id="{0364B431-69B4-CE48-980B-EA061DB10258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>
            <a:off x="29809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320;p16">
            <a:extLst>
              <a:ext uri="{FF2B5EF4-FFF2-40B4-BE49-F238E27FC236}">
                <a16:creationId xmlns:a16="http://schemas.microsoft.com/office/drawing/2014/main" id="{867BCD10-5D2D-5F4F-A8EB-2C99F18E4781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>
            <a:off x="34381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" name="Google Shape;321;p16">
            <a:extLst>
              <a:ext uri="{FF2B5EF4-FFF2-40B4-BE49-F238E27FC236}">
                <a16:creationId xmlns:a16="http://schemas.microsoft.com/office/drawing/2014/main" id="{965E71EA-53EE-A849-BA68-EF6F3473F736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>
            <a:off x="3895328" y="4616732"/>
            <a:ext cx="1031032" cy="838944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" name="Google Shape;322;p16">
            <a:extLst>
              <a:ext uri="{FF2B5EF4-FFF2-40B4-BE49-F238E27FC236}">
                <a16:creationId xmlns:a16="http://schemas.microsoft.com/office/drawing/2014/main" id="{178201B8-1C7E-7C4F-B71A-00F127642395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 flipH="1">
            <a:off x="5383560" y="4616732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323;p16">
            <a:extLst>
              <a:ext uri="{FF2B5EF4-FFF2-40B4-BE49-F238E27FC236}">
                <a16:creationId xmlns:a16="http://schemas.microsoft.com/office/drawing/2014/main" id="{56F266D5-86B6-2146-A210-9D378A338642}"/>
              </a:ext>
            </a:extLst>
          </p:cNvPr>
          <p:cNvCxnSpPr>
            <a:cxnSpLocks/>
            <a:stCxn id="24" idx="2"/>
            <a:endCxn id="33" idx="0"/>
          </p:cNvCxnSpPr>
          <p:nvPr/>
        </p:nvCxnSpPr>
        <p:spPr>
          <a:xfrm flipH="1">
            <a:off x="5840760" y="4616732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" name="Google Shape;324;p16">
            <a:extLst>
              <a:ext uri="{FF2B5EF4-FFF2-40B4-BE49-F238E27FC236}">
                <a16:creationId xmlns:a16="http://schemas.microsoft.com/office/drawing/2014/main" id="{854205A1-F7E7-EF41-BE70-EA7113690C8F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 flipH="1">
            <a:off x="6297960" y="4616732"/>
            <a:ext cx="569168" cy="83894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8620B94-0F10-C548-A78D-8FE6C27106C3}"/>
              </a:ext>
            </a:extLst>
          </p:cNvPr>
          <p:cNvSpPr txBox="1"/>
          <p:nvPr/>
        </p:nvSpPr>
        <p:spPr>
          <a:xfrm>
            <a:off x="1403648" y="4159532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821507-3B6B-AB4F-99D5-7112D2E13CEF}"/>
              </a:ext>
            </a:extLst>
          </p:cNvPr>
          <p:cNvSpPr txBox="1"/>
          <p:nvPr/>
        </p:nvSpPr>
        <p:spPr>
          <a:xfrm>
            <a:off x="4860032" y="4159532"/>
            <a:ext cx="351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63AE3-BB12-7D43-9D00-4DEADB8D5A83}"/>
              </a:ext>
            </a:extLst>
          </p:cNvPr>
          <p:cNvSpPr txBox="1"/>
          <p:nvPr/>
        </p:nvSpPr>
        <p:spPr>
          <a:xfrm>
            <a:off x="1979712" y="5455676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E0EFE4-9019-954B-B1B4-852838A99212}"/>
              </a:ext>
            </a:extLst>
          </p:cNvPr>
          <p:cNvSpPr/>
          <p:nvPr/>
        </p:nvSpPr>
        <p:spPr>
          <a:xfrm>
            <a:off x="3779911" y="5352382"/>
            <a:ext cx="1384695" cy="674313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41EB1-E870-3F45-95D5-12E33BA42AD6}"/>
              </a:ext>
            </a:extLst>
          </p:cNvPr>
          <p:cNvSpPr txBox="1"/>
          <p:nvPr/>
        </p:nvSpPr>
        <p:spPr>
          <a:xfrm>
            <a:off x="3693615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k0=3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4E63E-F30C-AE40-951E-1D2D52ABAC57}"/>
              </a:ext>
            </a:extLst>
          </p:cNvPr>
          <p:cNvSpPr txBox="1"/>
          <p:nvPr/>
        </p:nvSpPr>
        <p:spPr>
          <a:xfrm>
            <a:off x="5061767" y="607355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k1=6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C2C8AB-E4AC-FB4D-B70E-A803315AABE3}"/>
              </a:ext>
            </a:extLst>
          </p:cNvPr>
          <p:cNvSpPr/>
          <p:nvPr/>
        </p:nvSpPr>
        <p:spPr>
          <a:xfrm>
            <a:off x="2754400" y="4162259"/>
            <a:ext cx="1369527" cy="4572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DC4325-1090-1D4B-992A-13AC0DC2A020}"/>
              </a:ext>
            </a:extLst>
          </p:cNvPr>
          <p:cNvSpPr txBox="1"/>
          <p:nvPr/>
        </p:nvSpPr>
        <p:spPr>
          <a:xfrm>
            <a:off x="2678594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i0=2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3FB9C7-679F-4B4F-B34D-60AD1308D86E}"/>
              </a:ext>
            </a:extLst>
          </p:cNvPr>
          <p:cNvSpPr txBox="1"/>
          <p:nvPr/>
        </p:nvSpPr>
        <p:spPr>
          <a:xfrm>
            <a:off x="5659466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j0=1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5EF66F-8E12-984D-A690-24A9D77406BF}"/>
              </a:ext>
            </a:extLst>
          </p:cNvPr>
          <p:cNvSpPr txBox="1"/>
          <p:nvPr/>
        </p:nvSpPr>
        <p:spPr>
          <a:xfrm>
            <a:off x="4027592" y="380755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i1=5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7A2BBF-1EF7-8B40-991C-2B7E96D5392D}"/>
              </a:ext>
            </a:extLst>
          </p:cNvPr>
          <p:cNvSpPr txBox="1"/>
          <p:nvPr/>
        </p:nvSpPr>
        <p:spPr>
          <a:xfrm>
            <a:off x="5659466" y="356372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j1=1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9493CA-4756-F445-B714-7D92594B2DFA}"/>
              </a:ext>
            </a:extLst>
          </p:cNvPr>
          <p:cNvSpPr txBox="1"/>
          <p:nvPr/>
        </p:nvSpPr>
        <p:spPr>
          <a:xfrm>
            <a:off x="3642805" y="6073551"/>
            <a:ext cx="1043876" cy="261610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k_curr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=3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8253BA-8396-7B4D-B1DB-64CDDF4CFE85}"/>
              </a:ext>
            </a:extLst>
          </p:cNvPr>
          <p:cNvSpPr txBox="1"/>
          <p:nvPr/>
        </p:nvSpPr>
        <p:spPr>
          <a:xfrm>
            <a:off x="5010957" y="6073551"/>
            <a:ext cx="1043876" cy="261610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k_next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=6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E0A3FC0-B2E8-8148-838A-0B75997B4F2B}"/>
              </a:ext>
            </a:extLst>
          </p:cNvPr>
          <p:cNvSpPr txBox="1"/>
          <p:nvPr/>
        </p:nvSpPr>
        <p:spPr>
          <a:xfrm>
            <a:off x="2627784" y="3807557"/>
            <a:ext cx="1043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i_curr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=2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3818A5-17D0-4C46-A9A9-85AA63FCEA0E}"/>
              </a:ext>
            </a:extLst>
          </p:cNvPr>
          <p:cNvSpPr txBox="1"/>
          <p:nvPr/>
        </p:nvSpPr>
        <p:spPr>
          <a:xfrm>
            <a:off x="5608656" y="3807557"/>
            <a:ext cx="1043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j_curr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=1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9C2A96-0D5C-6044-8A8F-E7676B85DB5B}"/>
              </a:ext>
            </a:extLst>
          </p:cNvPr>
          <p:cNvSpPr txBox="1"/>
          <p:nvPr/>
        </p:nvSpPr>
        <p:spPr>
          <a:xfrm>
            <a:off x="3976782" y="3807557"/>
            <a:ext cx="1043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i_next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=5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9A4BCBC-B27D-4741-83FB-A15FEEC397A0}"/>
              </a:ext>
            </a:extLst>
          </p:cNvPr>
          <p:cNvSpPr txBox="1"/>
          <p:nvPr/>
        </p:nvSpPr>
        <p:spPr>
          <a:xfrm>
            <a:off x="5608656" y="3563723"/>
            <a:ext cx="1043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j_next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35698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Parallel Merge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71462" y="980728"/>
            <a:ext cx="8601075" cy="3816424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__global__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void </a:t>
            </a:r>
            <a:r>
              <a:rPr lang="en-US" sz="1200" kern="0" dirty="0" err="1">
                <a:latin typeface="Courier" pitchFamily="2" charset="0"/>
              </a:rPr>
              <a:t>merge_basic_kernel</a:t>
            </a:r>
            <a:r>
              <a:rPr lang="en-US" sz="1200" kern="0" dirty="0">
                <a:latin typeface="Courier" pitchFamily="2" charset="0"/>
              </a:rPr>
              <a:t>(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* A,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 m,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* B,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 n,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* C){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 </a:t>
            </a:r>
            <a:r>
              <a:rPr lang="en-US" sz="1200" kern="0" dirty="0" err="1">
                <a:latin typeface="Courier" pitchFamily="2" charset="0"/>
              </a:rPr>
              <a:t>tid</a:t>
            </a:r>
            <a:r>
              <a:rPr lang="en-US" sz="1200" kern="0" dirty="0">
                <a:latin typeface="Courier" pitchFamily="2" charset="0"/>
              </a:rPr>
              <a:t> = </a:t>
            </a:r>
            <a:r>
              <a:rPr lang="en-US" sz="1200" kern="0" dirty="0" err="1">
                <a:latin typeface="Courier" pitchFamily="2" charset="0"/>
              </a:rPr>
              <a:t>blockIdx.x</a:t>
            </a:r>
            <a:r>
              <a:rPr lang="en-US" sz="1200" kern="0" dirty="0">
                <a:latin typeface="Courier" pitchFamily="2" charset="0"/>
              </a:rPr>
              <a:t>*</a:t>
            </a:r>
            <a:r>
              <a:rPr lang="en-US" sz="1200" kern="0" dirty="0" err="1">
                <a:latin typeface="Courier" pitchFamily="2" charset="0"/>
              </a:rPr>
              <a:t>blockDim.x</a:t>
            </a:r>
            <a:r>
              <a:rPr lang="en-US" sz="1200" kern="0" dirty="0">
                <a:latin typeface="Courier" pitchFamily="2" charset="0"/>
              </a:rPr>
              <a:t> + </a:t>
            </a:r>
            <a:r>
              <a:rPr lang="en-US" sz="1200" kern="0" dirty="0" err="1">
                <a:latin typeface="Courier" pitchFamily="2" charset="0"/>
              </a:rPr>
              <a:t>threadIdx.x</a:t>
            </a:r>
            <a:r>
              <a:rPr lang="en-US" sz="1200" kern="0" dirty="0">
                <a:latin typeface="Courier" pitchFamily="2" charset="0"/>
              </a:rPr>
              <a:t>;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endParaRPr lang="en-US" sz="1200" kern="0" dirty="0">
              <a:latin typeface="Courier" pitchFamily="2" charset="0"/>
            </a:endParaRP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9DC3E6"/>
                </a:solidFill>
                <a:latin typeface="Courier" pitchFamily="2" charset="0"/>
              </a:rPr>
              <a:t>// Start index of output section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 </a:t>
            </a:r>
            <a:r>
              <a:rPr lang="en-US" sz="1200" kern="0" dirty="0" err="1">
                <a:latin typeface="Courier" pitchFamily="2" charset="0"/>
              </a:rPr>
              <a:t>k_curr</a:t>
            </a:r>
            <a:r>
              <a:rPr lang="en-US" sz="1200" kern="0" dirty="0">
                <a:latin typeface="Courier" pitchFamily="2" charset="0"/>
              </a:rPr>
              <a:t> = </a:t>
            </a:r>
            <a:r>
              <a:rPr lang="en-US" sz="1200" kern="0" dirty="0" err="1">
                <a:latin typeface="Courier" pitchFamily="2" charset="0"/>
              </a:rPr>
              <a:t>tid</a:t>
            </a:r>
            <a:r>
              <a:rPr lang="en-US" sz="1200" kern="0" dirty="0">
                <a:latin typeface="Courier" pitchFamily="2" charset="0"/>
              </a:rPr>
              <a:t> * ceil((</a:t>
            </a:r>
            <a:r>
              <a:rPr lang="en-US" sz="1200" kern="0" dirty="0" err="1">
                <a:latin typeface="Courier" pitchFamily="2" charset="0"/>
              </a:rPr>
              <a:t>m+n</a:t>
            </a:r>
            <a:r>
              <a:rPr lang="en-US" sz="1200" kern="0" dirty="0">
                <a:latin typeface="Courier" pitchFamily="2" charset="0"/>
              </a:rPr>
              <a:t>)/(</a:t>
            </a:r>
            <a:r>
              <a:rPr lang="en-US" sz="1200" kern="0" dirty="0" err="1">
                <a:latin typeface="Courier" pitchFamily="2" charset="0"/>
              </a:rPr>
              <a:t>blockDim.x</a:t>
            </a:r>
            <a:r>
              <a:rPr lang="en-US" sz="1200" kern="0" dirty="0">
                <a:latin typeface="Courier" pitchFamily="2" charset="0"/>
              </a:rPr>
              <a:t>*</a:t>
            </a:r>
            <a:r>
              <a:rPr lang="en-US" sz="1200" kern="0" dirty="0" err="1">
                <a:latin typeface="Courier" pitchFamily="2" charset="0"/>
              </a:rPr>
              <a:t>gridDim.x</a:t>
            </a:r>
            <a:r>
              <a:rPr lang="en-US" sz="1200" kern="0" dirty="0">
                <a:latin typeface="Courier" pitchFamily="2" charset="0"/>
              </a:rPr>
              <a:t>);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9DC3E6"/>
                </a:solidFill>
                <a:latin typeface="Courier" pitchFamily="2" charset="0"/>
              </a:rPr>
              <a:t>// End index of output section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 </a:t>
            </a:r>
            <a:r>
              <a:rPr lang="en-US" sz="1200" kern="0" dirty="0" err="1">
                <a:latin typeface="Courier" pitchFamily="2" charset="0"/>
              </a:rPr>
              <a:t>k_next</a:t>
            </a:r>
            <a:r>
              <a:rPr lang="en-US" sz="1200" kern="0" dirty="0">
                <a:latin typeface="Courier" pitchFamily="2" charset="0"/>
              </a:rPr>
              <a:t> = min((tid+1) * ceil((</a:t>
            </a:r>
            <a:r>
              <a:rPr lang="en-US" sz="1200" kern="0" dirty="0" err="1">
                <a:latin typeface="Courier" pitchFamily="2" charset="0"/>
              </a:rPr>
              <a:t>m+n</a:t>
            </a:r>
            <a:r>
              <a:rPr lang="en-US" sz="1200" kern="0" dirty="0">
                <a:latin typeface="Courier" pitchFamily="2" charset="0"/>
              </a:rPr>
              <a:t>)/(</a:t>
            </a:r>
            <a:r>
              <a:rPr lang="en-US" sz="1200" kern="0" dirty="0" err="1">
                <a:latin typeface="Courier" pitchFamily="2" charset="0"/>
              </a:rPr>
              <a:t>blockDim.x</a:t>
            </a:r>
            <a:r>
              <a:rPr lang="en-US" sz="1200" kern="0" dirty="0">
                <a:latin typeface="Courier" pitchFamily="2" charset="0"/>
              </a:rPr>
              <a:t>*</a:t>
            </a:r>
            <a:r>
              <a:rPr lang="en-US" sz="1200" kern="0" dirty="0" err="1">
                <a:latin typeface="Courier" pitchFamily="2" charset="0"/>
              </a:rPr>
              <a:t>gridDim.x</a:t>
            </a:r>
            <a:r>
              <a:rPr lang="en-US" sz="1200" kern="0" dirty="0">
                <a:latin typeface="Courier" pitchFamily="2" charset="0"/>
              </a:rPr>
              <a:t>)), </a:t>
            </a:r>
            <a:r>
              <a:rPr lang="en-US" sz="1200" kern="0" dirty="0" err="1">
                <a:latin typeface="Courier" pitchFamily="2" charset="0"/>
              </a:rPr>
              <a:t>m+n</a:t>
            </a:r>
            <a:r>
              <a:rPr lang="en-US" sz="1200" kern="0" dirty="0">
                <a:latin typeface="Courier" pitchFamily="2" charset="0"/>
              </a:rPr>
              <a:t>); 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endParaRPr lang="en-US" sz="1200" kern="0" dirty="0">
              <a:latin typeface="Courier" pitchFamily="2" charset="0"/>
            </a:endParaRP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9DC3E6"/>
                </a:solidFill>
                <a:latin typeface="Courier" pitchFamily="2" charset="0"/>
              </a:rPr>
              <a:t>// Co-rank values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 </a:t>
            </a:r>
            <a:r>
              <a:rPr lang="en-US" sz="1200" kern="0" dirty="0" err="1">
                <a:latin typeface="Courier" pitchFamily="2" charset="0"/>
              </a:rPr>
              <a:t>i_curr</a:t>
            </a:r>
            <a:r>
              <a:rPr lang="en-US" sz="1200" kern="0" dirty="0">
                <a:latin typeface="Courier" pitchFamily="2" charset="0"/>
              </a:rPr>
              <a:t> = </a:t>
            </a:r>
            <a:r>
              <a:rPr lang="en-US" sz="1200" kern="0" dirty="0" err="1">
                <a:latin typeface="Courier" pitchFamily="2" charset="0"/>
              </a:rPr>
              <a:t>co_rank</a:t>
            </a:r>
            <a:r>
              <a:rPr lang="en-US" sz="1200" kern="0" dirty="0">
                <a:latin typeface="Courier" pitchFamily="2" charset="0"/>
              </a:rPr>
              <a:t>(</a:t>
            </a:r>
            <a:r>
              <a:rPr lang="en-US" sz="1200" kern="0" dirty="0" err="1">
                <a:latin typeface="Courier" pitchFamily="2" charset="0"/>
              </a:rPr>
              <a:t>k_curr</a:t>
            </a:r>
            <a:r>
              <a:rPr lang="en-US" sz="1200" kern="0" dirty="0">
                <a:latin typeface="Courier" pitchFamily="2" charset="0"/>
              </a:rPr>
              <a:t>, A, m, B, n);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 </a:t>
            </a:r>
            <a:r>
              <a:rPr lang="en-US" sz="1200" kern="0" dirty="0" err="1">
                <a:latin typeface="Courier" pitchFamily="2" charset="0"/>
              </a:rPr>
              <a:t>i_next</a:t>
            </a:r>
            <a:r>
              <a:rPr lang="en-US" sz="1200" kern="0" dirty="0">
                <a:latin typeface="Courier" pitchFamily="2" charset="0"/>
              </a:rPr>
              <a:t> = </a:t>
            </a:r>
            <a:r>
              <a:rPr lang="en-US" sz="1200" kern="0" dirty="0" err="1">
                <a:latin typeface="Courier" pitchFamily="2" charset="0"/>
              </a:rPr>
              <a:t>co_rank</a:t>
            </a:r>
            <a:r>
              <a:rPr lang="en-US" sz="1200" kern="0" dirty="0">
                <a:latin typeface="Courier" pitchFamily="2" charset="0"/>
              </a:rPr>
              <a:t>(</a:t>
            </a:r>
            <a:r>
              <a:rPr lang="en-US" sz="1200" kern="0" dirty="0" err="1">
                <a:latin typeface="Courier" pitchFamily="2" charset="0"/>
              </a:rPr>
              <a:t>k_next</a:t>
            </a:r>
            <a:r>
              <a:rPr lang="en-US" sz="1200" kern="0" dirty="0">
                <a:latin typeface="Courier" pitchFamily="2" charset="0"/>
              </a:rPr>
              <a:t>, A, m, B, n);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endParaRPr lang="en-US" sz="1200" kern="0" dirty="0">
              <a:latin typeface="Courier" pitchFamily="2" charset="0"/>
            </a:endParaRP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 </a:t>
            </a:r>
            <a:r>
              <a:rPr lang="en-US" sz="1200" kern="0" dirty="0" err="1">
                <a:latin typeface="Courier" pitchFamily="2" charset="0"/>
              </a:rPr>
              <a:t>j_curr</a:t>
            </a:r>
            <a:r>
              <a:rPr lang="en-US" sz="1200" kern="0" dirty="0">
                <a:latin typeface="Courier" pitchFamily="2" charset="0"/>
              </a:rPr>
              <a:t> = </a:t>
            </a:r>
            <a:r>
              <a:rPr lang="en-US" sz="1200" kern="0" dirty="0" err="1">
                <a:latin typeface="Courier" pitchFamily="2" charset="0"/>
              </a:rPr>
              <a:t>k_curr</a:t>
            </a:r>
            <a:r>
              <a:rPr lang="en-US" sz="1200" kern="0" dirty="0">
                <a:latin typeface="Courier" pitchFamily="2" charset="0"/>
              </a:rPr>
              <a:t> - </a:t>
            </a:r>
            <a:r>
              <a:rPr lang="en-US" sz="1200" kern="0" dirty="0" err="1">
                <a:latin typeface="Courier" pitchFamily="2" charset="0"/>
              </a:rPr>
              <a:t>i_curr</a:t>
            </a:r>
            <a:r>
              <a:rPr lang="en-US" sz="1200" kern="0" dirty="0">
                <a:latin typeface="Courier" pitchFamily="2" charset="0"/>
              </a:rPr>
              <a:t>;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kern="0" dirty="0">
                <a:latin typeface="Courier" pitchFamily="2" charset="0"/>
              </a:rPr>
              <a:t> </a:t>
            </a:r>
            <a:r>
              <a:rPr lang="en-US" sz="1200" kern="0" dirty="0" err="1">
                <a:latin typeface="Courier" pitchFamily="2" charset="0"/>
              </a:rPr>
              <a:t>j_next</a:t>
            </a:r>
            <a:r>
              <a:rPr lang="en-US" sz="1200" kern="0" dirty="0">
                <a:latin typeface="Courier" pitchFamily="2" charset="0"/>
              </a:rPr>
              <a:t> = </a:t>
            </a:r>
            <a:r>
              <a:rPr lang="en-US" sz="1200" kern="0" dirty="0" err="1">
                <a:latin typeface="Courier" pitchFamily="2" charset="0"/>
              </a:rPr>
              <a:t>k_next</a:t>
            </a:r>
            <a:r>
              <a:rPr lang="en-US" sz="1200" kern="0" dirty="0">
                <a:latin typeface="Courier" pitchFamily="2" charset="0"/>
              </a:rPr>
              <a:t> - </a:t>
            </a:r>
            <a:r>
              <a:rPr lang="en-US" sz="1200" kern="0" dirty="0" err="1">
                <a:latin typeface="Courier" pitchFamily="2" charset="0"/>
              </a:rPr>
              <a:t>i_next</a:t>
            </a:r>
            <a:r>
              <a:rPr lang="en-US" sz="1200" kern="0" dirty="0">
                <a:latin typeface="Courier" pitchFamily="2" charset="0"/>
              </a:rPr>
              <a:t>;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endParaRPr lang="en-US" sz="1200" kern="0" dirty="0">
              <a:latin typeface="Courier" pitchFamily="2" charset="0"/>
            </a:endParaRP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  </a:t>
            </a:r>
            <a:r>
              <a:rPr lang="en-US" sz="1200" kern="0" dirty="0" err="1">
                <a:latin typeface="Courier" pitchFamily="2" charset="0"/>
              </a:rPr>
              <a:t>merge_sequential</a:t>
            </a:r>
            <a:r>
              <a:rPr lang="en-US" sz="1200" kern="0" dirty="0">
                <a:latin typeface="Courier" pitchFamily="2" charset="0"/>
              </a:rPr>
              <a:t>(&amp;A[</a:t>
            </a:r>
            <a:r>
              <a:rPr lang="en-US" sz="1200" kern="0" dirty="0" err="1">
                <a:latin typeface="Courier" pitchFamily="2" charset="0"/>
              </a:rPr>
              <a:t>i_curr</a:t>
            </a:r>
            <a:r>
              <a:rPr lang="en-US" sz="1200" kern="0" dirty="0">
                <a:latin typeface="Courier" pitchFamily="2" charset="0"/>
              </a:rPr>
              <a:t>], </a:t>
            </a:r>
            <a:r>
              <a:rPr lang="en-US" sz="1200" kern="0" dirty="0" err="1">
                <a:latin typeface="Courier" pitchFamily="2" charset="0"/>
              </a:rPr>
              <a:t>i_next-i_curr</a:t>
            </a:r>
            <a:r>
              <a:rPr lang="en-US" sz="1200" kern="0" dirty="0">
                <a:latin typeface="Courier" pitchFamily="2" charset="0"/>
              </a:rPr>
              <a:t>, &amp;B[</a:t>
            </a:r>
            <a:r>
              <a:rPr lang="en-US" sz="1200" kern="0" dirty="0" err="1">
                <a:latin typeface="Courier" pitchFamily="2" charset="0"/>
              </a:rPr>
              <a:t>j_curr</a:t>
            </a:r>
            <a:r>
              <a:rPr lang="en-US" sz="1200" kern="0" dirty="0">
                <a:latin typeface="Courier" pitchFamily="2" charset="0"/>
              </a:rPr>
              <a:t>], </a:t>
            </a:r>
            <a:r>
              <a:rPr lang="en-US" sz="1200" kern="0" dirty="0" err="1">
                <a:latin typeface="Courier" pitchFamily="2" charset="0"/>
              </a:rPr>
              <a:t>j_next-j_curr</a:t>
            </a:r>
            <a:r>
              <a:rPr lang="en-US" sz="1200" kern="0" dirty="0">
                <a:latin typeface="Courier" pitchFamily="2" charset="0"/>
              </a:rPr>
              <a:t>, &amp;C[</a:t>
            </a:r>
            <a:r>
              <a:rPr lang="en-US" sz="1200" kern="0" dirty="0" err="1">
                <a:latin typeface="Courier" pitchFamily="2" charset="0"/>
              </a:rPr>
              <a:t>k_curr</a:t>
            </a:r>
            <a:r>
              <a:rPr lang="en-US" sz="1200" kern="0" dirty="0">
                <a:latin typeface="Courier" pitchFamily="2" charset="0"/>
              </a:rPr>
              <a:t>]);</a:t>
            </a:r>
          </a:p>
          <a:p>
            <a:pPr mar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Font typeface="Arial"/>
              <a:buNone/>
            </a:pPr>
            <a:r>
              <a:rPr lang="en-US" sz="1200" kern="0" dirty="0">
                <a:latin typeface="Courier" pitchFamily="2" charset="0"/>
              </a:rPr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D9A93-E5A6-7D40-BB0A-5068C685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581128"/>
            <a:ext cx="345638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116AC83-4FA1-F448-B87A-8DAB94AE1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08720"/>
            <a:ext cx="8610600" cy="5472608"/>
          </a:xfrm>
        </p:spPr>
        <p:txBody>
          <a:bodyPr/>
          <a:lstStyle/>
          <a:p>
            <a:r>
              <a:rPr lang="en-US" altLang="zh-CN" dirty="0"/>
              <a:t>Problem: </a:t>
            </a:r>
            <a:r>
              <a:rPr lang="en-US" altLang="zh-CN" dirty="0">
                <a:solidFill>
                  <a:srgbClr val="C00000"/>
                </a:solidFill>
              </a:rPr>
              <a:t>Uncoalesced memory accesses</a:t>
            </a:r>
          </a:p>
          <a:p>
            <a:pPr lvl="1"/>
            <a:r>
              <a:rPr lang="en-US" altLang="zh-CN" dirty="0"/>
              <a:t>E.g., first read of thread 0 to A[0], thread 1 to A[2], thread 2 to B[1]; first write of thread 0 to C[0], thread 1 to C[3], thread 2 to C[6]</a:t>
            </a:r>
          </a:p>
          <a:p>
            <a:r>
              <a:rPr lang="en-US" altLang="zh-CN" dirty="0"/>
              <a:t>Solution: Collaborative loading of sections of A and B into the shared memory – </a:t>
            </a:r>
            <a:r>
              <a:rPr lang="en-US" altLang="zh-CN" dirty="0">
                <a:solidFill>
                  <a:srgbClr val="00B050"/>
                </a:solidFill>
              </a:rPr>
              <a:t>tiled merge kernel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Parallel Merge (III)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F17154-B4A8-734D-A0FB-6BC7C4C51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4059238"/>
            <a:ext cx="581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7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Divergence-Free Mapping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1" y="908720"/>
            <a:ext cx="8568952" cy="5472534"/>
          </a:xfrm>
        </p:spPr>
        <p:txBody>
          <a:bodyPr>
            <a:normAutofit/>
          </a:bodyPr>
          <a:lstStyle/>
          <a:p>
            <a:r>
              <a:rPr lang="en-US" dirty="0"/>
              <a:t>All active threads belong to the same warp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00067" y="1799210"/>
            <a:ext cx="653445" cy="4356302"/>
          </a:xfrm>
          <a:prstGeom prst="rect">
            <a:avLst/>
          </a:prstGeom>
          <a:solidFill>
            <a:srgbClr val="FFD147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753513" y="1799210"/>
            <a:ext cx="653445" cy="4356302"/>
          </a:xfrm>
          <a:prstGeom prst="rect">
            <a:avLst/>
          </a:prstGeom>
          <a:solidFill>
            <a:srgbClr val="FF66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06958" y="1799210"/>
            <a:ext cx="653445" cy="4356302"/>
          </a:xfrm>
          <a:prstGeom prst="rect">
            <a:avLst/>
          </a:prstGeom>
          <a:solidFill>
            <a:srgbClr val="7AC96C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486286" y="1799210"/>
            <a:ext cx="653445" cy="4356302"/>
          </a:xfrm>
          <a:prstGeom prst="rect">
            <a:avLst/>
          </a:prstGeom>
          <a:solidFill>
            <a:srgbClr val="7AC96C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139731" y="1799210"/>
            <a:ext cx="653445" cy="4356302"/>
          </a:xfrm>
          <a:prstGeom prst="rect">
            <a:avLst/>
          </a:prstGeom>
          <a:solidFill>
            <a:srgbClr val="FFD147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793176" y="1799210"/>
            <a:ext cx="653445" cy="4356302"/>
          </a:xfrm>
          <a:prstGeom prst="rect">
            <a:avLst/>
          </a:prstGeom>
          <a:solidFill>
            <a:srgbClr val="FF66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446622" y="1799210"/>
            <a:ext cx="653445" cy="4356302"/>
          </a:xfrm>
          <a:prstGeom prst="rect">
            <a:avLst/>
          </a:prstGeom>
          <a:solidFill>
            <a:srgbClr val="7AC96C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32840" y="1799210"/>
            <a:ext cx="653445" cy="4356302"/>
          </a:xfrm>
          <a:prstGeom prst="rect">
            <a:avLst/>
          </a:prstGeom>
          <a:solidFill>
            <a:srgbClr val="FF66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 sz="160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0235" y="1556792"/>
            <a:ext cx="7441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Thread 0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32840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486286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139731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793176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446622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100067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5406958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753513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367294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713849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6060403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8020739" y="2234840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832840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0+16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486286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2139731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793176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446622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4100067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406958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15+31</a:t>
            </a: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753513" y="3251311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367294" y="3251311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6713849" y="3251311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6060403" y="3251311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8020739" y="3251311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832840" y="4340386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1486286" y="4340386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2139731" y="4340386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2793176" y="4340386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3446622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100067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5406958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753513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7367294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6713849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060403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8020739" y="4340386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832840" y="5429462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1486286" y="5429462"/>
            <a:ext cx="653445" cy="43563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2139731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2793176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3446622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4100067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406958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4753513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7367294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6713849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6060403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8020739" y="5429462"/>
            <a:ext cx="653445" cy="43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>
            <a:off x="1123261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 flipH="1">
            <a:off x="1268471" y="2670470"/>
            <a:ext cx="4937143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>
            <a:off x="1776706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 flipH="1">
            <a:off x="1849311" y="2670470"/>
            <a:ext cx="5009748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1" name="Line 68"/>
          <p:cNvSpPr>
            <a:spLocks noChangeShapeType="1"/>
          </p:cNvSpPr>
          <p:nvPr/>
        </p:nvSpPr>
        <p:spPr bwMode="auto">
          <a:xfrm>
            <a:off x="2430151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 flipH="1">
            <a:off x="2502756" y="2670470"/>
            <a:ext cx="5082353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>
            <a:off x="3083597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 flipH="1">
            <a:off x="3156202" y="2670470"/>
            <a:ext cx="5082353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5" name="Line 72"/>
          <p:cNvSpPr>
            <a:spLocks noChangeShapeType="1"/>
          </p:cNvSpPr>
          <p:nvPr/>
        </p:nvSpPr>
        <p:spPr bwMode="auto">
          <a:xfrm>
            <a:off x="3737042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6" name="Line 73"/>
          <p:cNvSpPr>
            <a:spLocks noChangeShapeType="1"/>
          </p:cNvSpPr>
          <p:nvPr/>
        </p:nvSpPr>
        <p:spPr bwMode="auto">
          <a:xfrm flipH="1">
            <a:off x="3882252" y="2670470"/>
            <a:ext cx="5009748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7" name="Line 74"/>
          <p:cNvSpPr>
            <a:spLocks noChangeShapeType="1"/>
          </p:cNvSpPr>
          <p:nvPr/>
        </p:nvSpPr>
        <p:spPr bwMode="auto">
          <a:xfrm>
            <a:off x="4390487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>
            <a:off x="1123261" y="3686941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9" name="Line 76"/>
          <p:cNvSpPr>
            <a:spLocks noChangeShapeType="1"/>
          </p:cNvSpPr>
          <p:nvPr/>
        </p:nvSpPr>
        <p:spPr bwMode="auto">
          <a:xfrm flipH="1">
            <a:off x="1268471" y="3686941"/>
            <a:ext cx="2323361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0" name="Line 77"/>
          <p:cNvSpPr>
            <a:spLocks noChangeShapeType="1"/>
          </p:cNvSpPr>
          <p:nvPr/>
        </p:nvSpPr>
        <p:spPr bwMode="auto">
          <a:xfrm>
            <a:off x="1776706" y="3686941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1" name="Line 78"/>
          <p:cNvSpPr>
            <a:spLocks noChangeShapeType="1"/>
          </p:cNvSpPr>
          <p:nvPr/>
        </p:nvSpPr>
        <p:spPr bwMode="auto">
          <a:xfrm flipH="1">
            <a:off x="1921916" y="3686941"/>
            <a:ext cx="2323361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2" name="Line 79"/>
          <p:cNvSpPr>
            <a:spLocks noChangeShapeType="1"/>
          </p:cNvSpPr>
          <p:nvPr/>
        </p:nvSpPr>
        <p:spPr bwMode="auto">
          <a:xfrm>
            <a:off x="1123261" y="4776016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3" name="Line 80"/>
          <p:cNvSpPr>
            <a:spLocks noChangeShapeType="1"/>
          </p:cNvSpPr>
          <p:nvPr/>
        </p:nvSpPr>
        <p:spPr bwMode="auto">
          <a:xfrm flipH="1">
            <a:off x="3301412" y="3686941"/>
            <a:ext cx="2395966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4" name="Text Box 81"/>
          <p:cNvSpPr txBox="1">
            <a:spLocks noChangeArrowheads="1"/>
          </p:cNvSpPr>
          <p:nvPr/>
        </p:nvSpPr>
        <p:spPr bwMode="auto">
          <a:xfrm>
            <a:off x="542420" y="3251311"/>
            <a:ext cx="320672" cy="43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542420" y="4340386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6" name="Text Box 83"/>
          <p:cNvSpPr txBox="1">
            <a:spLocks noChangeArrowheads="1"/>
          </p:cNvSpPr>
          <p:nvPr/>
        </p:nvSpPr>
        <p:spPr bwMode="auto">
          <a:xfrm>
            <a:off x="542420" y="542946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7" name="Line 84"/>
          <p:cNvSpPr>
            <a:spLocks noChangeShapeType="1"/>
          </p:cNvSpPr>
          <p:nvPr/>
        </p:nvSpPr>
        <p:spPr bwMode="auto">
          <a:xfrm>
            <a:off x="5043933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8" name="Line 85"/>
          <p:cNvSpPr>
            <a:spLocks noChangeShapeType="1"/>
          </p:cNvSpPr>
          <p:nvPr/>
        </p:nvSpPr>
        <p:spPr bwMode="auto">
          <a:xfrm>
            <a:off x="5697378" y="2670470"/>
            <a:ext cx="0" cy="580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9" name="Line 86"/>
          <p:cNvSpPr>
            <a:spLocks noChangeShapeType="1"/>
          </p:cNvSpPr>
          <p:nvPr/>
        </p:nvSpPr>
        <p:spPr bwMode="auto">
          <a:xfrm>
            <a:off x="2430151" y="3686941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>
            <a:off x="3083597" y="3686941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1" name="Line 88"/>
          <p:cNvSpPr>
            <a:spLocks noChangeShapeType="1"/>
          </p:cNvSpPr>
          <p:nvPr/>
        </p:nvSpPr>
        <p:spPr bwMode="auto">
          <a:xfrm flipH="1">
            <a:off x="2647966" y="3686941"/>
            <a:ext cx="2323361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2" name="Line 89"/>
          <p:cNvSpPr>
            <a:spLocks noChangeShapeType="1"/>
          </p:cNvSpPr>
          <p:nvPr/>
        </p:nvSpPr>
        <p:spPr bwMode="auto">
          <a:xfrm>
            <a:off x="1776706" y="4776016"/>
            <a:ext cx="0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3" name="Line 90"/>
          <p:cNvSpPr>
            <a:spLocks noChangeShapeType="1"/>
          </p:cNvSpPr>
          <p:nvPr/>
        </p:nvSpPr>
        <p:spPr bwMode="auto">
          <a:xfrm flipH="1">
            <a:off x="1341076" y="4776016"/>
            <a:ext cx="1089076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4" name="Line 91"/>
          <p:cNvSpPr>
            <a:spLocks noChangeShapeType="1"/>
          </p:cNvSpPr>
          <p:nvPr/>
        </p:nvSpPr>
        <p:spPr bwMode="auto">
          <a:xfrm flipH="1">
            <a:off x="1921916" y="4776016"/>
            <a:ext cx="1161681" cy="653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5" name="Text Box 92"/>
          <p:cNvSpPr txBox="1">
            <a:spLocks noChangeArrowheads="1"/>
          </p:cNvSpPr>
          <p:nvPr/>
        </p:nvSpPr>
        <p:spPr bwMode="auto">
          <a:xfrm>
            <a:off x="1413681" y="1556792"/>
            <a:ext cx="7441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Thread 1</a:t>
            </a:r>
          </a:p>
        </p:txBody>
      </p:sp>
      <p:sp>
        <p:nvSpPr>
          <p:cNvPr id="96" name="Text Box 93"/>
          <p:cNvSpPr txBox="1">
            <a:spLocks noChangeArrowheads="1"/>
          </p:cNvSpPr>
          <p:nvPr/>
        </p:nvSpPr>
        <p:spPr bwMode="auto">
          <a:xfrm>
            <a:off x="2067126" y="1556792"/>
            <a:ext cx="7441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Thread 2</a:t>
            </a:r>
          </a:p>
        </p:txBody>
      </p:sp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4644008" y="1556792"/>
            <a:ext cx="8210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Thread 14</a:t>
            </a:r>
          </a:p>
        </p:txBody>
      </p:sp>
      <p:sp>
        <p:nvSpPr>
          <p:cNvPr id="98" name="Text Box 95"/>
          <p:cNvSpPr txBox="1">
            <a:spLocks noChangeArrowheads="1"/>
          </p:cNvSpPr>
          <p:nvPr/>
        </p:nvSpPr>
        <p:spPr bwMode="auto">
          <a:xfrm>
            <a:off x="5334353" y="1556792"/>
            <a:ext cx="8210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Thread 15</a:t>
            </a:r>
          </a:p>
        </p:txBody>
      </p:sp>
      <p:sp>
        <p:nvSpPr>
          <p:cNvPr id="99" name="Text Box 87"/>
          <p:cNvSpPr txBox="1">
            <a:spLocks noChangeArrowheads="1"/>
          </p:cNvSpPr>
          <p:nvPr/>
        </p:nvSpPr>
        <p:spPr bwMode="auto">
          <a:xfrm rot="16200000">
            <a:off x="-180484" y="5085369"/>
            <a:ext cx="980168" cy="32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iterations</a:t>
            </a:r>
          </a:p>
        </p:txBody>
      </p:sp>
      <p:sp>
        <p:nvSpPr>
          <p:cNvPr id="100" name="Line 88"/>
          <p:cNvSpPr>
            <a:spLocks noChangeShapeType="1"/>
          </p:cNvSpPr>
          <p:nvPr/>
        </p:nvSpPr>
        <p:spPr bwMode="auto">
          <a:xfrm>
            <a:off x="469815" y="5075205"/>
            <a:ext cx="0" cy="72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2" name="CuadroTexto 26">
            <a:extLst>
              <a:ext uri="{FF2B5EF4-FFF2-40B4-BE49-F238E27FC236}">
                <a16:creationId xmlns:a16="http://schemas.microsoft.com/office/drawing/2014/main" id="{9BBD14E6-7C12-094E-80BE-D5360A3E1470}"/>
              </a:ext>
            </a:extLst>
          </p:cNvPr>
          <p:cNvSpPr txBox="1"/>
          <p:nvPr/>
        </p:nvSpPr>
        <p:spPr>
          <a:xfrm>
            <a:off x="228600" y="6495225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Slide credit: </a:t>
            </a:r>
            <a:r>
              <a:rPr lang="en-US" sz="800" dirty="0" err="1"/>
              <a:t>Hwu</a:t>
            </a:r>
            <a:r>
              <a:rPr lang="en-US" sz="800" dirty="0"/>
              <a:t> &amp; Kirk</a:t>
            </a:r>
          </a:p>
        </p:txBody>
      </p:sp>
      <p:sp>
        <p:nvSpPr>
          <p:cNvPr id="101" name="Text Box 93">
            <a:extLst>
              <a:ext uri="{FF2B5EF4-FFF2-40B4-BE49-F238E27FC236}">
                <a16:creationId xmlns:a16="http://schemas.microsoft.com/office/drawing/2014/main" id="{3F240E91-1B52-7843-A63A-BEDA2889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358" y="1503481"/>
            <a:ext cx="309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2997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Tiled Merge Kernel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Google Shape;948;p34">
            <a:extLst>
              <a:ext uri="{FF2B5EF4-FFF2-40B4-BE49-F238E27FC236}">
                <a16:creationId xmlns:a16="http://schemas.microsoft.com/office/drawing/2014/main" id="{681FB77D-4C45-094E-BAE9-D64625879D3C}"/>
              </a:ext>
            </a:extLst>
          </p:cNvPr>
          <p:cNvSpPr/>
          <p:nvPr/>
        </p:nvSpPr>
        <p:spPr>
          <a:xfrm>
            <a:off x="957263" y="2285651"/>
            <a:ext cx="3402012" cy="23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49;p34">
            <a:extLst>
              <a:ext uri="{FF2B5EF4-FFF2-40B4-BE49-F238E27FC236}">
                <a16:creationId xmlns:a16="http://schemas.microsoft.com/office/drawing/2014/main" id="{92B86E8A-C50A-974D-860D-9A1E509008DB}"/>
              </a:ext>
            </a:extLst>
          </p:cNvPr>
          <p:cNvSpPr/>
          <p:nvPr/>
        </p:nvSpPr>
        <p:spPr>
          <a:xfrm>
            <a:off x="954088" y="228565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50;p34">
            <a:extLst>
              <a:ext uri="{FF2B5EF4-FFF2-40B4-BE49-F238E27FC236}">
                <a16:creationId xmlns:a16="http://schemas.microsoft.com/office/drawing/2014/main" id="{DD6BE787-E208-A845-AA95-F4C4B12A6EDC}"/>
              </a:ext>
            </a:extLst>
          </p:cNvPr>
          <p:cNvSpPr/>
          <p:nvPr/>
        </p:nvSpPr>
        <p:spPr>
          <a:xfrm>
            <a:off x="2339975" y="1823689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51;p34">
            <a:extLst>
              <a:ext uri="{FF2B5EF4-FFF2-40B4-BE49-F238E27FC236}">
                <a16:creationId xmlns:a16="http://schemas.microsoft.com/office/drawing/2014/main" id="{6BA9E634-C864-E349-8182-C9E91A9A2EA5}"/>
              </a:ext>
            </a:extLst>
          </p:cNvPr>
          <p:cNvSpPr/>
          <p:nvPr/>
        </p:nvSpPr>
        <p:spPr>
          <a:xfrm>
            <a:off x="957263" y="1822101"/>
            <a:ext cx="40386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52;p34">
            <a:extLst>
              <a:ext uri="{FF2B5EF4-FFF2-40B4-BE49-F238E27FC236}">
                <a16:creationId xmlns:a16="http://schemas.microsoft.com/office/drawing/2014/main" id="{E45F8386-4455-2341-BABA-892076F8561C}"/>
              </a:ext>
            </a:extLst>
          </p:cNvPr>
          <p:cNvSpPr/>
          <p:nvPr/>
        </p:nvSpPr>
        <p:spPr>
          <a:xfrm>
            <a:off x="2555776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53;p34">
            <a:extLst>
              <a:ext uri="{FF2B5EF4-FFF2-40B4-BE49-F238E27FC236}">
                <a16:creationId xmlns:a16="http://schemas.microsoft.com/office/drawing/2014/main" id="{2946E3D1-8B9F-C846-A032-782BA75FF9FB}"/>
              </a:ext>
            </a:extLst>
          </p:cNvPr>
          <p:cNvSpPr/>
          <p:nvPr/>
        </p:nvSpPr>
        <p:spPr>
          <a:xfrm>
            <a:off x="957263" y="3555652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54;p34">
            <a:extLst>
              <a:ext uri="{FF2B5EF4-FFF2-40B4-BE49-F238E27FC236}">
                <a16:creationId xmlns:a16="http://schemas.microsoft.com/office/drawing/2014/main" id="{222B9171-9501-3647-B1A5-323DB94C8770}"/>
              </a:ext>
            </a:extLst>
          </p:cNvPr>
          <p:cNvSpPr/>
          <p:nvPr/>
        </p:nvSpPr>
        <p:spPr>
          <a:xfrm>
            <a:off x="957263" y="5022502"/>
            <a:ext cx="76200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55;p34">
            <a:extLst>
              <a:ext uri="{FF2B5EF4-FFF2-40B4-BE49-F238E27FC236}">
                <a16:creationId xmlns:a16="http://schemas.microsoft.com/office/drawing/2014/main" id="{DBB0C400-BB12-6F43-B7D7-09FA68B7C21B}"/>
              </a:ext>
            </a:extLst>
          </p:cNvPr>
          <p:cNvSpPr/>
          <p:nvPr/>
        </p:nvSpPr>
        <p:spPr>
          <a:xfrm>
            <a:off x="957263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56;p34">
            <a:extLst>
              <a:ext uri="{FF2B5EF4-FFF2-40B4-BE49-F238E27FC236}">
                <a16:creationId xmlns:a16="http://schemas.microsoft.com/office/drawing/2014/main" id="{A2039BB8-A612-734F-B93B-0BBD18FF351F}"/>
              </a:ext>
            </a:extLst>
          </p:cNvPr>
          <p:cNvSpPr/>
          <p:nvPr/>
        </p:nvSpPr>
        <p:spPr>
          <a:xfrm>
            <a:off x="957263" y="3555652"/>
            <a:ext cx="192087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57;p34">
            <a:extLst>
              <a:ext uri="{FF2B5EF4-FFF2-40B4-BE49-F238E27FC236}">
                <a16:creationId xmlns:a16="http://schemas.microsoft.com/office/drawing/2014/main" id="{73FF07DD-6A67-E547-80F9-91CAC708EB16}"/>
              </a:ext>
            </a:extLst>
          </p:cNvPr>
          <p:cNvSpPr/>
          <p:nvPr/>
        </p:nvSpPr>
        <p:spPr>
          <a:xfrm>
            <a:off x="2558951" y="35350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58;p34">
            <a:extLst>
              <a:ext uri="{FF2B5EF4-FFF2-40B4-BE49-F238E27FC236}">
                <a16:creationId xmlns:a16="http://schemas.microsoft.com/office/drawing/2014/main" id="{44669C1C-7423-FD44-8437-8B21499D0AC8}"/>
              </a:ext>
            </a:extLst>
          </p:cNvPr>
          <p:cNvSpPr/>
          <p:nvPr/>
        </p:nvSpPr>
        <p:spPr>
          <a:xfrm>
            <a:off x="4270375" y="3063527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59;p34">
            <a:extLst>
              <a:ext uri="{FF2B5EF4-FFF2-40B4-BE49-F238E27FC236}">
                <a16:creationId xmlns:a16="http://schemas.microsoft.com/office/drawing/2014/main" id="{7F2C5B50-9075-BF44-8CEA-2461DD905B92}"/>
              </a:ext>
            </a:extLst>
          </p:cNvPr>
          <p:cNvSpPr/>
          <p:nvPr/>
        </p:nvSpPr>
        <p:spPr>
          <a:xfrm>
            <a:off x="4270375" y="3520727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962;p34">
            <a:extLst>
              <a:ext uri="{FF2B5EF4-FFF2-40B4-BE49-F238E27FC236}">
                <a16:creationId xmlns:a16="http://schemas.microsoft.com/office/drawing/2014/main" id="{400FB264-4B20-AF42-9E56-7D3163AA0227}"/>
              </a:ext>
            </a:extLst>
          </p:cNvPr>
          <p:cNvCxnSpPr/>
          <p:nvPr/>
        </p:nvCxnSpPr>
        <p:spPr>
          <a:xfrm>
            <a:off x="2328863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963;p34">
            <a:extLst>
              <a:ext uri="{FF2B5EF4-FFF2-40B4-BE49-F238E27FC236}">
                <a16:creationId xmlns:a16="http://schemas.microsoft.com/office/drawing/2014/main" id="{55928B63-CF0B-A345-8CA3-AA45AA82F298}"/>
              </a:ext>
            </a:extLst>
          </p:cNvPr>
          <p:cNvSpPr txBox="1"/>
          <p:nvPr/>
        </p:nvSpPr>
        <p:spPr>
          <a:xfrm>
            <a:off x="576263" y="1777652"/>
            <a:ext cx="303212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4" name="Google Shape;964;p34">
            <a:extLst>
              <a:ext uri="{FF2B5EF4-FFF2-40B4-BE49-F238E27FC236}">
                <a16:creationId xmlns:a16="http://schemas.microsoft.com/office/drawing/2014/main" id="{1C597B2F-2141-584D-9481-ACC43DD9CCBB}"/>
              </a:ext>
            </a:extLst>
          </p:cNvPr>
          <p:cNvSpPr txBox="1"/>
          <p:nvPr/>
        </p:nvSpPr>
        <p:spPr>
          <a:xfrm>
            <a:off x="576263" y="2245965"/>
            <a:ext cx="296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5" name="Google Shape;965;p34">
            <a:extLst>
              <a:ext uri="{FF2B5EF4-FFF2-40B4-BE49-F238E27FC236}">
                <a16:creationId xmlns:a16="http://schemas.microsoft.com/office/drawing/2014/main" id="{C2D8546A-3ABF-304D-AA7B-4A563ACD1892}"/>
              </a:ext>
            </a:extLst>
          </p:cNvPr>
          <p:cNvSpPr txBox="1"/>
          <p:nvPr/>
        </p:nvSpPr>
        <p:spPr>
          <a:xfrm>
            <a:off x="576263" y="4966940"/>
            <a:ext cx="2936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6" name="Google Shape;966;p34">
            <a:extLst>
              <a:ext uri="{FF2B5EF4-FFF2-40B4-BE49-F238E27FC236}">
                <a16:creationId xmlns:a16="http://schemas.microsoft.com/office/drawing/2014/main" id="{9BD75729-F786-A644-A76B-8C5108884BFF}"/>
              </a:ext>
            </a:extLst>
          </p:cNvPr>
          <p:cNvSpPr txBox="1"/>
          <p:nvPr/>
        </p:nvSpPr>
        <p:spPr>
          <a:xfrm>
            <a:off x="323528" y="3077815"/>
            <a:ext cx="66039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dirty="0"/>
          </a:p>
        </p:txBody>
      </p:sp>
      <p:sp>
        <p:nvSpPr>
          <p:cNvPr id="27" name="Google Shape;967;p34">
            <a:extLst>
              <a:ext uri="{FF2B5EF4-FFF2-40B4-BE49-F238E27FC236}">
                <a16:creationId xmlns:a16="http://schemas.microsoft.com/office/drawing/2014/main" id="{0C0B5019-6433-EE41-81A2-59C20159803A}"/>
              </a:ext>
            </a:extLst>
          </p:cNvPr>
          <p:cNvSpPr txBox="1"/>
          <p:nvPr/>
        </p:nvSpPr>
        <p:spPr>
          <a:xfrm>
            <a:off x="323528" y="3468340"/>
            <a:ext cx="65404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/>
          </a:p>
        </p:txBody>
      </p:sp>
      <p:sp>
        <p:nvSpPr>
          <p:cNvPr id="28" name="Google Shape;968;p34">
            <a:extLst>
              <a:ext uri="{FF2B5EF4-FFF2-40B4-BE49-F238E27FC236}">
                <a16:creationId xmlns:a16="http://schemas.microsoft.com/office/drawing/2014/main" id="{8C3C36E3-CA06-AB4B-8211-189CE2E72273}"/>
              </a:ext>
            </a:extLst>
          </p:cNvPr>
          <p:cNvSpPr/>
          <p:nvPr/>
        </p:nvSpPr>
        <p:spPr>
          <a:xfrm>
            <a:off x="957263" y="182210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69;p34">
            <a:extLst>
              <a:ext uri="{FF2B5EF4-FFF2-40B4-BE49-F238E27FC236}">
                <a16:creationId xmlns:a16="http://schemas.microsoft.com/office/drawing/2014/main" id="{1CD7218A-A94D-7E4F-ACE5-D0C6B5FEAF9D}"/>
              </a:ext>
            </a:extLst>
          </p:cNvPr>
          <p:cNvSpPr/>
          <p:nvPr/>
        </p:nvSpPr>
        <p:spPr>
          <a:xfrm>
            <a:off x="957263" y="3077815"/>
            <a:ext cx="457200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970;p34">
            <a:extLst>
              <a:ext uri="{FF2B5EF4-FFF2-40B4-BE49-F238E27FC236}">
                <a16:creationId xmlns:a16="http://schemas.microsoft.com/office/drawing/2014/main" id="{9AA8CC71-58DA-844B-BA63-1E6E513B466E}"/>
              </a:ext>
            </a:extLst>
          </p:cNvPr>
          <p:cNvCxnSpPr>
            <a:cxnSpLocks/>
          </p:cNvCxnSpPr>
          <p:nvPr/>
        </p:nvCxnSpPr>
        <p:spPr>
          <a:xfrm flipH="1">
            <a:off x="1025761" y="2053673"/>
            <a:ext cx="85409" cy="10369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" name="Google Shape;971;p34">
            <a:extLst>
              <a:ext uri="{FF2B5EF4-FFF2-40B4-BE49-F238E27FC236}">
                <a16:creationId xmlns:a16="http://schemas.microsoft.com/office/drawing/2014/main" id="{95FDA7A2-AA45-F54B-A6F3-C669CEAC3C38}"/>
              </a:ext>
            </a:extLst>
          </p:cNvPr>
          <p:cNvSpPr/>
          <p:nvPr/>
        </p:nvSpPr>
        <p:spPr>
          <a:xfrm>
            <a:off x="957263" y="5022501"/>
            <a:ext cx="658812" cy="234000"/>
          </a:xfrm>
          <a:prstGeom prst="rect">
            <a:avLst/>
          </a:prstGeom>
          <a:pattFill prst="dkVert">
            <a:fgClr>
              <a:srgbClr val="0070C0"/>
            </a:fgClr>
            <a:bgClr>
              <a:srgbClr val="00B0F0"/>
            </a:bgClr>
          </a:patt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72;p34">
            <a:extLst>
              <a:ext uri="{FF2B5EF4-FFF2-40B4-BE49-F238E27FC236}">
                <a16:creationId xmlns:a16="http://schemas.microsoft.com/office/drawing/2014/main" id="{5DA9AFEE-344C-764F-ADFA-5777EEA19732}"/>
              </a:ext>
            </a:extLst>
          </p:cNvPr>
          <p:cNvSpPr/>
          <p:nvPr/>
        </p:nvSpPr>
        <p:spPr>
          <a:xfrm>
            <a:off x="3408363" y="5022502"/>
            <a:ext cx="660400" cy="234000"/>
          </a:xfrm>
          <a:prstGeom prst="rect">
            <a:avLst/>
          </a:prstGeom>
          <a:pattFill prst="dkVert">
            <a:fgClr>
              <a:srgbClr val="0070C0"/>
            </a:fgClr>
            <a:bgClr>
              <a:srgbClr val="00B0F0"/>
            </a:bgClr>
          </a:patt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973;p34">
            <a:extLst>
              <a:ext uri="{FF2B5EF4-FFF2-40B4-BE49-F238E27FC236}">
                <a16:creationId xmlns:a16="http://schemas.microsoft.com/office/drawing/2014/main" id="{0295A457-240E-C14B-8C1E-660872EBACD1}"/>
              </a:ext>
            </a:extLst>
          </p:cNvPr>
          <p:cNvSpPr/>
          <p:nvPr/>
        </p:nvSpPr>
        <p:spPr>
          <a:xfrm>
            <a:off x="6138863" y="5022502"/>
            <a:ext cx="658812" cy="234000"/>
          </a:xfrm>
          <a:prstGeom prst="rect">
            <a:avLst/>
          </a:prstGeom>
          <a:pattFill prst="dkVert">
            <a:fgClr>
              <a:srgbClr val="0070C0"/>
            </a:fgClr>
            <a:bgClr>
              <a:srgbClr val="00B0F0"/>
            </a:bgClr>
          </a:patt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Google Shape;974;p34">
            <a:extLst>
              <a:ext uri="{FF2B5EF4-FFF2-40B4-BE49-F238E27FC236}">
                <a16:creationId xmlns:a16="http://schemas.microsoft.com/office/drawing/2014/main" id="{005AB086-38E9-1D4A-8467-8B465377180A}"/>
              </a:ext>
            </a:extLst>
          </p:cNvPr>
          <p:cNvCxnSpPr/>
          <p:nvPr/>
        </p:nvCxnSpPr>
        <p:spPr>
          <a:xfrm>
            <a:off x="1281113" y="3187352"/>
            <a:ext cx="120650" cy="1968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5" name="Google Shape;975;p34">
            <a:extLst>
              <a:ext uri="{FF2B5EF4-FFF2-40B4-BE49-F238E27FC236}">
                <a16:creationId xmlns:a16="http://schemas.microsoft.com/office/drawing/2014/main" id="{74D7E723-2B7F-C94F-8F9C-7B12F2A2C53B}"/>
              </a:ext>
            </a:extLst>
          </p:cNvPr>
          <p:cNvCxnSpPr/>
          <p:nvPr/>
        </p:nvCxnSpPr>
        <p:spPr>
          <a:xfrm>
            <a:off x="1065213" y="3635027"/>
            <a:ext cx="77787" cy="1539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6" name="Google Shape;976;p34">
            <a:extLst>
              <a:ext uri="{FF2B5EF4-FFF2-40B4-BE49-F238E27FC236}">
                <a16:creationId xmlns:a16="http://schemas.microsoft.com/office/drawing/2014/main" id="{B0009644-6CC3-8941-BCA3-5EA7370666D7}"/>
              </a:ext>
            </a:extLst>
          </p:cNvPr>
          <p:cNvSpPr/>
          <p:nvPr/>
        </p:nvSpPr>
        <p:spPr>
          <a:xfrm>
            <a:off x="4370388" y="182210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977;p34">
            <a:extLst>
              <a:ext uri="{FF2B5EF4-FFF2-40B4-BE49-F238E27FC236}">
                <a16:creationId xmlns:a16="http://schemas.microsoft.com/office/drawing/2014/main" id="{C2870851-12EB-1E41-8A2C-6BEA3C8E87EE}"/>
              </a:ext>
            </a:extLst>
          </p:cNvPr>
          <p:cNvSpPr/>
          <p:nvPr/>
        </p:nvSpPr>
        <p:spPr>
          <a:xfrm>
            <a:off x="2998788" y="228565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978;p34">
            <a:extLst>
              <a:ext uri="{FF2B5EF4-FFF2-40B4-BE49-F238E27FC236}">
                <a16:creationId xmlns:a16="http://schemas.microsoft.com/office/drawing/2014/main" id="{8F95AA1F-5609-F641-A173-A7BF178BF1AC}"/>
              </a:ext>
            </a:extLst>
          </p:cNvPr>
          <p:cNvSpPr/>
          <p:nvPr/>
        </p:nvSpPr>
        <p:spPr>
          <a:xfrm>
            <a:off x="1838325" y="2285651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979;p34">
            <a:extLst>
              <a:ext uri="{FF2B5EF4-FFF2-40B4-BE49-F238E27FC236}">
                <a16:creationId xmlns:a16="http://schemas.microsoft.com/office/drawing/2014/main" id="{F598874A-0146-074A-9FFF-8585C66E5C99}"/>
              </a:ext>
            </a:extLst>
          </p:cNvPr>
          <p:cNvSpPr/>
          <p:nvPr/>
        </p:nvSpPr>
        <p:spPr>
          <a:xfrm>
            <a:off x="2558951" y="3535015"/>
            <a:ext cx="381000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980;p34">
            <a:extLst>
              <a:ext uri="{FF2B5EF4-FFF2-40B4-BE49-F238E27FC236}">
                <a16:creationId xmlns:a16="http://schemas.microsoft.com/office/drawing/2014/main" id="{1A37B5FB-876F-CD4E-B513-6583EC713D8E}"/>
              </a:ext>
            </a:extLst>
          </p:cNvPr>
          <p:cNvSpPr/>
          <p:nvPr/>
        </p:nvSpPr>
        <p:spPr>
          <a:xfrm>
            <a:off x="2555776" y="3077815"/>
            <a:ext cx="257175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Google Shape;981;p34">
            <a:extLst>
              <a:ext uri="{FF2B5EF4-FFF2-40B4-BE49-F238E27FC236}">
                <a16:creationId xmlns:a16="http://schemas.microsoft.com/office/drawing/2014/main" id="{A7074945-46F7-BE44-B2FB-D68AE471D24A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2684364" y="3311815"/>
            <a:ext cx="1208186" cy="18630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2" name="Google Shape;982;p34">
            <a:extLst>
              <a:ext uri="{FF2B5EF4-FFF2-40B4-BE49-F238E27FC236}">
                <a16:creationId xmlns:a16="http://schemas.microsoft.com/office/drawing/2014/main" id="{4B43C72A-C0FC-214B-8A0E-4EAD540630C8}"/>
              </a:ext>
            </a:extLst>
          </p:cNvPr>
          <p:cNvCxnSpPr>
            <a:cxnSpLocks/>
          </p:cNvCxnSpPr>
          <p:nvPr/>
        </p:nvCxnSpPr>
        <p:spPr>
          <a:xfrm>
            <a:off x="2684364" y="3635027"/>
            <a:ext cx="927199" cy="1539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3" name="Google Shape;983;p34">
            <a:extLst>
              <a:ext uri="{FF2B5EF4-FFF2-40B4-BE49-F238E27FC236}">
                <a16:creationId xmlns:a16="http://schemas.microsoft.com/office/drawing/2014/main" id="{4A3D25B3-3332-934C-A7F5-6417FCE640E3}"/>
              </a:ext>
            </a:extLst>
          </p:cNvPr>
          <p:cNvSpPr/>
          <p:nvPr/>
        </p:nvSpPr>
        <p:spPr>
          <a:xfrm>
            <a:off x="4270375" y="3063527"/>
            <a:ext cx="303213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984;p34">
            <a:extLst>
              <a:ext uri="{FF2B5EF4-FFF2-40B4-BE49-F238E27FC236}">
                <a16:creationId xmlns:a16="http://schemas.microsoft.com/office/drawing/2014/main" id="{5E542D11-8FF2-8847-A27B-385419A9255D}"/>
              </a:ext>
            </a:extLst>
          </p:cNvPr>
          <p:cNvSpPr/>
          <p:nvPr/>
        </p:nvSpPr>
        <p:spPr>
          <a:xfrm>
            <a:off x="4270375" y="3520727"/>
            <a:ext cx="311150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" name="Google Shape;985;p34">
            <a:extLst>
              <a:ext uri="{FF2B5EF4-FFF2-40B4-BE49-F238E27FC236}">
                <a16:creationId xmlns:a16="http://schemas.microsoft.com/office/drawing/2014/main" id="{93CABBD1-5986-5E4C-9432-0D4A5626BB34}"/>
              </a:ext>
            </a:extLst>
          </p:cNvPr>
          <p:cNvCxnSpPr/>
          <p:nvPr/>
        </p:nvCxnSpPr>
        <p:spPr>
          <a:xfrm>
            <a:off x="4464050" y="3177827"/>
            <a:ext cx="2170113" cy="19780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6" name="Google Shape;986;p34">
            <a:extLst>
              <a:ext uri="{FF2B5EF4-FFF2-40B4-BE49-F238E27FC236}">
                <a16:creationId xmlns:a16="http://schemas.microsoft.com/office/drawing/2014/main" id="{CAE131D7-87CE-3E40-AB03-BA2ED321529D}"/>
              </a:ext>
            </a:extLst>
          </p:cNvPr>
          <p:cNvCxnSpPr/>
          <p:nvPr/>
        </p:nvCxnSpPr>
        <p:spPr>
          <a:xfrm>
            <a:off x="4445000" y="3623915"/>
            <a:ext cx="1885950" cy="15319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7" name="Google Shape;987;p34">
            <a:extLst>
              <a:ext uri="{FF2B5EF4-FFF2-40B4-BE49-F238E27FC236}">
                <a16:creationId xmlns:a16="http://schemas.microsoft.com/office/drawing/2014/main" id="{31842983-85F5-A74E-872C-D12806830B5D}"/>
              </a:ext>
            </a:extLst>
          </p:cNvPr>
          <p:cNvCxnSpPr/>
          <p:nvPr/>
        </p:nvCxnSpPr>
        <p:spPr>
          <a:xfrm>
            <a:off x="4359275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988;p34">
            <a:extLst>
              <a:ext uri="{FF2B5EF4-FFF2-40B4-BE49-F238E27FC236}">
                <a16:creationId xmlns:a16="http://schemas.microsoft.com/office/drawing/2014/main" id="{4C415961-B5C8-7B42-87CB-2355108DA72A}"/>
              </a:ext>
            </a:extLst>
          </p:cNvPr>
          <p:cNvCxnSpPr/>
          <p:nvPr/>
        </p:nvCxnSpPr>
        <p:spPr>
          <a:xfrm>
            <a:off x="1835696" y="2171328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989;p34">
            <a:extLst>
              <a:ext uri="{FF2B5EF4-FFF2-40B4-BE49-F238E27FC236}">
                <a16:creationId xmlns:a16="http://schemas.microsoft.com/office/drawing/2014/main" id="{AB2B173A-56CD-B344-9DF8-B16D9A067A6F}"/>
              </a:ext>
            </a:extLst>
          </p:cNvPr>
          <p:cNvCxnSpPr/>
          <p:nvPr/>
        </p:nvCxnSpPr>
        <p:spPr>
          <a:xfrm>
            <a:off x="2987675" y="21856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992;p34">
            <a:extLst>
              <a:ext uri="{FF2B5EF4-FFF2-40B4-BE49-F238E27FC236}">
                <a16:creationId xmlns:a16="http://schemas.microsoft.com/office/drawing/2014/main" id="{DCF9864D-15BF-4547-9C4F-E2E5204C2CA9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2167732" y="2519651"/>
            <a:ext cx="501650" cy="101536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" name="Google Shape;993;p34">
            <a:extLst>
              <a:ext uri="{FF2B5EF4-FFF2-40B4-BE49-F238E27FC236}">
                <a16:creationId xmlns:a16="http://schemas.microsoft.com/office/drawing/2014/main" id="{F3A00732-97AC-F845-9359-C42B9FA6544D}"/>
              </a:ext>
            </a:extLst>
          </p:cNvPr>
          <p:cNvCxnSpPr>
            <a:cxnSpLocks/>
            <a:stCxn id="37" idx="2"/>
            <a:endCxn id="44" idx="0"/>
          </p:cNvCxnSpPr>
          <p:nvPr/>
        </p:nvCxnSpPr>
        <p:spPr>
          <a:xfrm>
            <a:off x="3328194" y="2519651"/>
            <a:ext cx="1097756" cy="100107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" name="Google Shape;994;p34">
            <a:extLst>
              <a:ext uri="{FF2B5EF4-FFF2-40B4-BE49-F238E27FC236}">
                <a16:creationId xmlns:a16="http://schemas.microsoft.com/office/drawing/2014/main" id="{A818E3C8-93F9-704C-A56D-D4585BE98D86}"/>
              </a:ext>
            </a:extLst>
          </p:cNvPr>
          <p:cNvCxnSpPr>
            <a:cxnSpLocks/>
            <a:stCxn id="36" idx="2"/>
            <a:endCxn id="18" idx="0"/>
          </p:cNvCxnSpPr>
          <p:nvPr/>
        </p:nvCxnSpPr>
        <p:spPr>
          <a:xfrm flipH="1">
            <a:off x="4599782" y="2056101"/>
            <a:ext cx="100012" cy="100742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" name="Google Shape;995;p34">
            <a:extLst>
              <a:ext uri="{FF2B5EF4-FFF2-40B4-BE49-F238E27FC236}">
                <a16:creationId xmlns:a16="http://schemas.microsoft.com/office/drawing/2014/main" id="{A134C8E7-09CF-2B45-BD6C-938E4844F0C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2669382" y="2057689"/>
            <a:ext cx="215800" cy="102012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" name="Google Shape;996;p34">
            <a:extLst>
              <a:ext uri="{FF2B5EF4-FFF2-40B4-BE49-F238E27FC236}">
                <a16:creationId xmlns:a16="http://schemas.microsoft.com/office/drawing/2014/main" id="{6FA4B8A8-C893-7D42-ACB4-7B35DD97C0F8}"/>
              </a:ext>
            </a:extLst>
          </p:cNvPr>
          <p:cNvSpPr txBox="1"/>
          <p:nvPr/>
        </p:nvSpPr>
        <p:spPr>
          <a:xfrm>
            <a:off x="853455" y="5246340"/>
            <a:ext cx="263842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0</a:t>
            </a:r>
            <a:endParaRPr dirty="0"/>
          </a:p>
        </p:txBody>
      </p:sp>
      <p:sp>
        <p:nvSpPr>
          <p:cNvPr id="57" name="Google Shape;997;p34">
            <a:extLst>
              <a:ext uri="{FF2B5EF4-FFF2-40B4-BE49-F238E27FC236}">
                <a16:creationId xmlns:a16="http://schemas.microsoft.com/office/drawing/2014/main" id="{5D566887-2320-8740-BB86-F7D2E18F3F1F}"/>
              </a:ext>
            </a:extLst>
          </p:cNvPr>
          <p:cNvSpPr txBox="1"/>
          <p:nvPr/>
        </p:nvSpPr>
        <p:spPr>
          <a:xfrm>
            <a:off x="3445743" y="5251102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1</a:t>
            </a:r>
            <a:endParaRPr dirty="0"/>
          </a:p>
        </p:txBody>
      </p:sp>
      <p:sp>
        <p:nvSpPr>
          <p:cNvPr id="58" name="Google Shape;998;p34">
            <a:extLst>
              <a:ext uri="{FF2B5EF4-FFF2-40B4-BE49-F238E27FC236}">
                <a16:creationId xmlns:a16="http://schemas.microsoft.com/office/drawing/2014/main" id="{6D981AA9-32C6-6C43-B8FD-BD7AAEA3C040}"/>
              </a:ext>
            </a:extLst>
          </p:cNvPr>
          <p:cNvSpPr txBox="1"/>
          <p:nvPr/>
        </p:nvSpPr>
        <p:spPr>
          <a:xfrm>
            <a:off x="6138863" y="5222527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2</a:t>
            </a:r>
            <a:endParaRPr/>
          </a:p>
        </p:txBody>
      </p:sp>
      <p:sp>
        <p:nvSpPr>
          <p:cNvPr id="59" name="Google Shape;1002;p34">
            <a:extLst>
              <a:ext uri="{FF2B5EF4-FFF2-40B4-BE49-F238E27FC236}">
                <a16:creationId xmlns:a16="http://schemas.microsoft.com/office/drawing/2014/main" id="{D9F5FB31-E965-5648-9E62-236B03A628C4}"/>
              </a:ext>
            </a:extLst>
          </p:cNvPr>
          <p:cNvSpPr txBox="1"/>
          <p:nvPr/>
        </p:nvSpPr>
        <p:spPr>
          <a:xfrm>
            <a:off x="5940152" y="1916832"/>
            <a:ext cx="17491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Memory</a:t>
            </a:r>
            <a:endParaRPr dirty="0"/>
          </a:p>
        </p:txBody>
      </p:sp>
      <p:sp>
        <p:nvSpPr>
          <p:cNvPr id="60" name="Google Shape;1003;p34">
            <a:extLst>
              <a:ext uri="{FF2B5EF4-FFF2-40B4-BE49-F238E27FC236}">
                <a16:creationId xmlns:a16="http://schemas.microsoft.com/office/drawing/2014/main" id="{B05E03E8-813D-B649-A3F1-24D1928C77D2}"/>
              </a:ext>
            </a:extLst>
          </p:cNvPr>
          <p:cNvSpPr txBox="1"/>
          <p:nvPr/>
        </p:nvSpPr>
        <p:spPr>
          <a:xfrm>
            <a:off x="5961157" y="3150260"/>
            <a:ext cx="18261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Memory</a:t>
            </a:r>
            <a:endParaRPr dirty="0"/>
          </a:p>
        </p:txBody>
      </p:sp>
      <p:cxnSp>
        <p:nvCxnSpPr>
          <p:cNvPr id="61" name="Google Shape;992;p34">
            <a:extLst>
              <a:ext uri="{FF2B5EF4-FFF2-40B4-BE49-F238E27FC236}">
                <a16:creationId xmlns:a16="http://schemas.microsoft.com/office/drawing/2014/main" id="{BD5F0DEF-3215-E240-AE80-011695A7790B}"/>
              </a:ext>
            </a:extLst>
          </p:cNvPr>
          <p:cNvCxnSpPr>
            <a:cxnSpLocks/>
          </p:cNvCxnSpPr>
          <p:nvPr/>
        </p:nvCxnSpPr>
        <p:spPr>
          <a:xfrm flipH="1">
            <a:off x="1451372" y="2537794"/>
            <a:ext cx="40779" cy="10561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960;p34">
            <a:extLst>
              <a:ext uri="{FF2B5EF4-FFF2-40B4-BE49-F238E27FC236}">
                <a16:creationId xmlns:a16="http://schemas.microsoft.com/office/drawing/2014/main" id="{0B74F0C1-F427-2B4E-8749-2889D7127C05}"/>
              </a:ext>
            </a:extLst>
          </p:cNvPr>
          <p:cNvCxnSpPr/>
          <p:nvPr/>
        </p:nvCxnSpPr>
        <p:spPr>
          <a:xfrm>
            <a:off x="3419872" y="4870102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961;p34">
            <a:extLst>
              <a:ext uri="{FF2B5EF4-FFF2-40B4-BE49-F238E27FC236}">
                <a16:creationId xmlns:a16="http://schemas.microsoft.com/office/drawing/2014/main" id="{0CD38C0D-CCCE-0647-83FD-053720706103}"/>
              </a:ext>
            </a:extLst>
          </p:cNvPr>
          <p:cNvCxnSpPr/>
          <p:nvPr/>
        </p:nvCxnSpPr>
        <p:spPr>
          <a:xfrm>
            <a:off x="6138863" y="4832002"/>
            <a:ext cx="0" cy="6477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639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56" grpId="0"/>
      <p:bldP spid="57" grpId="0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116AC83-4FA1-F448-B87A-8DAB94AE1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08720"/>
            <a:ext cx="8610600" cy="5472608"/>
          </a:xfrm>
        </p:spPr>
        <p:txBody>
          <a:bodyPr/>
          <a:lstStyle/>
          <a:p>
            <a:r>
              <a:rPr lang="en-US" altLang="zh-CN" dirty="0"/>
              <a:t>Assign </a:t>
            </a:r>
            <a:r>
              <a:rPr lang="en-US" altLang="zh-CN" dirty="0">
                <a:solidFill>
                  <a:srgbClr val="0070C0"/>
                </a:solidFill>
              </a:rPr>
              <a:t>output sections to thread blocks</a:t>
            </a:r>
          </a:p>
          <a:p>
            <a:pPr lvl="1"/>
            <a:r>
              <a:rPr lang="en-US" altLang="zh-CN" dirty="0"/>
              <a:t>Each section should have at least a few thousand elements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Leader thread of each block performs binary (n-</a:t>
            </a:r>
            <a:r>
              <a:rPr lang="en-US" altLang="zh-CN" dirty="0" err="1">
                <a:solidFill>
                  <a:srgbClr val="00B050"/>
                </a:solidFill>
              </a:rPr>
              <a:t>ary</a:t>
            </a:r>
            <a:r>
              <a:rPr lang="en-US" altLang="zh-CN" dirty="0">
                <a:solidFill>
                  <a:srgbClr val="00B050"/>
                </a:solidFill>
              </a:rPr>
              <a:t>) search</a:t>
            </a:r>
            <a:r>
              <a:rPr lang="en-US" altLang="zh-CN" dirty="0"/>
              <a:t> to identify input sections</a:t>
            </a:r>
          </a:p>
          <a:p>
            <a:r>
              <a:rPr lang="en-US" altLang="zh-CN" dirty="0"/>
              <a:t>Each block </a:t>
            </a:r>
            <a:r>
              <a:rPr lang="en-US" altLang="zh-CN" dirty="0">
                <a:solidFill>
                  <a:srgbClr val="0070C0"/>
                </a:solidFill>
              </a:rPr>
              <a:t>iteratively generates its output section </a:t>
            </a:r>
          </a:p>
          <a:p>
            <a:r>
              <a:rPr lang="en-US" altLang="zh-CN" dirty="0"/>
              <a:t>In each iteration:</a:t>
            </a:r>
          </a:p>
          <a:p>
            <a:pPr lvl="1"/>
            <a:r>
              <a:rPr lang="en-US" altLang="zh-CN" dirty="0"/>
              <a:t>Threads of a block </a:t>
            </a:r>
            <a:r>
              <a:rPr lang="en-US" altLang="zh-CN" dirty="0">
                <a:solidFill>
                  <a:srgbClr val="00B050"/>
                </a:solidFill>
              </a:rPr>
              <a:t>collaboratively load a tile of A and a tile of B into shared memory</a:t>
            </a:r>
          </a:p>
          <a:p>
            <a:pPr lvl="2"/>
            <a:r>
              <a:rPr lang="en-US" altLang="zh-CN" dirty="0"/>
              <a:t>Each tile should have at least a few hundred elements</a:t>
            </a:r>
          </a:p>
          <a:p>
            <a:pPr lvl="1"/>
            <a:r>
              <a:rPr lang="en-US" altLang="zh-CN" dirty="0"/>
              <a:t>Divide the output tile into </a:t>
            </a:r>
            <a:r>
              <a:rPr lang="en-US" altLang="zh-CN" dirty="0">
                <a:solidFill>
                  <a:srgbClr val="0070C0"/>
                </a:solidFill>
              </a:rPr>
              <a:t>subsections and assign them to threads</a:t>
            </a:r>
          </a:p>
          <a:p>
            <a:pPr lvl="2"/>
            <a:r>
              <a:rPr lang="en-US" altLang="zh-CN" dirty="0"/>
              <a:t>Each subsection should have ten or more of elements</a:t>
            </a:r>
          </a:p>
          <a:p>
            <a:pPr lvl="1"/>
            <a:r>
              <a:rPr lang="en-US" altLang="zh-CN" dirty="0"/>
              <a:t>All threads </a:t>
            </a:r>
            <a:r>
              <a:rPr lang="en-US" altLang="zh-CN" dirty="0">
                <a:solidFill>
                  <a:srgbClr val="00B050"/>
                </a:solidFill>
              </a:rPr>
              <a:t>perform parallel merge </a:t>
            </a:r>
            <a:r>
              <a:rPr lang="en-US" altLang="zh-CN" dirty="0"/>
              <a:t>on input and output tiles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Tiled Merge Kernel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Tiled Merge Kernel: Co-Rank Values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Google Shape;948;p34">
            <a:extLst>
              <a:ext uri="{FF2B5EF4-FFF2-40B4-BE49-F238E27FC236}">
                <a16:creationId xmlns:a16="http://schemas.microsoft.com/office/drawing/2014/main" id="{681FB77D-4C45-094E-BAE9-D64625879D3C}"/>
              </a:ext>
            </a:extLst>
          </p:cNvPr>
          <p:cNvSpPr/>
          <p:nvPr/>
        </p:nvSpPr>
        <p:spPr>
          <a:xfrm>
            <a:off x="957263" y="2285651"/>
            <a:ext cx="3402012" cy="23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51;p34">
            <a:extLst>
              <a:ext uri="{FF2B5EF4-FFF2-40B4-BE49-F238E27FC236}">
                <a16:creationId xmlns:a16="http://schemas.microsoft.com/office/drawing/2014/main" id="{6BA9E634-C864-E349-8182-C9E91A9A2EA5}"/>
              </a:ext>
            </a:extLst>
          </p:cNvPr>
          <p:cNvSpPr/>
          <p:nvPr/>
        </p:nvSpPr>
        <p:spPr>
          <a:xfrm>
            <a:off x="957263" y="1822101"/>
            <a:ext cx="40386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54;p34">
            <a:extLst>
              <a:ext uri="{FF2B5EF4-FFF2-40B4-BE49-F238E27FC236}">
                <a16:creationId xmlns:a16="http://schemas.microsoft.com/office/drawing/2014/main" id="{222B9171-9501-3647-B1A5-323DB94C8770}"/>
              </a:ext>
            </a:extLst>
          </p:cNvPr>
          <p:cNvSpPr/>
          <p:nvPr/>
        </p:nvSpPr>
        <p:spPr>
          <a:xfrm>
            <a:off x="957263" y="5022502"/>
            <a:ext cx="76200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962;p34">
            <a:extLst>
              <a:ext uri="{FF2B5EF4-FFF2-40B4-BE49-F238E27FC236}">
                <a16:creationId xmlns:a16="http://schemas.microsoft.com/office/drawing/2014/main" id="{400FB264-4B20-AF42-9E56-7D3163AA0227}"/>
              </a:ext>
            </a:extLst>
          </p:cNvPr>
          <p:cNvCxnSpPr/>
          <p:nvPr/>
        </p:nvCxnSpPr>
        <p:spPr>
          <a:xfrm>
            <a:off x="2328863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963;p34">
            <a:extLst>
              <a:ext uri="{FF2B5EF4-FFF2-40B4-BE49-F238E27FC236}">
                <a16:creationId xmlns:a16="http://schemas.microsoft.com/office/drawing/2014/main" id="{55928B63-CF0B-A345-8CA3-AA45AA82F298}"/>
              </a:ext>
            </a:extLst>
          </p:cNvPr>
          <p:cNvSpPr txBox="1"/>
          <p:nvPr/>
        </p:nvSpPr>
        <p:spPr>
          <a:xfrm>
            <a:off x="576263" y="1777652"/>
            <a:ext cx="303212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4" name="Google Shape;964;p34">
            <a:extLst>
              <a:ext uri="{FF2B5EF4-FFF2-40B4-BE49-F238E27FC236}">
                <a16:creationId xmlns:a16="http://schemas.microsoft.com/office/drawing/2014/main" id="{1C597B2F-2141-584D-9481-ACC43DD9CCBB}"/>
              </a:ext>
            </a:extLst>
          </p:cNvPr>
          <p:cNvSpPr txBox="1"/>
          <p:nvPr/>
        </p:nvSpPr>
        <p:spPr>
          <a:xfrm>
            <a:off x="576263" y="2245965"/>
            <a:ext cx="296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5" name="Google Shape;965;p34">
            <a:extLst>
              <a:ext uri="{FF2B5EF4-FFF2-40B4-BE49-F238E27FC236}">
                <a16:creationId xmlns:a16="http://schemas.microsoft.com/office/drawing/2014/main" id="{C2D8546A-3ABF-304D-AA7B-4A563ACD1892}"/>
              </a:ext>
            </a:extLst>
          </p:cNvPr>
          <p:cNvSpPr txBox="1"/>
          <p:nvPr/>
        </p:nvSpPr>
        <p:spPr>
          <a:xfrm>
            <a:off x="576263" y="4966940"/>
            <a:ext cx="2936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6" name="Google Shape;966;p34">
            <a:extLst>
              <a:ext uri="{FF2B5EF4-FFF2-40B4-BE49-F238E27FC236}">
                <a16:creationId xmlns:a16="http://schemas.microsoft.com/office/drawing/2014/main" id="{9BD75729-F786-A644-A76B-8C5108884BFF}"/>
              </a:ext>
            </a:extLst>
          </p:cNvPr>
          <p:cNvSpPr txBox="1"/>
          <p:nvPr/>
        </p:nvSpPr>
        <p:spPr>
          <a:xfrm>
            <a:off x="323528" y="3077815"/>
            <a:ext cx="66039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dirty="0"/>
          </a:p>
        </p:txBody>
      </p:sp>
      <p:sp>
        <p:nvSpPr>
          <p:cNvPr id="27" name="Google Shape;967;p34">
            <a:extLst>
              <a:ext uri="{FF2B5EF4-FFF2-40B4-BE49-F238E27FC236}">
                <a16:creationId xmlns:a16="http://schemas.microsoft.com/office/drawing/2014/main" id="{0C0B5019-6433-EE41-81A2-59C20159803A}"/>
              </a:ext>
            </a:extLst>
          </p:cNvPr>
          <p:cNvSpPr txBox="1"/>
          <p:nvPr/>
        </p:nvSpPr>
        <p:spPr>
          <a:xfrm>
            <a:off x="323528" y="3468340"/>
            <a:ext cx="65404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/>
          </a:p>
        </p:txBody>
      </p:sp>
      <p:cxnSp>
        <p:nvCxnSpPr>
          <p:cNvPr id="47" name="Google Shape;987;p34">
            <a:extLst>
              <a:ext uri="{FF2B5EF4-FFF2-40B4-BE49-F238E27FC236}">
                <a16:creationId xmlns:a16="http://schemas.microsoft.com/office/drawing/2014/main" id="{31842983-85F5-A74E-872C-D12806830B5D}"/>
              </a:ext>
            </a:extLst>
          </p:cNvPr>
          <p:cNvCxnSpPr/>
          <p:nvPr/>
        </p:nvCxnSpPr>
        <p:spPr>
          <a:xfrm>
            <a:off x="4359275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988;p34">
            <a:extLst>
              <a:ext uri="{FF2B5EF4-FFF2-40B4-BE49-F238E27FC236}">
                <a16:creationId xmlns:a16="http://schemas.microsoft.com/office/drawing/2014/main" id="{4C415961-B5C8-7B42-87CB-2355108DA72A}"/>
              </a:ext>
            </a:extLst>
          </p:cNvPr>
          <p:cNvCxnSpPr/>
          <p:nvPr/>
        </p:nvCxnSpPr>
        <p:spPr>
          <a:xfrm>
            <a:off x="1835696" y="2171328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989;p34">
            <a:extLst>
              <a:ext uri="{FF2B5EF4-FFF2-40B4-BE49-F238E27FC236}">
                <a16:creationId xmlns:a16="http://schemas.microsoft.com/office/drawing/2014/main" id="{AB2B173A-56CD-B344-9DF8-B16D9A067A6F}"/>
              </a:ext>
            </a:extLst>
          </p:cNvPr>
          <p:cNvCxnSpPr/>
          <p:nvPr/>
        </p:nvCxnSpPr>
        <p:spPr>
          <a:xfrm>
            <a:off x="2987675" y="21856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996;p34">
            <a:extLst>
              <a:ext uri="{FF2B5EF4-FFF2-40B4-BE49-F238E27FC236}">
                <a16:creationId xmlns:a16="http://schemas.microsoft.com/office/drawing/2014/main" id="{6FA4B8A8-C893-7D42-ACB4-7B35DD97C0F8}"/>
              </a:ext>
            </a:extLst>
          </p:cNvPr>
          <p:cNvSpPr txBox="1"/>
          <p:nvPr/>
        </p:nvSpPr>
        <p:spPr>
          <a:xfrm>
            <a:off x="853455" y="5246340"/>
            <a:ext cx="263842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0</a:t>
            </a:r>
            <a:endParaRPr dirty="0"/>
          </a:p>
        </p:txBody>
      </p:sp>
      <p:sp>
        <p:nvSpPr>
          <p:cNvPr id="57" name="Google Shape;997;p34">
            <a:extLst>
              <a:ext uri="{FF2B5EF4-FFF2-40B4-BE49-F238E27FC236}">
                <a16:creationId xmlns:a16="http://schemas.microsoft.com/office/drawing/2014/main" id="{5D566887-2320-8740-BB86-F7D2E18F3F1F}"/>
              </a:ext>
            </a:extLst>
          </p:cNvPr>
          <p:cNvSpPr txBox="1"/>
          <p:nvPr/>
        </p:nvSpPr>
        <p:spPr>
          <a:xfrm>
            <a:off x="3445743" y="5251102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1</a:t>
            </a:r>
            <a:endParaRPr dirty="0"/>
          </a:p>
        </p:txBody>
      </p:sp>
      <p:sp>
        <p:nvSpPr>
          <p:cNvPr id="58" name="Google Shape;998;p34">
            <a:extLst>
              <a:ext uri="{FF2B5EF4-FFF2-40B4-BE49-F238E27FC236}">
                <a16:creationId xmlns:a16="http://schemas.microsoft.com/office/drawing/2014/main" id="{6D981AA9-32C6-6C43-B8FD-BD7AAEA3C040}"/>
              </a:ext>
            </a:extLst>
          </p:cNvPr>
          <p:cNvSpPr txBox="1"/>
          <p:nvPr/>
        </p:nvSpPr>
        <p:spPr>
          <a:xfrm>
            <a:off x="6138863" y="5222527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2</a:t>
            </a:r>
            <a:endParaRPr/>
          </a:p>
        </p:txBody>
      </p:sp>
      <p:sp>
        <p:nvSpPr>
          <p:cNvPr id="59" name="Google Shape;1002;p34">
            <a:extLst>
              <a:ext uri="{FF2B5EF4-FFF2-40B4-BE49-F238E27FC236}">
                <a16:creationId xmlns:a16="http://schemas.microsoft.com/office/drawing/2014/main" id="{D9F5FB31-E965-5648-9E62-236B03A628C4}"/>
              </a:ext>
            </a:extLst>
          </p:cNvPr>
          <p:cNvSpPr txBox="1"/>
          <p:nvPr/>
        </p:nvSpPr>
        <p:spPr>
          <a:xfrm>
            <a:off x="5940152" y="1916832"/>
            <a:ext cx="17491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Memory</a:t>
            </a:r>
            <a:endParaRPr dirty="0"/>
          </a:p>
        </p:txBody>
      </p:sp>
      <p:sp>
        <p:nvSpPr>
          <p:cNvPr id="60" name="Google Shape;1003;p34">
            <a:extLst>
              <a:ext uri="{FF2B5EF4-FFF2-40B4-BE49-F238E27FC236}">
                <a16:creationId xmlns:a16="http://schemas.microsoft.com/office/drawing/2014/main" id="{B05E03E8-813D-B649-A3F1-24D1928C77D2}"/>
              </a:ext>
            </a:extLst>
          </p:cNvPr>
          <p:cNvSpPr txBox="1"/>
          <p:nvPr/>
        </p:nvSpPr>
        <p:spPr>
          <a:xfrm>
            <a:off x="5961157" y="3150260"/>
            <a:ext cx="18261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Memory</a:t>
            </a:r>
            <a:endParaRPr dirty="0"/>
          </a:p>
        </p:txBody>
      </p:sp>
      <p:cxnSp>
        <p:nvCxnSpPr>
          <p:cNvPr id="20" name="Google Shape;960;p34">
            <a:extLst>
              <a:ext uri="{FF2B5EF4-FFF2-40B4-BE49-F238E27FC236}">
                <a16:creationId xmlns:a16="http://schemas.microsoft.com/office/drawing/2014/main" id="{0B74F0C1-F427-2B4E-8749-2889D7127C05}"/>
              </a:ext>
            </a:extLst>
          </p:cNvPr>
          <p:cNvCxnSpPr/>
          <p:nvPr/>
        </p:nvCxnSpPr>
        <p:spPr>
          <a:xfrm>
            <a:off x="3419872" y="4870102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961;p34">
            <a:extLst>
              <a:ext uri="{FF2B5EF4-FFF2-40B4-BE49-F238E27FC236}">
                <a16:creationId xmlns:a16="http://schemas.microsoft.com/office/drawing/2014/main" id="{0CD38C0D-CCCE-0647-83FD-053720706103}"/>
              </a:ext>
            </a:extLst>
          </p:cNvPr>
          <p:cNvCxnSpPr/>
          <p:nvPr/>
        </p:nvCxnSpPr>
        <p:spPr>
          <a:xfrm>
            <a:off x="6138863" y="4832002"/>
            <a:ext cx="0" cy="6477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202EA9-F631-8049-89CF-CD8024EFAE58}"/>
              </a:ext>
            </a:extLst>
          </p:cNvPr>
          <p:cNvGrpSpPr/>
          <p:nvPr/>
        </p:nvGrpSpPr>
        <p:grpSpPr>
          <a:xfrm>
            <a:off x="927447" y="1260089"/>
            <a:ext cx="5156721" cy="593406"/>
            <a:chOff x="927447" y="1260089"/>
            <a:chExt cx="5156721" cy="593406"/>
          </a:xfrm>
        </p:grpSpPr>
        <p:sp>
          <p:nvSpPr>
            <p:cNvPr id="63" name="Google Shape;996;p34">
              <a:extLst>
                <a:ext uri="{FF2B5EF4-FFF2-40B4-BE49-F238E27FC236}">
                  <a16:creationId xmlns:a16="http://schemas.microsoft.com/office/drawing/2014/main" id="{571E26AB-4310-ED46-ABFD-394ABA2FA84F}"/>
                </a:ext>
              </a:extLst>
            </p:cNvPr>
            <p:cNvSpPr txBox="1"/>
            <p:nvPr/>
          </p:nvSpPr>
          <p:spPr>
            <a:xfrm>
              <a:off x="927447" y="1268760"/>
              <a:ext cx="177234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0</a:t>
              </a:r>
              <a:endParaRPr dirty="0"/>
            </a:p>
          </p:txBody>
        </p:sp>
        <p:sp>
          <p:nvSpPr>
            <p:cNvPr id="64" name="Google Shape;997;p34">
              <a:extLst>
                <a:ext uri="{FF2B5EF4-FFF2-40B4-BE49-F238E27FC236}">
                  <a16:creationId xmlns:a16="http://schemas.microsoft.com/office/drawing/2014/main" id="{F739D249-3E69-214A-83F7-4241A526AEEC}"/>
                </a:ext>
              </a:extLst>
            </p:cNvPr>
            <p:cNvSpPr txBox="1"/>
            <p:nvPr/>
          </p:nvSpPr>
          <p:spPr>
            <a:xfrm>
              <a:off x="2627784" y="1260089"/>
              <a:ext cx="17121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1</a:t>
              </a:r>
              <a:endParaRPr dirty="0"/>
            </a:p>
          </p:txBody>
        </p:sp>
        <p:sp>
          <p:nvSpPr>
            <p:cNvPr id="65" name="Google Shape;998;p34">
              <a:extLst>
                <a:ext uri="{FF2B5EF4-FFF2-40B4-BE49-F238E27FC236}">
                  <a16:creationId xmlns:a16="http://schemas.microsoft.com/office/drawing/2014/main" id="{5524396F-F5CC-8745-8B35-B236ACB08EF1}"/>
                </a:ext>
              </a:extLst>
            </p:cNvPr>
            <p:cNvSpPr txBox="1"/>
            <p:nvPr/>
          </p:nvSpPr>
          <p:spPr>
            <a:xfrm>
              <a:off x="4372050" y="1260089"/>
              <a:ext cx="17121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2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632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Tiled Merge Kernel: Co-Rank Values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71462" y="980728"/>
            <a:ext cx="8601075" cy="54006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__global__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void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merge_tiled_kernel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A,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m,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B,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n,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C,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tile_size</a:t>
            </a:r>
            <a:r>
              <a:rPr lang="en-US" sz="1200" dirty="0">
                <a:latin typeface="Courier" pitchFamily="2" charset="0"/>
              </a:rPr>
              <a:t>){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Shared memory allocation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extern</a:t>
            </a:r>
            <a:r>
              <a:rPr lang="en-US" sz="1200" dirty="0">
                <a:latin typeface="Courier" pitchFamily="2" charset="0"/>
              </a:rPr>
              <a:t> __shared__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shareAB</a:t>
            </a:r>
            <a:r>
              <a:rPr lang="en-US" sz="1200" dirty="0">
                <a:latin typeface="Courier" pitchFamily="2" charset="0"/>
              </a:rPr>
              <a:t>[];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A_S = &amp;</a:t>
            </a:r>
            <a:r>
              <a:rPr lang="en-US" sz="1200" dirty="0" err="1">
                <a:latin typeface="Courier" pitchFamily="2" charset="0"/>
              </a:rPr>
              <a:t>shareAB</a:t>
            </a:r>
            <a:r>
              <a:rPr lang="en-US" sz="1200" dirty="0">
                <a:latin typeface="Courier" pitchFamily="2" charset="0"/>
              </a:rPr>
              <a:t>[0];        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A_S is the first half of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shareAB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* B_S = &amp;</a:t>
            </a:r>
            <a:r>
              <a:rPr lang="en-US" sz="1200" dirty="0" err="1">
                <a:latin typeface="Courier" pitchFamily="2" charset="0"/>
              </a:rPr>
              <a:t>shareAB</a:t>
            </a:r>
            <a:r>
              <a:rPr lang="en-US" sz="1200" dirty="0">
                <a:latin typeface="Courier" pitchFamily="2" charset="0"/>
              </a:rPr>
              <a:t>[</a:t>
            </a:r>
            <a:r>
              <a:rPr lang="en-US" sz="1200" dirty="0" err="1">
                <a:latin typeface="Courier" pitchFamily="2" charset="0"/>
              </a:rPr>
              <a:t>tile_size</a:t>
            </a:r>
            <a:r>
              <a:rPr lang="en-US" sz="1200" dirty="0">
                <a:latin typeface="Courier" pitchFamily="2" charset="0"/>
              </a:rPr>
              <a:t>];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B_S is the second half of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</a:rPr>
              <a:t>ShareAB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Starting point for current block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C_curr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blockIdx.x</a:t>
            </a:r>
            <a:r>
              <a:rPr lang="en-US" sz="1200" dirty="0">
                <a:latin typeface="Courier" pitchFamily="2" charset="0"/>
              </a:rPr>
              <a:t> * ceil((</a:t>
            </a:r>
            <a:r>
              <a:rPr lang="en-US" sz="1200" dirty="0" err="1">
                <a:latin typeface="Courier" pitchFamily="2" charset="0"/>
              </a:rPr>
              <a:t>m+n</a:t>
            </a:r>
            <a:r>
              <a:rPr lang="en-US" sz="1200" dirty="0">
                <a:latin typeface="Courier" pitchFamily="2" charset="0"/>
              </a:rPr>
              <a:t>)/</a:t>
            </a:r>
            <a:r>
              <a:rPr lang="en-US" sz="1200" dirty="0" err="1">
                <a:latin typeface="Courier" pitchFamily="2" charset="0"/>
              </a:rPr>
              <a:t>gridDim.x</a:t>
            </a:r>
            <a:r>
              <a:rPr lang="en-US" sz="1200" dirty="0">
                <a:latin typeface="Courier" pitchFamily="2" charset="0"/>
              </a:rPr>
              <a:t>);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Starting point for next block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C_next</a:t>
            </a:r>
            <a:r>
              <a:rPr lang="en-US" sz="1200" dirty="0">
                <a:latin typeface="Courier" pitchFamily="2" charset="0"/>
              </a:rPr>
              <a:t> = min((blockIdx.x+1) * ceil((</a:t>
            </a:r>
            <a:r>
              <a:rPr lang="en-US" sz="1200" dirty="0" err="1">
                <a:latin typeface="Courier" pitchFamily="2" charset="0"/>
              </a:rPr>
              <a:t>m+n</a:t>
            </a:r>
            <a:r>
              <a:rPr lang="en-US" sz="1200" dirty="0">
                <a:latin typeface="Courier" pitchFamily="2" charset="0"/>
              </a:rPr>
              <a:t>)/</a:t>
            </a:r>
            <a:r>
              <a:rPr lang="en-US" sz="1200" dirty="0" err="1">
                <a:latin typeface="Courier" pitchFamily="2" charset="0"/>
              </a:rPr>
              <a:t>gridDim.x</a:t>
            </a:r>
            <a:r>
              <a:rPr lang="en-US" sz="1200" dirty="0">
                <a:latin typeface="Courier" pitchFamily="2" charset="0"/>
              </a:rPr>
              <a:t>), (</a:t>
            </a:r>
            <a:r>
              <a:rPr lang="en-US" sz="1200" dirty="0" err="1">
                <a:latin typeface="Courier" pitchFamily="2" charset="0"/>
              </a:rPr>
              <a:t>m+n</a:t>
            </a:r>
            <a:r>
              <a:rPr lang="en-US" sz="1200" dirty="0">
                <a:latin typeface="Courier" pitchFamily="2" charset="0"/>
              </a:rPr>
              <a:t>)); 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if (</a:t>
            </a:r>
            <a:r>
              <a:rPr lang="en-US" sz="1200" dirty="0" err="1">
                <a:latin typeface="Courier" pitchFamily="2" charset="0"/>
              </a:rPr>
              <a:t>threadIdx.x</a:t>
            </a:r>
            <a:r>
              <a:rPr lang="en-US" sz="1200" dirty="0">
                <a:latin typeface="Courier" pitchFamily="2" charset="0"/>
              </a:rPr>
              <a:t> == 0)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A_S[0] = </a:t>
            </a:r>
            <a:r>
              <a:rPr lang="en-US" sz="1200" dirty="0" err="1">
                <a:latin typeface="Courier" pitchFamily="2" charset="0"/>
              </a:rPr>
              <a:t>co_rank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 err="1">
                <a:latin typeface="Courier" pitchFamily="2" charset="0"/>
              </a:rPr>
              <a:t>C_curr</a:t>
            </a:r>
            <a:r>
              <a:rPr lang="en-US" sz="1200" dirty="0">
                <a:latin typeface="Courier" pitchFamily="2" charset="0"/>
              </a:rPr>
              <a:t>, A, m, B, n);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Make the block-level co-rank values visible to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  A_S[1] = </a:t>
            </a:r>
            <a:r>
              <a:rPr lang="en-US" sz="1200" dirty="0" err="1">
                <a:latin typeface="Courier" pitchFamily="2" charset="0"/>
              </a:rPr>
              <a:t>co_rank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 err="1">
                <a:latin typeface="Courier" pitchFamily="2" charset="0"/>
              </a:rPr>
              <a:t>C_next</a:t>
            </a:r>
            <a:r>
              <a:rPr lang="en-US" sz="1200" dirty="0">
                <a:latin typeface="Courier" pitchFamily="2" charset="0"/>
              </a:rPr>
              <a:t>, A, m, B, n);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// other threads in the block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__</a:t>
            </a:r>
            <a:r>
              <a:rPr lang="en-US" sz="1200" dirty="0" err="1">
                <a:latin typeface="Courier" pitchFamily="2" charset="0"/>
              </a:rPr>
              <a:t>syncthreads</a:t>
            </a:r>
            <a:r>
              <a:rPr lang="en-US" sz="1200" dirty="0">
                <a:latin typeface="Courier" pitchFamily="2" charset="0"/>
              </a:rPr>
              <a:t>();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A_curr</a:t>
            </a:r>
            <a:r>
              <a:rPr lang="en-US" sz="1200" dirty="0">
                <a:latin typeface="Courier" pitchFamily="2" charset="0"/>
              </a:rPr>
              <a:t> = A_S[0];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B_curr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C_curr</a:t>
            </a:r>
            <a:r>
              <a:rPr lang="en-US" sz="1200" dirty="0">
                <a:latin typeface="Courier" pitchFamily="2" charset="0"/>
              </a:rPr>
              <a:t> – </a:t>
            </a:r>
            <a:r>
              <a:rPr lang="en-US" sz="1200" dirty="0" err="1">
                <a:latin typeface="Courier" pitchFamily="2" charset="0"/>
              </a:rPr>
              <a:t>A_curr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A_next</a:t>
            </a:r>
            <a:r>
              <a:rPr lang="en-US" sz="1200" dirty="0">
                <a:latin typeface="Courier" pitchFamily="2" charset="0"/>
              </a:rPr>
              <a:t> = A_S[1];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B_next</a:t>
            </a:r>
            <a:r>
              <a:rPr lang="en-US" sz="1200" dirty="0">
                <a:latin typeface="Courier" pitchFamily="2" charset="0"/>
              </a:rPr>
              <a:t> = </a:t>
            </a:r>
            <a:r>
              <a:rPr lang="en-US" sz="1200" dirty="0" err="1">
                <a:latin typeface="Courier" pitchFamily="2" charset="0"/>
              </a:rPr>
              <a:t>C_next</a:t>
            </a:r>
            <a:r>
              <a:rPr lang="en-US" sz="1200" dirty="0">
                <a:latin typeface="Courier" pitchFamily="2" charset="0"/>
              </a:rPr>
              <a:t> – </a:t>
            </a:r>
            <a:r>
              <a:rPr lang="en-US" sz="1200" dirty="0" err="1">
                <a:latin typeface="Courier" pitchFamily="2" charset="0"/>
              </a:rPr>
              <a:t>A_next</a:t>
            </a:r>
            <a:r>
              <a:rPr lang="en-US" sz="12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latin typeface="Courier" pitchFamily="2" charset="0"/>
              </a:rPr>
              <a:t>  __</a:t>
            </a:r>
            <a:r>
              <a:rPr lang="en-US" sz="1200" dirty="0" err="1">
                <a:latin typeface="Courier" pitchFamily="2" charset="0"/>
              </a:rPr>
              <a:t>syncthreads</a:t>
            </a:r>
            <a:r>
              <a:rPr lang="en-US" sz="1200" dirty="0">
                <a:latin typeface="Courier" pitchFamily="2" charset="0"/>
              </a:rPr>
              <a:t>();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146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Tiled Merge Kernel: Loading Tiles </a:t>
            </a:r>
            <a:r>
              <a:rPr lang="en-US" altLang="zh-CN" sz="2400" dirty="0"/>
              <a:t>(Iteration 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Google Shape;948;p34">
            <a:extLst>
              <a:ext uri="{FF2B5EF4-FFF2-40B4-BE49-F238E27FC236}">
                <a16:creationId xmlns:a16="http://schemas.microsoft.com/office/drawing/2014/main" id="{681FB77D-4C45-094E-BAE9-D64625879D3C}"/>
              </a:ext>
            </a:extLst>
          </p:cNvPr>
          <p:cNvSpPr/>
          <p:nvPr/>
        </p:nvSpPr>
        <p:spPr>
          <a:xfrm>
            <a:off x="957263" y="2285651"/>
            <a:ext cx="3402012" cy="23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49;p34">
            <a:extLst>
              <a:ext uri="{FF2B5EF4-FFF2-40B4-BE49-F238E27FC236}">
                <a16:creationId xmlns:a16="http://schemas.microsoft.com/office/drawing/2014/main" id="{92B86E8A-C50A-974D-860D-9A1E509008DB}"/>
              </a:ext>
            </a:extLst>
          </p:cNvPr>
          <p:cNvSpPr/>
          <p:nvPr/>
        </p:nvSpPr>
        <p:spPr>
          <a:xfrm>
            <a:off x="954088" y="228565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50;p34">
            <a:extLst>
              <a:ext uri="{FF2B5EF4-FFF2-40B4-BE49-F238E27FC236}">
                <a16:creationId xmlns:a16="http://schemas.microsoft.com/office/drawing/2014/main" id="{DD6BE787-E208-A845-AA95-F4C4B12A6EDC}"/>
              </a:ext>
            </a:extLst>
          </p:cNvPr>
          <p:cNvSpPr/>
          <p:nvPr/>
        </p:nvSpPr>
        <p:spPr>
          <a:xfrm>
            <a:off x="2339975" y="1823689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51;p34">
            <a:extLst>
              <a:ext uri="{FF2B5EF4-FFF2-40B4-BE49-F238E27FC236}">
                <a16:creationId xmlns:a16="http://schemas.microsoft.com/office/drawing/2014/main" id="{6BA9E634-C864-E349-8182-C9E91A9A2EA5}"/>
              </a:ext>
            </a:extLst>
          </p:cNvPr>
          <p:cNvSpPr/>
          <p:nvPr/>
        </p:nvSpPr>
        <p:spPr>
          <a:xfrm>
            <a:off x="957263" y="1822101"/>
            <a:ext cx="40386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52;p34">
            <a:extLst>
              <a:ext uri="{FF2B5EF4-FFF2-40B4-BE49-F238E27FC236}">
                <a16:creationId xmlns:a16="http://schemas.microsoft.com/office/drawing/2014/main" id="{E45F8386-4455-2341-BABA-892076F8561C}"/>
              </a:ext>
            </a:extLst>
          </p:cNvPr>
          <p:cNvSpPr/>
          <p:nvPr/>
        </p:nvSpPr>
        <p:spPr>
          <a:xfrm>
            <a:off x="2555776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53;p34">
            <a:extLst>
              <a:ext uri="{FF2B5EF4-FFF2-40B4-BE49-F238E27FC236}">
                <a16:creationId xmlns:a16="http://schemas.microsoft.com/office/drawing/2014/main" id="{2946E3D1-8B9F-C846-A032-782BA75FF9FB}"/>
              </a:ext>
            </a:extLst>
          </p:cNvPr>
          <p:cNvSpPr/>
          <p:nvPr/>
        </p:nvSpPr>
        <p:spPr>
          <a:xfrm>
            <a:off x="957263" y="3555652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54;p34">
            <a:extLst>
              <a:ext uri="{FF2B5EF4-FFF2-40B4-BE49-F238E27FC236}">
                <a16:creationId xmlns:a16="http://schemas.microsoft.com/office/drawing/2014/main" id="{222B9171-9501-3647-B1A5-323DB94C8770}"/>
              </a:ext>
            </a:extLst>
          </p:cNvPr>
          <p:cNvSpPr/>
          <p:nvPr/>
        </p:nvSpPr>
        <p:spPr>
          <a:xfrm>
            <a:off x="957263" y="5022502"/>
            <a:ext cx="76200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55;p34">
            <a:extLst>
              <a:ext uri="{FF2B5EF4-FFF2-40B4-BE49-F238E27FC236}">
                <a16:creationId xmlns:a16="http://schemas.microsoft.com/office/drawing/2014/main" id="{DBB0C400-BB12-6F43-B7D7-09FA68B7C21B}"/>
              </a:ext>
            </a:extLst>
          </p:cNvPr>
          <p:cNvSpPr/>
          <p:nvPr/>
        </p:nvSpPr>
        <p:spPr>
          <a:xfrm>
            <a:off x="957263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57;p34">
            <a:extLst>
              <a:ext uri="{FF2B5EF4-FFF2-40B4-BE49-F238E27FC236}">
                <a16:creationId xmlns:a16="http://schemas.microsoft.com/office/drawing/2014/main" id="{73FF07DD-6A67-E547-80F9-91CAC708EB16}"/>
              </a:ext>
            </a:extLst>
          </p:cNvPr>
          <p:cNvSpPr/>
          <p:nvPr/>
        </p:nvSpPr>
        <p:spPr>
          <a:xfrm>
            <a:off x="2558951" y="35350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58;p34">
            <a:extLst>
              <a:ext uri="{FF2B5EF4-FFF2-40B4-BE49-F238E27FC236}">
                <a16:creationId xmlns:a16="http://schemas.microsoft.com/office/drawing/2014/main" id="{44669C1C-7423-FD44-8437-8B21499D0AC8}"/>
              </a:ext>
            </a:extLst>
          </p:cNvPr>
          <p:cNvSpPr/>
          <p:nvPr/>
        </p:nvSpPr>
        <p:spPr>
          <a:xfrm>
            <a:off x="4270375" y="3063527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59;p34">
            <a:extLst>
              <a:ext uri="{FF2B5EF4-FFF2-40B4-BE49-F238E27FC236}">
                <a16:creationId xmlns:a16="http://schemas.microsoft.com/office/drawing/2014/main" id="{7F2C5B50-9075-BF44-8CEA-2461DD905B92}"/>
              </a:ext>
            </a:extLst>
          </p:cNvPr>
          <p:cNvSpPr/>
          <p:nvPr/>
        </p:nvSpPr>
        <p:spPr>
          <a:xfrm>
            <a:off x="4270375" y="3520727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962;p34">
            <a:extLst>
              <a:ext uri="{FF2B5EF4-FFF2-40B4-BE49-F238E27FC236}">
                <a16:creationId xmlns:a16="http://schemas.microsoft.com/office/drawing/2014/main" id="{400FB264-4B20-AF42-9E56-7D3163AA0227}"/>
              </a:ext>
            </a:extLst>
          </p:cNvPr>
          <p:cNvCxnSpPr/>
          <p:nvPr/>
        </p:nvCxnSpPr>
        <p:spPr>
          <a:xfrm>
            <a:off x="2328863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963;p34">
            <a:extLst>
              <a:ext uri="{FF2B5EF4-FFF2-40B4-BE49-F238E27FC236}">
                <a16:creationId xmlns:a16="http://schemas.microsoft.com/office/drawing/2014/main" id="{55928B63-CF0B-A345-8CA3-AA45AA82F298}"/>
              </a:ext>
            </a:extLst>
          </p:cNvPr>
          <p:cNvSpPr txBox="1"/>
          <p:nvPr/>
        </p:nvSpPr>
        <p:spPr>
          <a:xfrm>
            <a:off x="576263" y="1777652"/>
            <a:ext cx="303212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4" name="Google Shape;964;p34">
            <a:extLst>
              <a:ext uri="{FF2B5EF4-FFF2-40B4-BE49-F238E27FC236}">
                <a16:creationId xmlns:a16="http://schemas.microsoft.com/office/drawing/2014/main" id="{1C597B2F-2141-584D-9481-ACC43DD9CCBB}"/>
              </a:ext>
            </a:extLst>
          </p:cNvPr>
          <p:cNvSpPr txBox="1"/>
          <p:nvPr/>
        </p:nvSpPr>
        <p:spPr>
          <a:xfrm>
            <a:off x="576263" y="2245965"/>
            <a:ext cx="296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5" name="Google Shape;965;p34">
            <a:extLst>
              <a:ext uri="{FF2B5EF4-FFF2-40B4-BE49-F238E27FC236}">
                <a16:creationId xmlns:a16="http://schemas.microsoft.com/office/drawing/2014/main" id="{C2D8546A-3ABF-304D-AA7B-4A563ACD1892}"/>
              </a:ext>
            </a:extLst>
          </p:cNvPr>
          <p:cNvSpPr txBox="1"/>
          <p:nvPr/>
        </p:nvSpPr>
        <p:spPr>
          <a:xfrm>
            <a:off x="576263" y="4966940"/>
            <a:ext cx="2936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6" name="Google Shape;966;p34">
            <a:extLst>
              <a:ext uri="{FF2B5EF4-FFF2-40B4-BE49-F238E27FC236}">
                <a16:creationId xmlns:a16="http://schemas.microsoft.com/office/drawing/2014/main" id="{9BD75729-F786-A644-A76B-8C5108884BFF}"/>
              </a:ext>
            </a:extLst>
          </p:cNvPr>
          <p:cNvSpPr txBox="1"/>
          <p:nvPr/>
        </p:nvSpPr>
        <p:spPr>
          <a:xfrm>
            <a:off x="323528" y="3077815"/>
            <a:ext cx="66039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dirty="0"/>
          </a:p>
        </p:txBody>
      </p:sp>
      <p:sp>
        <p:nvSpPr>
          <p:cNvPr id="27" name="Google Shape;967;p34">
            <a:extLst>
              <a:ext uri="{FF2B5EF4-FFF2-40B4-BE49-F238E27FC236}">
                <a16:creationId xmlns:a16="http://schemas.microsoft.com/office/drawing/2014/main" id="{0C0B5019-6433-EE41-81A2-59C20159803A}"/>
              </a:ext>
            </a:extLst>
          </p:cNvPr>
          <p:cNvSpPr txBox="1"/>
          <p:nvPr/>
        </p:nvSpPr>
        <p:spPr>
          <a:xfrm>
            <a:off x="323528" y="3468340"/>
            <a:ext cx="65404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/>
          </a:p>
        </p:txBody>
      </p:sp>
      <p:sp>
        <p:nvSpPr>
          <p:cNvPr id="28" name="Google Shape;968;p34">
            <a:extLst>
              <a:ext uri="{FF2B5EF4-FFF2-40B4-BE49-F238E27FC236}">
                <a16:creationId xmlns:a16="http://schemas.microsoft.com/office/drawing/2014/main" id="{8C3C36E3-CA06-AB4B-8211-189CE2E72273}"/>
              </a:ext>
            </a:extLst>
          </p:cNvPr>
          <p:cNvSpPr/>
          <p:nvPr/>
        </p:nvSpPr>
        <p:spPr>
          <a:xfrm>
            <a:off x="957263" y="182210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970;p34">
            <a:extLst>
              <a:ext uri="{FF2B5EF4-FFF2-40B4-BE49-F238E27FC236}">
                <a16:creationId xmlns:a16="http://schemas.microsoft.com/office/drawing/2014/main" id="{9AA8CC71-58DA-844B-BA63-1E6E513B466E}"/>
              </a:ext>
            </a:extLst>
          </p:cNvPr>
          <p:cNvCxnSpPr>
            <a:cxnSpLocks/>
          </p:cNvCxnSpPr>
          <p:nvPr/>
        </p:nvCxnSpPr>
        <p:spPr>
          <a:xfrm flipH="1">
            <a:off x="1025761" y="2053673"/>
            <a:ext cx="85409" cy="10369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" name="Google Shape;976;p34">
            <a:extLst>
              <a:ext uri="{FF2B5EF4-FFF2-40B4-BE49-F238E27FC236}">
                <a16:creationId xmlns:a16="http://schemas.microsoft.com/office/drawing/2014/main" id="{B0009644-6CC3-8941-BCA3-5EA7370666D7}"/>
              </a:ext>
            </a:extLst>
          </p:cNvPr>
          <p:cNvSpPr/>
          <p:nvPr/>
        </p:nvSpPr>
        <p:spPr>
          <a:xfrm>
            <a:off x="4370388" y="182210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977;p34">
            <a:extLst>
              <a:ext uri="{FF2B5EF4-FFF2-40B4-BE49-F238E27FC236}">
                <a16:creationId xmlns:a16="http://schemas.microsoft.com/office/drawing/2014/main" id="{C2870851-12EB-1E41-8A2C-6BEA3C8E87EE}"/>
              </a:ext>
            </a:extLst>
          </p:cNvPr>
          <p:cNvSpPr/>
          <p:nvPr/>
        </p:nvSpPr>
        <p:spPr>
          <a:xfrm>
            <a:off x="2998788" y="228565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978;p34">
            <a:extLst>
              <a:ext uri="{FF2B5EF4-FFF2-40B4-BE49-F238E27FC236}">
                <a16:creationId xmlns:a16="http://schemas.microsoft.com/office/drawing/2014/main" id="{8F95AA1F-5609-F641-A173-A7BF178BF1AC}"/>
              </a:ext>
            </a:extLst>
          </p:cNvPr>
          <p:cNvSpPr/>
          <p:nvPr/>
        </p:nvSpPr>
        <p:spPr>
          <a:xfrm>
            <a:off x="1838325" y="2285651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987;p34">
            <a:extLst>
              <a:ext uri="{FF2B5EF4-FFF2-40B4-BE49-F238E27FC236}">
                <a16:creationId xmlns:a16="http://schemas.microsoft.com/office/drawing/2014/main" id="{31842983-85F5-A74E-872C-D12806830B5D}"/>
              </a:ext>
            </a:extLst>
          </p:cNvPr>
          <p:cNvCxnSpPr/>
          <p:nvPr/>
        </p:nvCxnSpPr>
        <p:spPr>
          <a:xfrm>
            <a:off x="4359275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988;p34">
            <a:extLst>
              <a:ext uri="{FF2B5EF4-FFF2-40B4-BE49-F238E27FC236}">
                <a16:creationId xmlns:a16="http://schemas.microsoft.com/office/drawing/2014/main" id="{4C415961-B5C8-7B42-87CB-2355108DA72A}"/>
              </a:ext>
            </a:extLst>
          </p:cNvPr>
          <p:cNvCxnSpPr/>
          <p:nvPr/>
        </p:nvCxnSpPr>
        <p:spPr>
          <a:xfrm>
            <a:off x="1835696" y="2171328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989;p34">
            <a:extLst>
              <a:ext uri="{FF2B5EF4-FFF2-40B4-BE49-F238E27FC236}">
                <a16:creationId xmlns:a16="http://schemas.microsoft.com/office/drawing/2014/main" id="{AB2B173A-56CD-B344-9DF8-B16D9A067A6F}"/>
              </a:ext>
            </a:extLst>
          </p:cNvPr>
          <p:cNvCxnSpPr/>
          <p:nvPr/>
        </p:nvCxnSpPr>
        <p:spPr>
          <a:xfrm>
            <a:off x="2987675" y="21856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992;p34">
            <a:extLst>
              <a:ext uri="{FF2B5EF4-FFF2-40B4-BE49-F238E27FC236}">
                <a16:creationId xmlns:a16="http://schemas.microsoft.com/office/drawing/2014/main" id="{DCF9864D-15BF-4547-9C4F-E2E5204C2CA9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2167732" y="2519651"/>
            <a:ext cx="501650" cy="101536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" name="Google Shape;993;p34">
            <a:extLst>
              <a:ext uri="{FF2B5EF4-FFF2-40B4-BE49-F238E27FC236}">
                <a16:creationId xmlns:a16="http://schemas.microsoft.com/office/drawing/2014/main" id="{F3A00732-97AC-F845-9359-C42B9FA6544D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3328194" y="2519651"/>
            <a:ext cx="1097756" cy="100107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" name="Google Shape;994;p34">
            <a:extLst>
              <a:ext uri="{FF2B5EF4-FFF2-40B4-BE49-F238E27FC236}">
                <a16:creationId xmlns:a16="http://schemas.microsoft.com/office/drawing/2014/main" id="{A818E3C8-93F9-704C-A56D-D4585BE98D86}"/>
              </a:ext>
            </a:extLst>
          </p:cNvPr>
          <p:cNvCxnSpPr>
            <a:cxnSpLocks/>
            <a:stCxn id="36" idx="2"/>
            <a:endCxn id="18" idx="0"/>
          </p:cNvCxnSpPr>
          <p:nvPr/>
        </p:nvCxnSpPr>
        <p:spPr>
          <a:xfrm flipH="1">
            <a:off x="4599782" y="2056101"/>
            <a:ext cx="100012" cy="100742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" name="Google Shape;995;p34">
            <a:extLst>
              <a:ext uri="{FF2B5EF4-FFF2-40B4-BE49-F238E27FC236}">
                <a16:creationId xmlns:a16="http://schemas.microsoft.com/office/drawing/2014/main" id="{A134C8E7-09CF-2B45-BD6C-938E4844F0C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2669382" y="2057689"/>
            <a:ext cx="215800" cy="102012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" name="Google Shape;996;p34">
            <a:extLst>
              <a:ext uri="{FF2B5EF4-FFF2-40B4-BE49-F238E27FC236}">
                <a16:creationId xmlns:a16="http://schemas.microsoft.com/office/drawing/2014/main" id="{6FA4B8A8-C893-7D42-ACB4-7B35DD97C0F8}"/>
              </a:ext>
            </a:extLst>
          </p:cNvPr>
          <p:cNvSpPr txBox="1"/>
          <p:nvPr/>
        </p:nvSpPr>
        <p:spPr>
          <a:xfrm>
            <a:off x="853455" y="5246340"/>
            <a:ext cx="263842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0</a:t>
            </a:r>
            <a:endParaRPr dirty="0"/>
          </a:p>
        </p:txBody>
      </p:sp>
      <p:sp>
        <p:nvSpPr>
          <p:cNvPr id="57" name="Google Shape;997;p34">
            <a:extLst>
              <a:ext uri="{FF2B5EF4-FFF2-40B4-BE49-F238E27FC236}">
                <a16:creationId xmlns:a16="http://schemas.microsoft.com/office/drawing/2014/main" id="{5D566887-2320-8740-BB86-F7D2E18F3F1F}"/>
              </a:ext>
            </a:extLst>
          </p:cNvPr>
          <p:cNvSpPr txBox="1"/>
          <p:nvPr/>
        </p:nvSpPr>
        <p:spPr>
          <a:xfrm>
            <a:off x="3445743" y="5251102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1</a:t>
            </a:r>
            <a:endParaRPr dirty="0"/>
          </a:p>
        </p:txBody>
      </p:sp>
      <p:sp>
        <p:nvSpPr>
          <p:cNvPr id="58" name="Google Shape;998;p34">
            <a:extLst>
              <a:ext uri="{FF2B5EF4-FFF2-40B4-BE49-F238E27FC236}">
                <a16:creationId xmlns:a16="http://schemas.microsoft.com/office/drawing/2014/main" id="{6D981AA9-32C6-6C43-B8FD-BD7AAEA3C040}"/>
              </a:ext>
            </a:extLst>
          </p:cNvPr>
          <p:cNvSpPr txBox="1"/>
          <p:nvPr/>
        </p:nvSpPr>
        <p:spPr>
          <a:xfrm>
            <a:off x="6138863" y="5222527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2</a:t>
            </a:r>
            <a:endParaRPr/>
          </a:p>
        </p:txBody>
      </p:sp>
      <p:sp>
        <p:nvSpPr>
          <p:cNvPr id="59" name="Google Shape;1002;p34">
            <a:extLst>
              <a:ext uri="{FF2B5EF4-FFF2-40B4-BE49-F238E27FC236}">
                <a16:creationId xmlns:a16="http://schemas.microsoft.com/office/drawing/2014/main" id="{D9F5FB31-E965-5648-9E62-236B03A628C4}"/>
              </a:ext>
            </a:extLst>
          </p:cNvPr>
          <p:cNvSpPr txBox="1"/>
          <p:nvPr/>
        </p:nvSpPr>
        <p:spPr>
          <a:xfrm>
            <a:off x="5940152" y="1916832"/>
            <a:ext cx="17491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Memory</a:t>
            </a:r>
            <a:endParaRPr dirty="0"/>
          </a:p>
        </p:txBody>
      </p:sp>
      <p:sp>
        <p:nvSpPr>
          <p:cNvPr id="60" name="Google Shape;1003;p34">
            <a:extLst>
              <a:ext uri="{FF2B5EF4-FFF2-40B4-BE49-F238E27FC236}">
                <a16:creationId xmlns:a16="http://schemas.microsoft.com/office/drawing/2014/main" id="{B05E03E8-813D-B649-A3F1-24D1928C77D2}"/>
              </a:ext>
            </a:extLst>
          </p:cNvPr>
          <p:cNvSpPr txBox="1"/>
          <p:nvPr/>
        </p:nvSpPr>
        <p:spPr>
          <a:xfrm>
            <a:off x="5961157" y="3150260"/>
            <a:ext cx="18261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Memory</a:t>
            </a:r>
            <a:endParaRPr dirty="0"/>
          </a:p>
        </p:txBody>
      </p:sp>
      <p:cxnSp>
        <p:nvCxnSpPr>
          <p:cNvPr id="61" name="Google Shape;992;p34">
            <a:extLst>
              <a:ext uri="{FF2B5EF4-FFF2-40B4-BE49-F238E27FC236}">
                <a16:creationId xmlns:a16="http://schemas.microsoft.com/office/drawing/2014/main" id="{BD5F0DEF-3215-E240-AE80-011695A7790B}"/>
              </a:ext>
            </a:extLst>
          </p:cNvPr>
          <p:cNvCxnSpPr>
            <a:cxnSpLocks/>
          </p:cNvCxnSpPr>
          <p:nvPr/>
        </p:nvCxnSpPr>
        <p:spPr>
          <a:xfrm flipH="1">
            <a:off x="1451372" y="2537794"/>
            <a:ext cx="40779" cy="10561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960;p34">
            <a:extLst>
              <a:ext uri="{FF2B5EF4-FFF2-40B4-BE49-F238E27FC236}">
                <a16:creationId xmlns:a16="http://schemas.microsoft.com/office/drawing/2014/main" id="{0B74F0C1-F427-2B4E-8749-2889D7127C05}"/>
              </a:ext>
            </a:extLst>
          </p:cNvPr>
          <p:cNvCxnSpPr/>
          <p:nvPr/>
        </p:nvCxnSpPr>
        <p:spPr>
          <a:xfrm>
            <a:off x="3419872" y="4870102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961;p34">
            <a:extLst>
              <a:ext uri="{FF2B5EF4-FFF2-40B4-BE49-F238E27FC236}">
                <a16:creationId xmlns:a16="http://schemas.microsoft.com/office/drawing/2014/main" id="{0CD38C0D-CCCE-0647-83FD-053720706103}"/>
              </a:ext>
            </a:extLst>
          </p:cNvPr>
          <p:cNvCxnSpPr/>
          <p:nvPr/>
        </p:nvCxnSpPr>
        <p:spPr>
          <a:xfrm>
            <a:off x="6138863" y="4832002"/>
            <a:ext cx="0" cy="6477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238ACD1-C617-3D48-B038-4F57340BF29D}"/>
              </a:ext>
            </a:extLst>
          </p:cNvPr>
          <p:cNvGrpSpPr/>
          <p:nvPr/>
        </p:nvGrpSpPr>
        <p:grpSpPr>
          <a:xfrm>
            <a:off x="927447" y="1260089"/>
            <a:ext cx="5156721" cy="593406"/>
            <a:chOff x="927447" y="1260089"/>
            <a:chExt cx="5156721" cy="593406"/>
          </a:xfrm>
        </p:grpSpPr>
        <p:sp>
          <p:nvSpPr>
            <p:cNvPr id="62" name="Google Shape;996;p34">
              <a:extLst>
                <a:ext uri="{FF2B5EF4-FFF2-40B4-BE49-F238E27FC236}">
                  <a16:creationId xmlns:a16="http://schemas.microsoft.com/office/drawing/2014/main" id="{EE170904-8E5B-A847-8962-DAC6F62ADFED}"/>
                </a:ext>
              </a:extLst>
            </p:cNvPr>
            <p:cNvSpPr txBox="1"/>
            <p:nvPr/>
          </p:nvSpPr>
          <p:spPr>
            <a:xfrm>
              <a:off x="927447" y="1268760"/>
              <a:ext cx="177234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0</a:t>
              </a:r>
              <a:endParaRPr dirty="0"/>
            </a:p>
          </p:txBody>
        </p:sp>
        <p:sp>
          <p:nvSpPr>
            <p:cNvPr id="63" name="Google Shape;997;p34">
              <a:extLst>
                <a:ext uri="{FF2B5EF4-FFF2-40B4-BE49-F238E27FC236}">
                  <a16:creationId xmlns:a16="http://schemas.microsoft.com/office/drawing/2014/main" id="{8FB8C6F7-51B1-2449-83B5-60F3B635CCF9}"/>
                </a:ext>
              </a:extLst>
            </p:cNvPr>
            <p:cNvSpPr txBox="1"/>
            <p:nvPr/>
          </p:nvSpPr>
          <p:spPr>
            <a:xfrm>
              <a:off x="2627784" y="1260089"/>
              <a:ext cx="17121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1</a:t>
              </a:r>
              <a:endParaRPr dirty="0"/>
            </a:p>
          </p:txBody>
        </p:sp>
        <p:sp>
          <p:nvSpPr>
            <p:cNvPr id="64" name="Google Shape;998;p34">
              <a:extLst>
                <a:ext uri="{FF2B5EF4-FFF2-40B4-BE49-F238E27FC236}">
                  <a16:creationId xmlns:a16="http://schemas.microsoft.com/office/drawing/2014/main" id="{75E081BA-D689-ED4C-B73E-1D90A62F9C17}"/>
                </a:ext>
              </a:extLst>
            </p:cNvPr>
            <p:cNvSpPr txBox="1"/>
            <p:nvPr/>
          </p:nvSpPr>
          <p:spPr>
            <a:xfrm>
              <a:off x="4372050" y="1260089"/>
              <a:ext cx="17121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2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540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8" grpId="0" animBg="1"/>
      <p:bldP spid="36" grpId="0" animBg="1"/>
      <p:bldP spid="37" grpId="0" animBg="1"/>
      <p:bldP spid="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Tiled Merge Kernel: Loading Tiles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71462" y="980728"/>
            <a:ext cx="8601075" cy="54006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counter = 0;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// Iteration counter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C_length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C_next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–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C_curr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A_length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–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B_length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–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total_iteration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ceil((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C_length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)/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// Total iterations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0; 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0; 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0;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Arial"/>
                <a:cs typeface="Arial"/>
                <a:sym typeface="Arial"/>
              </a:rPr>
              <a:t>while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(counter &lt;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total_iteration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{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// Loading tile-size A and B elements into shared memory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Arial"/>
                <a:cs typeface="Arial"/>
                <a:sym typeface="Arial"/>
              </a:rPr>
              <a:t>for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=0;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&lt;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+=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blockDim.x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{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Arial"/>
                <a:cs typeface="Arial"/>
                <a:sym typeface="Arial"/>
              </a:rPr>
              <a:t>if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&lt;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A_length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–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{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  A_S[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] = A[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];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}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}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for(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=0;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&lt;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+=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blockDim.x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{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Arial"/>
                <a:cs typeface="Arial"/>
                <a:sym typeface="Arial"/>
              </a:rPr>
              <a:t>if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&lt;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B_length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–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{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  B_S[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] = B[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];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}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}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__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syncthreads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();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rgbClr val="9DC3E6"/>
                </a:solidFill>
                <a:latin typeface="Courier" pitchFamily="2" charset="0"/>
                <a:cs typeface="Arial"/>
                <a:sym typeface="Arial"/>
              </a:rPr>
              <a:t>...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Tiled Merge Kernel: Generating Output Tiles </a:t>
            </a:r>
            <a:r>
              <a:rPr lang="en-US" altLang="zh-CN" sz="2800" dirty="0"/>
              <a:t>(Iteration 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Google Shape;948;p34">
            <a:extLst>
              <a:ext uri="{FF2B5EF4-FFF2-40B4-BE49-F238E27FC236}">
                <a16:creationId xmlns:a16="http://schemas.microsoft.com/office/drawing/2014/main" id="{681FB77D-4C45-094E-BAE9-D64625879D3C}"/>
              </a:ext>
            </a:extLst>
          </p:cNvPr>
          <p:cNvSpPr/>
          <p:nvPr/>
        </p:nvSpPr>
        <p:spPr>
          <a:xfrm>
            <a:off x="957263" y="2285651"/>
            <a:ext cx="3402012" cy="23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49;p34">
            <a:extLst>
              <a:ext uri="{FF2B5EF4-FFF2-40B4-BE49-F238E27FC236}">
                <a16:creationId xmlns:a16="http://schemas.microsoft.com/office/drawing/2014/main" id="{92B86E8A-C50A-974D-860D-9A1E509008DB}"/>
              </a:ext>
            </a:extLst>
          </p:cNvPr>
          <p:cNvSpPr/>
          <p:nvPr/>
        </p:nvSpPr>
        <p:spPr>
          <a:xfrm>
            <a:off x="954088" y="228565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50;p34">
            <a:extLst>
              <a:ext uri="{FF2B5EF4-FFF2-40B4-BE49-F238E27FC236}">
                <a16:creationId xmlns:a16="http://schemas.microsoft.com/office/drawing/2014/main" id="{DD6BE787-E208-A845-AA95-F4C4B12A6EDC}"/>
              </a:ext>
            </a:extLst>
          </p:cNvPr>
          <p:cNvSpPr/>
          <p:nvPr/>
        </p:nvSpPr>
        <p:spPr>
          <a:xfrm>
            <a:off x="2339975" y="1823689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51;p34">
            <a:extLst>
              <a:ext uri="{FF2B5EF4-FFF2-40B4-BE49-F238E27FC236}">
                <a16:creationId xmlns:a16="http://schemas.microsoft.com/office/drawing/2014/main" id="{6BA9E634-C864-E349-8182-C9E91A9A2EA5}"/>
              </a:ext>
            </a:extLst>
          </p:cNvPr>
          <p:cNvSpPr/>
          <p:nvPr/>
        </p:nvSpPr>
        <p:spPr>
          <a:xfrm>
            <a:off x="957263" y="1822101"/>
            <a:ext cx="40386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52;p34">
            <a:extLst>
              <a:ext uri="{FF2B5EF4-FFF2-40B4-BE49-F238E27FC236}">
                <a16:creationId xmlns:a16="http://schemas.microsoft.com/office/drawing/2014/main" id="{E45F8386-4455-2341-BABA-892076F8561C}"/>
              </a:ext>
            </a:extLst>
          </p:cNvPr>
          <p:cNvSpPr/>
          <p:nvPr/>
        </p:nvSpPr>
        <p:spPr>
          <a:xfrm>
            <a:off x="2555776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53;p34">
            <a:extLst>
              <a:ext uri="{FF2B5EF4-FFF2-40B4-BE49-F238E27FC236}">
                <a16:creationId xmlns:a16="http://schemas.microsoft.com/office/drawing/2014/main" id="{2946E3D1-8B9F-C846-A032-782BA75FF9FB}"/>
              </a:ext>
            </a:extLst>
          </p:cNvPr>
          <p:cNvSpPr/>
          <p:nvPr/>
        </p:nvSpPr>
        <p:spPr>
          <a:xfrm>
            <a:off x="957263" y="3555652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54;p34">
            <a:extLst>
              <a:ext uri="{FF2B5EF4-FFF2-40B4-BE49-F238E27FC236}">
                <a16:creationId xmlns:a16="http://schemas.microsoft.com/office/drawing/2014/main" id="{222B9171-9501-3647-B1A5-323DB94C8770}"/>
              </a:ext>
            </a:extLst>
          </p:cNvPr>
          <p:cNvSpPr/>
          <p:nvPr/>
        </p:nvSpPr>
        <p:spPr>
          <a:xfrm>
            <a:off x="957263" y="5022502"/>
            <a:ext cx="76200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55;p34">
            <a:extLst>
              <a:ext uri="{FF2B5EF4-FFF2-40B4-BE49-F238E27FC236}">
                <a16:creationId xmlns:a16="http://schemas.microsoft.com/office/drawing/2014/main" id="{DBB0C400-BB12-6F43-B7D7-09FA68B7C21B}"/>
              </a:ext>
            </a:extLst>
          </p:cNvPr>
          <p:cNvSpPr/>
          <p:nvPr/>
        </p:nvSpPr>
        <p:spPr>
          <a:xfrm>
            <a:off x="957263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56;p34">
            <a:extLst>
              <a:ext uri="{FF2B5EF4-FFF2-40B4-BE49-F238E27FC236}">
                <a16:creationId xmlns:a16="http://schemas.microsoft.com/office/drawing/2014/main" id="{A2039BB8-A612-734F-B93B-0BBD18FF351F}"/>
              </a:ext>
            </a:extLst>
          </p:cNvPr>
          <p:cNvSpPr/>
          <p:nvPr/>
        </p:nvSpPr>
        <p:spPr>
          <a:xfrm>
            <a:off x="957263" y="3555652"/>
            <a:ext cx="192087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57;p34">
            <a:extLst>
              <a:ext uri="{FF2B5EF4-FFF2-40B4-BE49-F238E27FC236}">
                <a16:creationId xmlns:a16="http://schemas.microsoft.com/office/drawing/2014/main" id="{73FF07DD-6A67-E547-80F9-91CAC708EB16}"/>
              </a:ext>
            </a:extLst>
          </p:cNvPr>
          <p:cNvSpPr/>
          <p:nvPr/>
        </p:nvSpPr>
        <p:spPr>
          <a:xfrm>
            <a:off x="2558951" y="35350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58;p34">
            <a:extLst>
              <a:ext uri="{FF2B5EF4-FFF2-40B4-BE49-F238E27FC236}">
                <a16:creationId xmlns:a16="http://schemas.microsoft.com/office/drawing/2014/main" id="{44669C1C-7423-FD44-8437-8B21499D0AC8}"/>
              </a:ext>
            </a:extLst>
          </p:cNvPr>
          <p:cNvSpPr/>
          <p:nvPr/>
        </p:nvSpPr>
        <p:spPr>
          <a:xfrm>
            <a:off x="4270375" y="3063527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59;p34">
            <a:extLst>
              <a:ext uri="{FF2B5EF4-FFF2-40B4-BE49-F238E27FC236}">
                <a16:creationId xmlns:a16="http://schemas.microsoft.com/office/drawing/2014/main" id="{7F2C5B50-9075-BF44-8CEA-2461DD905B92}"/>
              </a:ext>
            </a:extLst>
          </p:cNvPr>
          <p:cNvSpPr/>
          <p:nvPr/>
        </p:nvSpPr>
        <p:spPr>
          <a:xfrm>
            <a:off x="4270375" y="3520727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962;p34">
            <a:extLst>
              <a:ext uri="{FF2B5EF4-FFF2-40B4-BE49-F238E27FC236}">
                <a16:creationId xmlns:a16="http://schemas.microsoft.com/office/drawing/2014/main" id="{400FB264-4B20-AF42-9E56-7D3163AA0227}"/>
              </a:ext>
            </a:extLst>
          </p:cNvPr>
          <p:cNvCxnSpPr/>
          <p:nvPr/>
        </p:nvCxnSpPr>
        <p:spPr>
          <a:xfrm>
            <a:off x="2328863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963;p34">
            <a:extLst>
              <a:ext uri="{FF2B5EF4-FFF2-40B4-BE49-F238E27FC236}">
                <a16:creationId xmlns:a16="http://schemas.microsoft.com/office/drawing/2014/main" id="{55928B63-CF0B-A345-8CA3-AA45AA82F298}"/>
              </a:ext>
            </a:extLst>
          </p:cNvPr>
          <p:cNvSpPr txBox="1"/>
          <p:nvPr/>
        </p:nvSpPr>
        <p:spPr>
          <a:xfrm>
            <a:off x="576263" y="1777652"/>
            <a:ext cx="303212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4" name="Google Shape;964;p34">
            <a:extLst>
              <a:ext uri="{FF2B5EF4-FFF2-40B4-BE49-F238E27FC236}">
                <a16:creationId xmlns:a16="http://schemas.microsoft.com/office/drawing/2014/main" id="{1C597B2F-2141-584D-9481-ACC43DD9CCBB}"/>
              </a:ext>
            </a:extLst>
          </p:cNvPr>
          <p:cNvSpPr txBox="1"/>
          <p:nvPr/>
        </p:nvSpPr>
        <p:spPr>
          <a:xfrm>
            <a:off x="576263" y="2245965"/>
            <a:ext cx="296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5" name="Google Shape;965;p34">
            <a:extLst>
              <a:ext uri="{FF2B5EF4-FFF2-40B4-BE49-F238E27FC236}">
                <a16:creationId xmlns:a16="http://schemas.microsoft.com/office/drawing/2014/main" id="{C2D8546A-3ABF-304D-AA7B-4A563ACD1892}"/>
              </a:ext>
            </a:extLst>
          </p:cNvPr>
          <p:cNvSpPr txBox="1"/>
          <p:nvPr/>
        </p:nvSpPr>
        <p:spPr>
          <a:xfrm>
            <a:off x="576263" y="4966940"/>
            <a:ext cx="2936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6" name="Google Shape;966;p34">
            <a:extLst>
              <a:ext uri="{FF2B5EF4-FFF2-40B4-BE49-F238E27FC236}">
                <a16:creationId xmlns:a16="http://schemas.microsoft.com/office/drawing/2014/main" id="{9BD75729-F786-A644-A76B-8C5108884BFF}"/>
              </a:ext>
            </a:extLst>
          </p:cNvPr>
          <p:cNvSpPr txBox="1"/>
          <p:nvPr/>
        </p:nvSpPr>
        <p:spPr>
          <a:xfrm>
            <a:off x="323528" y="3077815"/>
            <a:ext cx="66039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dirty="0"/>
          </a:p>
        </p:txBody>
      </p:sp>
      <p:sp>
        <p:nvSpPr>
          <p:cNvPr id="27" name="Google Shape;967;p34">
            <a:extLst>
              <a:ext uri="{FF2B5EF4-FFF2-40B4-BE49-F238E27FC236}">
                <a16:creationId xmlns:a16="http://schemas.microsoft.com/office/drawing/2014/main" id="{0C0B5019-6433-EE41-81A2-59C20159803A}"/>
              </a:ext>
            </a:extLst>
          </p:cNvPr>
          <p:cNvSpPr txBox="1"/>
          <p:nvPr/>
        </p:nvSpPr>
        <p:spPr>
          <a:xfrm>
            <a:off x="323528" y="3468340"/>
            <a:ext cx="65404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/>
          </a:p>
        </p:txBody>
      </p:sp>
      <p:sp>
        <p:nvSpPr>
          <p:cNvPr id="28" name="Google Shape;968;p34">
            <a:extLst>
              <a:ext uri="{FF2B5EF4-FFF2-40B4-BE49-F238E27FC236}">
                <a16:creationId xmlns:a16="http://schemas.microsoft.com/office/drawing/2014/main" id="{8C3C36E3-CA06-AB4B-8211-189CE2E72273}"/>
              </a:ext>
            </a:extLst>
          </p:cNvPr>
          <p:cNvSpPr/>
          <p:nvPr/>
        </p:nvSpPr>
        <p:spPr>
          <a:xfrm>
            <a:off x="957263" y="182210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69;p34">
            <a:extLst>
              <a:ext uri="{FF2B5EF4-FFF2-40B4-BE49-F238E27FC236}">
                <a16:creationId xmlns:a16="http://schemas.microsoft.com/office/drawing/2014/main" id="{1CD7218A-A94D-7E4F-ACE5-D0C6B5FEAF9D}"/>
              </a:ext>
            </a:extLst>
          </p:cNvPr>
          <p:cNvSpPr/>
          <p:nvPr/>
        </p:nvSpPr>
        <p:spPr>
          <a:xfrm>
            <a:off x="957263" y="3077815"/>
            <a:ext cx="457200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970;p34">
            <a:extLst>
              <a:ext uri="{FF2B5EF4-FFF2-40B4-BE49-F238E27FC236}">
                <a16:creationId xmlns:a16="http://schemas.microsoft.com/office/drawing/2014/main" id="{9AA8CC71-58DA-844B-BA63-1E6E513B466E}"/>
              </a:ext>
            </a:extLst>
          </p:cNvPr>
          <p:cNvCxnSpPr>
            <a:cxnSpLocks/>
          </p:cNvCxnSpPr>
          <p:nvPr/>
        </p:nvCxnSpPr>
        <p:spPr>
          <a:xfrm flipH="1">
            <a:off x="1025761" y="2053673"/>
            <a:ext cx="85409" cy="10369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" name="Google Shape;971;p34">
            <a:extLst>
              <a:ext uri="{FF2B5EF4-FFF2-40B4-BE49-F238E27FC236}">
                <a16:creationId xmlns:a16="http://schemas.microsoft.com/office/drawing/2014/main" id="{95FDA7A2-AA45-F54B-A6F3-C669CEAC3C38}"/>
              </a:ext>
            </a:extLst>
          </p:cNvPr>
          <p:cNvSpPr/>
          <p:nvPr/>
        </p:nvSpPr>
        <p:spPr>
          <a:xfrm>
            <a:off x="957263" y="5022501"/>
            <a:ext cx="658812" cy="234000"/>
          </a:xfrm>
          <a:prstGeom prst="rect">
            <a:avLst/>
          </a:prstGeom>
          <a:pattFill prst="dkVert">
            <a:fgClr>
              <a:srgbClr val="0070C0"/>
            </a:fgClr>
            <a:bgClr>
              <a:srgbClr val="00B0F0"/>
            </a:bgClr>
          </a:patt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72;p34">
            <a:extLst>
              <a:ext uri="{FF2B5EF4-FFF2-40B4-BE49-F238E27FC236}">
                <a16:creationId xmlns:a16="http://schemas.microsoft.com/office/drawing/2014/main" id="{5DA9AFEE-344C-764F-ADFA-5777EEA19732}"/>
              </a:ext>
            </a:extLst>
          </p:cNvPr>
          <p:cNvSpPr/>
          <p:nvPr/>
        </p:nvSpPr>
        <p:spPr>
          <a:xfrm>
            <a:off x="3408363" y="5022502"/>
            <a:ext cx="660400" cy="234000"/>
          </a:xfrm>
          <a:prstGeom prst="rect">
            <a:avLst/>
          </a:prstGeom>
          <a:pattFill prst="dkVert">
            <a:fgClr>
              <a:srgbClr val="0070C0"/>
            </a:fgClr>
            <a:bgClr>
              <a:srgbClr val="00B0F0"/>
            </a:bgClr>
          </a:patt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973;p34">
            <a:extLst>
              <a:ext uri="{FF2B5EF4-FFF2-40B4-BE49-F238E27FC236}">
                <a16:creationId xmlns:a16="http://schemas.microsoft.com/office/drawing/2014/main" id="{0295A457-240E-C14B-8C1E-660872EBACD1}"/>
              </a:ext>
            </a:extLst>
          </p:cNvPr>
          <p:cNvSpPr/>
          <p:nvPr/>
        </p:nvSpPr>
        <p:spPr>
          <a:xfrm>
            <a:off x="6138863" y="5022502"/>
            <a:ext cx="658812" cy="234000"/>
          </a:xfrm>
          <a:prstGeom prst="rect">
            <a:avLst/>
          </a:prstGeom>
          <a:pattFill prst="dkVert">
            <a:fgClr>
              <a:srgbClr val="0070C0"/>
            </a:fgClr>
            <a:bgClr>
              <a:srgbClr val="00B0F0"/>
            </a:bgClr>
          </a:patt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Google Shape;974;p34">
            <a:extLst>
              <a:ext uri="{FF2B5EF4-FFF2-40B4-BE49-F238E27FC236}">
                <a16:creationId xmlns:a16="http://schemas.microsoft.com/office/drawing/2014/main" id="{005AB086-38E9-1D4A-8467-8B465377180A}"/>
              </a:ext>
            </a:extLst>
          </p:cNvPr>
          <p:cNvCxnSpPr/>
          <p:nvPr/>
        </p:nvCxnSpPr>
        <p:spPr>
          <a:xfrm>
            <a:off x="1281113" y="3187352"/>
            <a:ext cx="120650" cy="1968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5" name="Google Shape;975;p34">
            <a:extLst>
              <a:ext uri="{FF2B5EF4-FFF2-40B4-BE49-F238E27FC236}">
                <a16:creationId xmlns:a16="http://schemas.microsoft.com/office/drawing/2014/main" id="{74D7E723-2B7F-C94F-8F9C-7B12F2A2C53B}"/>
              </a:ext>
            </a:extLst>
          </p:cNvPr>
          <p:cNvCxnSpPr/>
          <p:nvPr/>
        </p:nvCxnSpPr>
        <p:spPr>
          <a:xfrm>
            <a:off x="1065213" y="3635027"/>
            <a:ext cx="77787" cy="1539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6" name="Google Shape;976;p34">
            <a:extLst>
              <a:ext uri="{FF2B5EF4-FFF2-40B4-BE49-F238E27FC236}">
                <a16:creationId xmlns:a16="http://schemas.microsoft.com/office/drawing/2014/main" id="{B0009644-6CC3-8941-BCA3-5EA7370666D7}"/>
              </a:ext>
            </a:extLst>
          </p:cNvPr>
          <p:cNvSpPr/>
          <p:nvPr/>
        </p:nvSpPr>
        <p:spPr>
          <a:xfrm>
            <a:off x="4370388" y="182210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977;p34">
            <a:extLst>
              <a:ext uri="{FF2B5EF4-FFF2-40B4-BE49-F238E27FC236}">
                <a16:creationId xmlns:a16="http://schemas.microsoft.com/office/drawing/2014/main" id="{C2870851-12EB-1E41-8A2C-6BEA3C8E87EE}"/>
              </a:ext>
            </a:extLst>
          </p:cNvPr>
          <p:cNvSpPr/>
          <p:nvPr/>
        </p:nvSpPr>
        <p:spPr>
          <a:xfrm>
            <a:off x="2998788" y="228565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978;p34">
            <a:extLst>
              <a:ext uri="{FF2B5EF4-FFF2-40B4-BE49-F238E27FC236}">
                <a16:creationId xmlns:a16="http://schemas.microsoft.com/office/drawing/2014/main" id="{8F95AA1F-5609-F641-A173-A7BF178BF1AC}"/>
              </a:ext>
            </a:extLst>
          </p:cNvPr>
          <p:cNvSpPr/>
          <p:nvPr/>
        </p:nvSpPr>
        <p:spPr>
          <a:xfrm>
            <a:off x="1838325" y="2285651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979;p34">
            <a:extLst>
              <a:ext uri="{FF2B5EF4-FFF2-40B4-BE49-F238E27FC236}">
                <a16:creationId xmlns:a16="http://schemas.microsoft.com/office/drawing/2014/main" id="{F598874A-0146-074A-9FFF-8585C66E5C99}"/>
              </a:ext>
            </a:extLst>
          </p:cNvPr>
          <p:cNvSpPr/>
          <p:nvPr/>
        </p:nvSpPr>
        <p:spPr>
          <a:xfrm>
            <a:off x="2558951" y="3535015"/>
            <a:ext cx="381000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980;p34">
            <a:extLst>
              <a:ext uri="{FF2B5EF4-FFF2-40B4-BE49-F238E27FC236}">
                <a16:creationId xmlns:a16="http://schemas.microsoft.com/office/drawing/2014/main" id="{1A37B5FB-876F-CD4E-B513-6583EC713D8E}"/>
              </a:ext>
            </a:extLst>
          </p:cNvPr>
          <p:cNvSpPr/>
          <p:nvPr/>
        </p:nvSpPr>
        <p:spPr>
          <a:xfrm>
            <a:off x="2555776" y="3077815"/>
            <a:ext cx="257175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Google Shape;981;p34">
            <a:extLst>
              <a:ext uri="{FF2B5EF4-FFF2-40B4-BE49-F238E27FC236}">
                <a16:creationId xmlns:a16="http://schemas.microsoft.com/office/drawing/2014/main" id="{A7074945-46F7-BE44-B2FB-D68AE471D24A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2684364" y="3311815"/>
            <a:ext cx="1208186" cy="18630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2" name="Google Shape;982;p34">
            <a:extLst>
              <a:ext uri="{FF2B5EF4-FFF2-40B4-BE49-F238E27FC236}">
                <a16:creationId xmlns:a16="http://schemas.microsoft.com/office/drawing/2014/main" id="{4B43C72A-C0FC-214B-8A0E-4EAD540630C8}"/>
              </a:ext>
            </a:extLst>
          </p:cNvPr>
          <p:cNvCxnSpPr>
            <a:cxnSpLocks/>
          </p:cNvCxnSpPr>
          <p:nvPr/>
        </p:nvCxnSpPr>
        <p:spPr>
          <a:xfrm>
            <a:off x="2684364" y="3635027"/>
            <a:ext cx="927199" cy="1539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3" name="Google Shape;983;p34">
            <a:extLst>
              <a:ext uri="{FF2B5EF4-FFF2-40B4-BE49-F238E27FC236}">
                <a16:creationId xmlns:a16="http://schemas.microsoft.com/office/drawing/2014/main" id="{4A3D25B3-3332-934C-A7F5-6417FCE640E3}"/>
              </a:ext>
            </a:extLst>
          </p:cNvPr>
          <p:cNvSpPr/>
          <p:nvPr/>
        </p:nvSpPr>
        <p:spPr>
          <a:xfrm>
            <a:off x="4270375" y="3063527"/>
            <a:ext cx="303213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984;p34">
            <a:extLst>
              <a:ext uri="{FF2B5EF4-FFF2-40B4-BE49-F238E27FC236}">
                <a16:creationId xmlns:a16="http://schemas.microsoft.com/office/drawing/2014/main" id="{5E542D11-8FF2-8847-A27B-385419A9255D}"/>
              </a:ext>
            </a:extLst>
          </p:cNvPr>
          <p:cNvSpPr/>
          <p:nvPr/>
        </p:nvSpPr>
        <p:spPr>
          <a:xfrm>
            <a:off x="4270375" y="3520727"/>
            <a:ext cx="311150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" name="Google Shape;985;p34">
            <a:extLst>
              <a:ext uri="{FF2B5EF4-FFF2-40B4-BE49-F238E27FC236}">
                <a16:creationId xmlns:a16="http://schemas.microsoft.com/office/drawing/2014/main" id="{93CABBD1-5986-5E4C-9432-0D4A5626BB34}"/>
              </a:ext>
            </a:extLst>
          </p:cNvPr>
          <p:cNvCxnSpPr/>
          <p:nvPr/>
        </p:nvCxnSpPr>
        <p:spPr>
          <a:xfrm>
            <a:off x="4464050" y="3177827"/>
            <a:ext cx="2170113" cy="19780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6" name="Google Shape;986;p34">
            <a:extLst>
              <a:ext uri="{FF2B5EF4-FFF2-40B4-BE49-F238E27FC236}">
                <a16:creationId xmlns:a16="http://schemas.microsoft.com/office/drawing/2014/main" id="{CAE131D7-87CE-3E40-AB03-BA2ED321529D}"/>
              </a:ext>
            </a:extLst>
          </p:cNvPr>
          <p:cNvCxnSpPr/>
          <p:nvPr/>
        </p:nvCxnSpPr>
        <p:spPr>
          <a:xfrm>
            <a:off x="4445000" y="3623915"/>
            <a:ext cx="1885950" cy="15319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7" name="Google Shape;987;p34">
            <a:extLst>
              <a:ext uri="{FF2B5EF4-FFF2-40B4-BE49-F238E27FC236}">
                <a16:creationId xmlns:a16="http://schemas.microsoft.com/office/drawing/2014/main" id="{31842983-85F5-A74E-872C-D12806830B5D}"/>
              </a:ext>
            </a:extLst>
          </p:cNvPr>
          <p:cNvCxnSpPr/>
          <p:nvPr/>
        </p:nvCxnSpPr>
        <p:spPr>
          <a:xfrm>
            <a:off x="4359275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988;p34">
            <a:extLst>
              <a:ext uri="{FF2B5EF4-FFF2-40B4-BE49-F238E27FC236}">
                <a16:creationId xmlns:a16="http://schemas.microsoft.com/office/drawing/2014/main" id="{4C415961-B5C8-7B42-87CB-2355108DA72A}"/>
              </a:ext>
            </a:extLst>
          </p:cNvPr>
          <p:cNvCxnSpPr/>
          <p:nvPr/>
        </p:nvCxnSpPr>
        <p:spPr>
          <a:xfrm>
            <a:off x="1835696" y="2171328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989;p34">
            <a:extLst>
              <a:ext uri="{FF2B5EF4-FFF2-40B4-BE49-F238E27FC236}">
                <a16:creationId xmlns:a16="http://schemas.microsoft.com/office/drawing/2014/main" id="{AB2B173A-56CD-B344-9DF8-B16D9A067A6F}"/>
              </a:ext>
            </a:extLst>
          </p:cNvPr>
          <p:cNvCxnSpPr/>
          <p:nvPr/>
        </p:nvCxnSpPr>
        <p:spPr>
          <a:xfrm>
            <a:off x="2987675" y="21856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992;p34">
            <a:extLst>
              <a:ext uri="{FF2B5EF4-FFF2-40B4-BE49-F238E27FC236}">
                <a16:creationId xmlns:a16="http://schemas.microsoft.com/office/drawing/2014/main" id="{DCF9864D-15BF-4547-9C4F-E2E5204C2CA9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2167732" y="2519651"/>
            <a:ext cx="501650" cy="101536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" name="Google Shape;993;p34">
            <a:extLst>
              <a:ext uri="{FF2B5EF4-FFF2-40B4-BE49-F238E27FC236}">
                <a16:creationId xmlns:a16="http://schemas.microsoft.com/office/drawing/2014/main" id="{F3A00732-97AC-F845-9359-C42B9FA6544D}"/>
              </a:ext>
            </a:extLst>
          </p:cNvPr>
          <p:cNvCxnSpPr>
            <a:cxnSpLocks/>
            <a:stCxn id="37" idx="2"/>
            <a:endCxn id="44" idx="0"/>
          </p:cNvCxnSpPr>
          <p:nvPr/>
        </p:nvCxnSpPr>
        <p:spPr>
          <a:xfrm>
            <a:off x="3328194" y="2519651"/>
            <a:ext cx="1097756" cy="100107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" name="Google Shape;994;p34">
            <a:extLst>
              <a:ext uri="{FF2B5EF4-FFF2-40B4-BE49-F238E27FC236}">
                <a16:creationId xmlns:a16="http://schemas.microsoft.com/office/drawing/2014/main" id="{A818E3C8-93F9-704C-A56D-D4585BE98D86}"/>
              </a:ext>
            </a:extLst>
          </p:cNvPr>
          <p:cNvCxnSpPr>
            <a:cxnSpLocks/>
            <a:stCxn id="36" idx="2"/>
            <a:endCxn id="18" idx="0"/>
          </p:cNvCxnSpPr>
          <p:nvPr/>
        </p:nvCxnSpPr>
        <p:spPr>
          <a:xfrm flipH="1">
            <a:off x="4599782" y="2056101"/>
            <a:ext cx="100012" cy="100742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" name="Google Shape;995;p34">
            <a:extLst>
              <a:ext uri="{FF2B5EF4-FFF2-40B4-BE49-F238E27FC236}">
                <a16:creationId xmlns:a16="http://schemas.microsoft.com/office/drawing/2014/main" id="{A134C8E7-09CF-2B45-BD6C-938E4844F0C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2669382" y="2057689"/>
            <a:ext cx="215800" cy="102012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" name="Google Shape;996;p34">
            <a:extLst>
              <a:ext uri="{FF2B5EF4-FFF2-40B4-BE49-F238E27FC236}">
                <a16:creationId xmlns:a16="http://schemas.microsoft.com/office/drawing/2014/main" id="{6FA4B8A8-C893-7D42-ACB4-7B35DD97C0F8}"/>
              </a:ext>
            </a:extLst>
          </p:cNvPr>
          <p:cNvSpPr txBox="1"/>
          <p:nvPr/>
        </p:nvSpPr>
        <p:spPr>
          <a:xfrm>
            <a:off x="853455" y="5246340"/>
            <a:ext cx="263842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0</a:t>
            </a:r>
            <a:endParaRPr dirty="0"/>
          </a:p>
        </p:txBody>
      </p:sp>
      <p:sp>
        <p:nvSpPr>
          <p:cNvPr id="57" name="Google Shape;997;p34">
            <a:extLst>
              <a:ext uri="{FF2B5EF4-FFF2-40B4-BE49-F238E27FC236}">
                <a16:creationId xmlns:a16="http://schemas.microsoft.com/office/drawing/2014/main" id="{5D566887-2320-8740-BB86-F7D2E18F3F1F}"/>
              </a:ext>
            </a:extLst>
          </p:cNvPr>
          <p:cNvSpPr txBox="1"/>
          <p:nvPr/>
        </p:nvSpPr>
        <p:spPr>
          <a:xfrm>
            <a:off x="3445743" y="5251102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1</a:t>
            </a:r>
            <a:endParaRPr dirty="0"/>
          </a:p>
        </p:txBody>
      </p:sp>
      <p:sp>
        <p:nvSpPr>
          <p:cNvPr id="58" name="Google Shape;998;p34">
            <a:extLst>
              <a:ext uri="{FF2B5EF4-FFF2-40B4-BE49-F238E27FC236}">
                <a16:creationId xmlns:a16="http://schemas.microsoft.com/office/drawing/2014/main" id="{6D981AA9-32C6-6C43-B8FD-BD7AAEA3C040}"/>
              </a:ext>
            </a:extLst>
          </p:cNvPr>
          <p:cNvSpPr txBox="1"/>
          <p:nvPr/>
        </p:nvSpPr>
        <p:spPr>
          <a:xfrm>
            <a:off x="6138863" y="5222527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2</a:t>
            </a:r>
            <a:endParaRPr/>
          </a:p>
        </p:txBody>
      </p:sp>
      <p:sp>
        <p:nvSpPr>
          <p:cNvPr id="59" name="Google Shape;1002;p34">
            <a:extLst>
              <a:ext uri="{FF2B5EF4-FFF2-40B4-BE49-F238E27FC236}">
                <a16:creationId xmlns:a16="http://schemas.microsoft.com/office/drawing/2014/main" id="{D9F5FB31-E965-5648-9E62-236B03A628C4}"/>
              </a:ext>
            </a:extLst>
          </p:cNvPr>
          <p:cNvSpPr txBox="1"/>
          <p:nvPr/>
        </p:nvSpPr>
        <p:spPr>
          <a:xfrm>
            <a:off x="5940152" y="1916832"/>
            <a:ext cx="17491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Memory</a:t>
            </a:r>
            <a:endParaRPr dirty="0"/>
          </a:p>
        </p:txBody>
      </p:sp>
      <p:sp>
        <p:nvSpPr>
          <p:cNvPr id="60" name="Google Shape;1003;p34">
            <a:extLst>
              <a:ext uri="{FF2B5EF4-FFF2-40B4-BE49-F238E27FC236}">
                <a16:creationId xmlns:a16="http://schemas.microsoft.com/office/drawing/2014/main" id="{B05E03E8-813D-B649-A3F1-24D1928C77D2}"/>
              </a:ext>
            </a:extLst>
          </p:cNvPr>
          <p:cNvSpPr txBox="1"/>
          <p:nvPr/>
        </p:nvSpPr>
        <p:spPr>
          <a:xfrm>
            <a:off x="5961157" y="3150260"/>
            <a:ext cx="18261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Memory</a:t>
            </a:r>
            <a:endParaRPr dirty="0"/>
          </a:p>
        </p:txBody>
      </p:sp>
      <p:cxnSp>
        <p:nvCxnSpPr>
          <p:cNvPr id="61" name="Google Shape;992;p34">
            <a:extLst>
              <a:ext uri="{FF2B5EF4-FFF2-40B4-BE49-F238E27FC236}">
                <a16:creationId xmlns:a16="http://schemas.microsoft.com/office/drawing/2014/main" id="{BD5F0DEF-3215-E240-AE80-011695A7790B}"/>
              </a:ext>
            </a:extLst>
          </p:cNvPr>
          <p:cNvCxnSpPr>
            <a:cxnSpLocks/>
          </p:cNvCxnSpPr>
          <p:nvPr/>
        </p:nvCxnSpPr>
        <p:spPr>
          <a:xfrm flipH="1">
            <a:off x="1451372" y="2537794"/>
            <a:ext cx="40779" cy="10561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960;p34">
            <a:extLst>
              <a:ext uri="{FF2B5EF4-FFF2-40B4-BE49-F238E27FC236}">
                <a16:creationId xmlns:a16="http://schemas.microsoft.com/office/drawing/2014/main" id="{0B74F0C1-F427-2B4E-8749-2889D7127C05}"/>
              </a:ext>
            </a:extLst>
          </p:cNvPr>
          <p:cNvCxnSpPr/>
          <p:nvPr/>
        </p:nvCxnSpPr>
        <p:spPr>
          <a:xfrm>
            <a:off x="3419872" y="4870102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961;p34">
            <a:extLst>
              <a:ext uri="{FF2B5EF4-FFF2-40B4-BE49-F238E27FC236}">
                <a16:creationId xmlns:a16="http://schemas.microsoft.com/office/drawing/2014/main" id="{0CD38C0D-CCCE-0647-83FD-053720706103}"/>
              </a:ext>
            </a:extLst>
          </p:cNvPr>
          <p:cNvCxnSpPr/>
          <p:nvPr/>
        </p:nvCxnSpPr>
        <p:spPr>
          <a:xfrm>
            <a:off x="6138863" y="4832002"/>
            <a:ext cx="0" cy="6477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0BD324-AFA7-5143-A968-D0C20D96A8BF}"/>
              </a:ext>
            </a:extLst>
          </p:cNvPr>
          <p:cNvGrpSpPr/>
          <p:nvPr/>
        </p:nvGrpSpPr>
        <p:grpSpPr>
          <a:xfrm>
            <a:off x="927447" y="1260089"/>
            <a:ext cx="5156721" cy="593406"/>
            <a:chOff x="927447" y="1260089"/>
            <a:chExt cx="5156721" cy="593406"/>
          </a:xfrm>
        </p:grpSpPr>
        <p:sp>
          <p:nvSpPr>
            <p:cNvPr id="63" name="Google Shape;996;p34">
              <a:extLst>
                <a:ext uri="{FF2B5EF4-FFF2-40B4-BE49-F238E27FC236}">
                  <a16:creationId xmlns:a16="http://schemas.microsoft.com/office/drawing/2014/main" id="{9EEBFD73-3FD7-1B48-8CA1-B3EBD32D58E5}"/>
                </a:ext>
              </a:extLst>
            </p:cNvPr>
            <p:cNvSpPr txBox="1"/>
            <p:nvPr/>
          </p:nvSpPr>
          <p:spPr>
            <a:xfrm>
              <a:off x="927447" y="1268760"/>
              <a:ext cx="177234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0</a:t>
              </a:r>
              <a:endParaRPr dirty="0"/>
            </a:p>
          </p:txBody>
        </p:sp>
        <p:sp>
          <p:nvSpPr>
            <p:cNvPr id="64" name="Google Shape;997;p34">
              <a:extLst>
                <a:ext uri="{FF2B5EF4-FFF2-40B4-BE49-F238E27FC236}">
                  <a16:creationId xmlns:a16="http://schemas.microsoft.com/office/drawing/2014/main" id="{AEBEFFB6-72F3-9743-8478-93E4D2B3102E}"/>
                </a:ext>
              </a:extLst>
            </p:cNvPr>
            <p:cNvSpPr txBox="1"/>
            <p:nvPr/>
          </p:nvSpPr>
          <p:spPr>
            <a:xfrm>
              <a:off x="2627784" y="1260089"/>
              <a:ext cx="17121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1</a:t>
              </a:r>
              <a:endParaRPr dirty="0"/>
            </a:p>
          </p:txBody>
        </p:sp>
        <p:sp>
          <p:nvSpPr>
            <p:cNvPr id="65" name="Google Shape;998;p34">
              <a:extLst>
                <a:ext uri="{FF2B5EF4-FFF2-40B4-BE49-F238E27FC236}">
                  <a16:creationId xmlns:a16="http://schemas.microsoft.com/office/drawing/2014/main" id="{4BE0638C-5D5A-4E48-879A-7BB9EC48A2CE}"/>
                </a:ext>
              </a:extLst>
            </p:cNvPr>
            <p:cNvSpPr txBox="1"/>
            <p:nvPr/>
          </p:nvSpPr>
          <p:spPr>
            <a:xfrm>
              <a:off x="4372050" y="1260089"/>
              <a:ext cx="17121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2</a:t>
              </a:r>
              <a:endParaRPr dirty="0"/>
            </a:p>
          </p:txBody>
        </p:sp>
      </p:grpSp>
      <p:sp>
        <p:nvSpPr>
          <p:cNvPr id="66" name="Google Shape;997;p34">
            <a:extLst>
              <a:ext uri="{FF2B5EF4-FFF2-40B4-BE49-F238E27FC236}">
                <a16:creationId xmlns:a16="http://schemas.microsoft.com/office/drawing/2014/main" id="{71B2F318-9B1B-0D4F-886E-0BB8167D6360}"/>
              </a:ext>
            </a:extLst>
          </p:cNvPr>
          <p:cNvSpPr txBox="1"/>
          <p:nvPr/>
        </p:nvSpPr>
        <p:spPr>
          <a:xfrm>
            <a:off x="5322527" y="2298218"/>
            <a:ext cx="1431057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A_consumed</a:t>
            </a:r>
            <a:endParaRPr dirty="0">
              <a:latin typeface="Courier" pitchFamily="2" charset="0"/>
            </a:endParaRPr>
          </a:p>
        </p:txBody>
      </p:sp>
      <p:sp>
        <p:nvSpPr>
          <p:cNvPr id="67" name="Google Shape;997;p34">
            <a:extLst>
              <a:ext uri="{FF2B5EF4-FFF2-40B4-BE49-F238E27FC236}">
                <a16:creationId xmlns:a16="http://schemas.microsoft.com/office/drawing/2014/main" id="{616F2F48-CEDC-E642-93EF-26F73D1E20BD}"/>
              </a:ext>
            </a:extLst>
          </p:cNvPr>
          <p:cNvSpPr txBox="1"/>
          <p:nvPr/>
        </p:nvSpPr>
        <p:spPr>
          <a:xfrm>
            <a:off x="5322527" y="2668239"/>
            <a:ext cx="1431057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B_consumed</a:t>
            </a:r>
            <a:endParaRPr dirty="0">
              <a:latin typeface="Courier" pitchFamily="2" charset="0"/>
            </a:endParaRPr>
          </a:p>
        </p:txBody>
      </p:sp>
      <p:sp>
        <p:nvSpPr>
          <p:cNvPr id="70" name="Google Shape;983;p34">
            <a:extLst>
              <a:ext uri="{FF2B5EF4-FFF2-40B4-BE49-F238E27FC236}">
                <a16:creationId xmlns:a16="http://schemas.microsoft.com/office/drawing/2014/main" id="{290D465E-438C-F64C-9FF2-A29B75830A13}"/>
              </a:ext>
            </a:extLst>
          </p:cNvPr>
          <p:cNvSpPr/>
          <p:nvPr/>
        </p:nvSpPr>
        <p:spPr>
          <a:xfrm>
            <a:off x="4377207" y="1821594"/>
            <a:ext cx="303213" cy="234000"/>
          </a:xfrm>
          <a:prstGeom prst="rect">
            <a:avLst/>
          </a:prstGeom>
          <a:solidFill>
            <a:srgbClr val="0070C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984;p34">
            <a:extLst>
              <a:ext uri="{FF2B5EF4-FFF2-40B4-BE49-F238E27FC236}">
                <a16:creationId xmlns:a16="http://schemas.microsoft.com/office/drawing/2014/main" id="{C49E8AD9-FE42-B84A-A334-F1F8615AF52B}"/>
              </a:ext>
            </a:extLst>
          </p:cNvPr>
          <p:cNvSpPr/>
          <p:nvPr/>
        </p:nvSpPr>
        <p:spPr>
          <a:xfrm>
            <a:off x="3000352" y="2287844"/>
            <a:ext cx="311150" cy="234000"/>
          </a:xfrm>
          <a:prstGeom prst="rect">
            <a:avLst/>
          </a:prstGeom>
          <a:solidFill>
            <a:srgbClr val="00B0F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994;p34">
            <a:extLst>
              <a:ext uri="{FF2B5EF4-FFF2-40B4-BE49-F238E27FC236}">
                <a16:creationId xmlns:a16="http://schemas.microsoft.com/office/drawing/2014/main" id="{C0A2ED7C-B6A3-CB4E-B29E-3768660DA6C9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4533900" y="1935980"/>
            <a:ext cx="788627" cy="53130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" name="Google Shape;994;p34">
            <a:extLst>
              <a:ext uri="{FF2B5EF4-FFF2-40B4-BE49-F238E27FC236}">
                <a16:creationId xmlns:a16="http://schemas.microsoft.com/office/drawing/2014/main" id="{492A7A6B-7062-3D49-B0E8-349CDA96EBC8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3155927" y="2406329"/>
            <a:ext cx="2166600" cy="43097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380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3" grpId="0" animBg="1"/>
      <p:bldP spid="44" grpId="0" animBg="1"/>
      <p:bldP spid="66" grpId="0"/>
      <p:bldP spid="67" grpId="0"/>
      <p:bldP spid="70" grpId="0" animBg="1"/>
      <p:bldP spid="7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908720"/>
          </a:xfrm>
        </p:spPr>
        <p:txBody>
          <a:bodyPr/>
          <a:lstStyle/>
          <a:p>
            <a:r>
              <a:rPr lang="en-US" altLang="zh-CN" sz="3200" dirty="0"/>
              <a:t>Tiled Merge Kernel: Partitioning Tiles among Threads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71462" y="980728"/>
            <a:ext cx="8601075" cy="54006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...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threadIdx.x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*  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blockDim.x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(threadIdx.x+1) * 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blockDim.x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&lt;=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C_completed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 ?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C_completed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&lt;=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C_completed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 ?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C_completed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// Find co-rank for </a:t>
            </a:r>
            <a:r>
              <a:rPr lang="en-US" sz="1400" dirty="0" err="1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1400" dirty="0" err="1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endParaRPr lang="en-US" sz="14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co_rank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A_S, min(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A_length-A_consume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), 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				 B_S, min(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B_length-B_consumed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));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co_rank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A_S, min(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A_length-A_consumed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), 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				 B_S, min(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B_length-B_consumed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));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rgbClr val="9DC3E6"/>
                </a:solidFill>
                <a:latin typeface="Courier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155946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43937" cy="908720"/>
          </a:xfrm>
        </p:spPr>
        <p:txBody>
          <a:bodyPr/>
          <a:lstStyle/>
          <a:p>
            <a:r>
              <a:rPr lang="en-US" altLang="zh-CN" sz="3400" dirty="0"/>
              <a:t>Each Thread Generates a Subsection of the Output Tile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71462" y="980728"/>
            <a:ext cx="8601075" cy="54006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rgbClr val="9DC3E6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...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// All threads call sequential merge</a:t>
            </a:r>
            <a:endParaRPr lang="en-US" sz="14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merge_sequential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A_S+a_curr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a_next-a_curr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B_S+b_curr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b_next-b_curr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			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C+C_curr+C_completed+c_curr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// Update the A and B elements that have been consumed thus far</a:t>
            </a:r>
            <a:endParaRPr lang="en-US" sz="14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counter ++;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C_completed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+=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A_consumed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+=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co_rank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 A_S,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B_S,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B_consumed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C_completed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A_consumed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__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syncthreads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();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}</a:t>
            </a:r>
            <a:endParaRPr lang="en-US" sz="14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}</a:t>
            </a:r>
            <a:endParaRPr lang="en-US" sz="1400" dirty="0">
              <a:solidFill>
                <a:srgbClr val="9DC3E6"/>
              </a:solidFill>
              <a:latin typeface="Courier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3FD633-6DEA-6948-AE25-123C52F117DD}"/>
              </a:ext>
            </a:extLst>
          </p:cNvPr>
          <p:cNvSpPr/>
          <p:nvPr/>
        </p:nvSpPr>
        <p:spPr>
          <a:xfrm>
            <a:off x="304800" y="5254351"/>
            <a:ext cx="8534400" cy="838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Performance can be further improved by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generating output to shared memory</a:t>
            </a:r>
            <a:r>
              <a:rPr lang="en-US" sz="2400" dirty="0">
                <a:solidFill>
                  <a:sysClr val="windowText" lastClr="000000"/>
                </a:solidFill>
              </a:rPr>
              <a:t> first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 dirty="0"/>
              <a:t>Tiled Merge Kernel: Loading Tiles </a:t>
            </a:r>
            <a:r>
              <a:rPr lang="en-US" altLang="zh-CN" sz="2800" dirty="0"/>
              <a:t>(Iteration 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Google Shape;948;p34">
            <a:extLst>
              <a:ext uri="{FF2B5EF4-FFF2-40B4-BE49-F238E27FC236}">
                <a16:creationId xmlns:a16="http://schemas.microsoft.com/office/drawing/2014/main" id="{681FB77D-4C45-094E-BAE9-D64625879D3C}"/>
              </a:ext>
            </a:extLst>
          </p:cNvPr>
          <p:cNvSpPr/>
          <p:nvPr/>
        </p:nvSpPr>
        <p:spPr>
          <a:xfrm>
            <a:off x="957263" y="2285651"/>
            <a:ext cx="3402012" cy="23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49;p34">
            <a:extLst>
              <a:ext uri="{FF2B5EF4-FFF2-40B4-BE49-F238E27FC236}">
                <a16:creationId xmlns:a16="http://schemas.microsoft.com/office/drawing/2014/main" id="{92B86E8A-C50A-974D-860D-9A1E509008DB}"/>
              </a:ext>
            </a:extLst>
          </p:cNvPr>
          <p:cNvSpPr/>
          <p:nvPr/>
        </p:nvSpPr>
        <p:spPr>
          <a:xfrm>
            <a:off x="954088" y="228565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50;p34">
            <a:extLst>
              <a:ext uri="{FF2B5EF4-FFF2-40B4-BE49-F238E27FC236}">
                <a16:creationId xmlns:a16="http://schemas.microsoft.com/office/drawing/2014/main" id="{DD6BE787-E208-A845-AA95-F4C4B12A6EDC}"/>
              </a:ext>
            </a:extLst>
          </p:cNvPr>
          <p:cNvSpPr/>
          <p:nvPr/>
        </p:nvSpPr>
        <p:spPr>
          <a:xfrm>
            <a:off x="2339975" y="1823689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51;p34">
            <a:extLst>
              <a:ext uri="{FF2B5EF4-FFF2-40B4-BE49-F238E27FC236}">
                <a16:creationId xmlns:a16="http://schemas.microsoft.com/office/drawing/2014/main" id="{6BA9E634-C864-E349-8182-C9E91A9A2EA5}"/>
              </a:ext>
            </a:extLst>
          </p:cNvPr>
          <p:cNvSpPr/>
          <p:nvPr/>
        </p:nvSpPr>
        <p:spPr>
          <a:xfrm>
            <a:off x="957263" y="1822101"/>
            <a:ext cx="40386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52;p34">
            <a:extLst>
              <a:ext uri="{FF2B5EF4-FFF2-40B4-BE49-F238E27FC236}">
                <a16:creationId xmlns:a16="http://schemas.microsoft.com/office/drawing/2014/main" id="{E45F8386-4455-2341-BABA-892076F8561C}"/>
              </a:ext>
            </a:extLst>
          </p:cNvPr>
          <p:cNvSpPr/>
          <p:nvPr/>
        </p:nvSpPr>
        <p:spPr>
          <a:xfrm>
            <a:off x="2555776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53;p34">
            <a:extLst>
              <a:ext uri="{FF2B5EF4-FFF2-40B4-BE49-F238E27FC236}">
                <a16:creationId xmlns:a16="http://schemas.microsoft.com/office/drawing/2014/main" id="{2946E3D1-8B9F-C846-A032-782BA75FF9FB}"/>
              </a:ext>
            </a:extLst>
          </p:cNvPr>
          <p:cNvSpPr/>
          <p:nvPr/>
        </p:nvSpPr>
        <p:spPr>
          <a:xfrm>
            <a:off x="957263" y="3555652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54;p34">
            <a:extLst>
              <a:ext uri="{FF2B5EF4-FFF2-40B4-BE49-F238E27FC236}">
                <a16:creationId xmlns:a16="http://schemas.microsoft.com/office/drawing/2014/main" id="{222B9171-9501-3647-B1A5-323DB94C8770}"/>
              </a:ext>
            </a:extLst>
          </p:cNvPr>
          <p:cNvSpPr/>
          <p:nvPr/>
        </p:nvSpPr>
        <p:spPr>
          <a:xfrm>
            <a:off x="957263" y="5022502"/>
            <a:ext cx="7620000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55;p34">
            <a:extLst>
              <a:ext uri="{FF2B5EF4-FFF2-40B4-BE49-F238E27FC236}">
                <a16:creationId xmlns:a16="http://schemas.microsoft.com/office/drawing/2014/main" id="{DBB0C400-BB12-6F43-B7D7-09FA68B7C21B}"/>
              </a:ext>
            </a:extLst>
          </p:cNvPr>
          <p:cNvSpPr/>
          <p:nvPr/>
        </p:nvSpPr>
        <p:spPr>
          <a:xfrm>
            <a:off x="957263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56;p34">
            <a:extLst>
              <a:ext uri="{FF2B5EF4-FFF2-40B4-BE49-F238E27FC236}">
                <a16:creationId xmlns:a16="http://schemas.microsoft.com/office/drawing/2014/main" id="{A2039BB8-A612-734F-B93B-0BBD18FF351F}"/>
              </a:ext>
            </a:extLst>
          </p:cNvPr>
          <p:cNvSpPr/>
          <p:nvPr/>
        </p:nvSpPr>
        <p:spPr>
          <a:xfrm>
            <a:off x="957263" y="3555652"/>
            <a:ext cx="192087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57;p34">
            <a:extLst>
              <a:ext uri="{FF2B5EF4-FFF2-40B4-BE49-F238E27FC236}">
                <a16:creationId xmlns:a16="http://schemas.microsoft.com/office/drawing/2014/main" id="{73FF07DD-6A67-E547-80F9-91CAC708EB16}"/>
              </a:ext>
            </a:extLst>
          </p:cNvPr>
          <p:cNvSpPr/>
          <p:nvPr/>
        </p:nvSpPr>
        <p:spPr>
          <a:xfrm>
            <a:off x="2558951" y="35350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58;p34">
            <a:extLst>
              <a:ext uri="{FF2B5EF4-FFF2-40B4-BE49-F238E27FC236}">
                <a16:creationId xmlns:a16="http://schemas.microsoft.com/office/drawing/2014/main" id="{44669C1C-7423-FD44-8437-8B21499D0AC8}"/>
              </a:ext>
            </a:extLst>
          </p:cNvPr>
          <p:cNvSpPr/>
          <p:nvPr/>
        </p:nvSpPr>
        <p:spPr>
          <a:xfrm>
            <a:off x="4270375" y="3063527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59;p34">
            <a:extLst>
              <a:ext uri="{FF2B5EF4-FFF2-40B4-BE49-F238E27FC236}">
                <a16:creationId xmlns:a16="http://schemas.microsoft.com/office/drawing/2014/main" id="{7F2C5B50-9075-BF44-8CEA-2461DD905B92}"/>
              </a:ext>
            </a:extLst>
          </p:cNvPr>
          <p:cNvSpPr/>
          <p:nvPr/>
        </p:nvSpPr>
        <p:spPr>
          <a:xfrm>
            <a:off x="4270375" y="3520727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962;p34">
            <a:extLst>
              <a:ext uri="{FF2B5EF4-FFF2-40B4-BE49-F238E27FC236}">
                <a16:creationId xmlns:a16="http://schemas.microsoft.com/office/drawing/2014/main" id="{400FB264-4B20-AF42-9E56-7D3163AA0227}"/>
              </a:ext>
            </a:extLst>
          </p:cNvPr>
          <p:cNvCxnSpPr/>
          <p:nvPr/>
        </p:nvCxnSpPr>
        <p:spPr>
          <a:xfrm>
            <a:off x="2328863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963;p34">
            <a:extLst>
              <a:ext uri="{FF2B5EF4-FFF2-40B4-BE49-F238E27FC236}">
                <a16:creationId xmlns:a16="http://schemas.microsoft.com/office/drawing/2014/main" id="{55928B63-CF0B-A345-8CA3-AA45AA82F298}"/>
              </a:ext>
            </a:extLst>
          </p:cNvPr>
          <p:cNvSpPr txBox="1"/>
          <p:nvPr/>
        </p:nvSpPr>
        <p:spPr>
          <a:xfrm>
            <a:off x="576263" y="1777652"/>
            <a:ext cx="303212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4" name="Google Shape;964;p34">
            <a:extLst>
              <a:ext uri="{FF2B5EF4-FFF2-40B4-BE49-F238E27FC236}">
                <a16:creationId xmlns:a16="http://schemas.microsoft.com/office/drawing/2014/main" id="{1C597B2F-2141-584D-9481-ACC43DD9CCBB}"/>
              </a:ext>
            </a:extLst>
          </p:cNvPr>
          <p:cNvSpPr txBox="1"/>
          <p:nvPr/>
        </p:nvSpPr>
        <p:spPr>
          <a:xfrm>
            <a:off x="576263" y="2245965"/>
            <a:ext cx="296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5" name="Google Shape;965;p34">
            <a:extLst>
              <a:ext uri="{FF2B5EF4-FFF2-40B4-BE49-F238E27FC236}">
                <a16:creationId xmlns:a16="http://schemas.microsoft.com/office/drawing/2014/main" id="{C2D8546A-3ABF-304D-AA7B-4A563ACD1892}"/>
              </a:ext>
            </a:extLst>
          </p:cNvPr>
          <p:cNvSpPr txBox="1"/>
          <p:nvPr/>
        </p:nvSpPr>
        <p:spPr>
          <a:xfrm>
            <a:off x="576263" y="4966940"/>
            <a:ext cx="2936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6" name="Google Shape;966;p34">
            <a:extLst>
              <a:ext uri="{FF2B5EF4-FFF2-40B4-BE49-F238E27FC236}">
                <a16:creationId xmlns:a16="http://schemas.microsoft.com/office/drawing/2014/main" id="{9BD75729-F786-A644-A76B-8C5108884BFF}"/>
              </a:ext>
            </a:extLst>
          </p:cNvPr>
          <p:cNvSpPr txBox="1"/>
          <p:nvPr/>
        </p:nvSpPr>
        <p:spPr>
          <a:xfrm>
            <a:off x="323528" y="3077815"/>
            <a:ext cx="66039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dirty="0"/>
          </a:p>
        </p:txBody>
      </p:sp>
      <p:sp>
        <p:nvSpPr>
          <p:cNvPr id="27" name="Google Shape;967;p34">
            <a:extLst>
              <a:ext uri="{FF2B5EF4-FFF2-40B4-BE49-F238E27FC236}">
                <a16:creationId xmlns:a16="http://schemas.microsoft.com/office/drawing/2014/main" id="{0C0B5019-6433-EE41-81A2-59C20159803A}"/>
              </a:ext>
            </a:extLst>
          </p:cNvPr>
          <p:cNvSpPr txBox="1"/>
          <p:nvPr/>
        </p:nvSpPr>
        <p:spPr>
          <a:xfrm>
            <a:off x="323528" y="3468340"/>
            <a:ext cx="654049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/>
          </a:p>
        </p:txBody>
      </p:sp>
      <p:sp>
        <p:nvSpPr>
          <p:cNvPr id="28" name="Google Shape;968;p34">
            <a:extLst>
              <a:ext uri="{FF2B5EF4-FFF2-40B4-BE49-F238E27FC236}">
                <a16:creationId xmlns:a16="http://schemas.microsoft.com/office/drawing/2014/main" id="{8C3C36E3-CA06-AB4B-8211-189CE2E72273}"/>
              </a:ext>
            </a:extLst>
          </p:cNvPr>
          <p:cNvSpPr/>
          <p:nvPr/>
        </p:nvSpPr>
        <p:spPr>
          <a:xfrm>
            <a:off x="957263" y="182210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69;p34">
            <a:extLst>
              <a:ext uri="{FF2B5EF4-FFF2-40B4-BE49-F238E27FC236}">
                <a16:creationId xmlns:a16="http://schemas.microsoft.com/office/drawing/2014/main" id="{1CD7218A-A94D-7E4F-ACE5-D0C6B5FEAF9D}"/>
              </a:ext>
            </a:extLst>
          </p:cNvPr>
          <p:cNvSpPr/>
          <p:nvPr/>
        </p:nvSpPr>
        <p:spPr>
          <a:xfrm>
            <a:off x="957263" y="3077815"/>
            <a:ext cx="457200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71;p34">
            <a:extLst>
              <a:ext uri="{FF2B5EF4-FFF2-40B4-BE49-F238E27FC236}">
                <a16:creationId xmlns:a16="http://schemas.microsoft.com/office/drawing/2014/main" id="{95FDA7A2-AA45-F54B-A6F3-C669CEAC3C38}"/>
              </a:ext>
            </a:extLst>
          </p:cNvPr>
          <p:cNvSpPr/>
          <p:nvPr/>
        </p:nvSpPr>
        <p:spPr>
          <a:xfrm>
            <a:off x="957263" y="5022501"/>
            <a:ext cx="658812" cy="234000"/>
          </a:xfrm>
          <a:prstGeom prst="rect">
            <a:avLst/>
          </a:prstGeom>
          <a:pattFill prst="dkVert">
            <a:fgClr>
              <a:srgbClr val="0070C0"/>
            </a:fgClr>
            <a:bgClr>
              <a:srgbClr val="00B0F0"/>
            </a:bgClr>
          </a:patt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72;p34">
            <a:extLst>
              <a:ext uri="{FF2B5EF4-FFF2-40B4-BE49-F238E27FC236}">
                <a16:creationId xmlns:a16="http://schemas.microsoft.com/office/drawing/2014/main" id="{5DA9AFEE-344C-764F-ADFA-5777EEA19732}"/>
              </a:ext>
            </a:extLst>
          </p:cNvPr>
          <p:cNvSpPr/>
          <p:nvPr/>
        </p:nvSpPr>
        <p:spPr>
          <a:xfrm>
            <a:off x="3408363" y="5022502"/>
            <a:ext cx="660400" cy="234000"/>
          </a:xfrm>
          <a:prstGeom prst="rect">
            <a:avLst/>
          </a:prstGeom>
          <a:pattFill prst="dkVert">
            <a:fgClr>
              <a:srgbClr val="0070C0"/>
            </a:fgClr>
            <a:bgClr>
              <a:srgbClr val="00B0F0"/>
            </a:bgClr>
          </a:patt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973;p34">
            <a:extLst>
              <a:ext uri="{FF2B5EF4-FFF2-40B4-BE49-F238E27FC236}">
                <a16:creationId xmlns:a16="http://schemas.microsoft.com/office/drawing/2014/main" id="{0295A457-240E-C14B-8C1E-660872EBACD1}"/>
              </a:ext>
            </a:extLst>
          </p:cNvPr>
          <p:cNvSpPr/>
          <p:nvPr/>
        </p:nvSpPr>
        <p:spPr>
          <a:xfrm>
            <a:off x="6138863" y="5022502"/>
            <a:ext cx="658812" cy="234000"/>
          </a:xfrm>
          <a:prstGeom prst="rect">
            <a:avLst/>
          </a:prstGeom>
          <a:pattFill prst="dkVert">
            <a:fgClr>
              <a:srgbClr val="0070C0"/>
            </a:fgClr>
            <a:bgClr>
              <a:srgbClr val="00B0F0"/>
            </a:bgClr>
          </a:patt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Google Shape;974;p34">
            <a:extLst>
              <a:ext uri="{FF2B5EF4-FFF2-40B4-BE49-F238E27FC236}">
                <a16:creationId xmlns:a16="http://schemas.microsoft.com/office/drawing/2014/main" id="{005AB086-38E9-1D4A-8467-8B465377180A}"/>
              </a:ext>
            </a:extLst>
          </p:cNvPr>
          <p:cNvCxnSpPr/>
          <p:nvPr/>
        </p:nvCxnSpPr>
        <p:spPr>
          <a:xfrm>
            <a:off x="1281113" y="3187352"/>
            <a:ext cx="120650" cy="1968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5" name="Google Shape;975;p34">
            <a:extLst>
              <a:ext uri="{FF2B5EF4-FFF2-40B4-BE49-F238E27FC236}">
                <a16:creationId xmlns:a16="http://schemas.microsoft.com/office/drawing/2014/main" id="{74D7E723-2B7F-C94F-8F9C-7B12F2A2C53B}"/>
              </a:ext>
            </a:extLst>
          </p:cNvPr>
          <p:cNvCxnSpPr/>
          <p:nvPr/>
        </p:nvCxnSpPr>
        <p:spPr>
          <a:xfrm>
            <a:off x="1065213" y="3635027"/>
            <a:ext cx="77787" cy="1539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6" name="Google Shape;976;p34">
            <a:extLst>
              <a:ext uri="{FF2B5EF4-FFF2-40B4-BE49-F238E27FC236}">
                <a16:creationId xmlns:a16="http://schemas.microsoft.com/office/drawing/2014/main" id="{B0009644-6CC3-8941-BCA3-5EA7370666D7}"/>
              </a:ext>
            </a:extLst>
          </p:cNvPr>
          <p:cNvSpPr/>
          <p:nvPr/>
        </p:nvSpPr>
        <p:spPr>
          <a:xfrm>
            <a:off x="4370388" y="182210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977;p34">
            <a:extLst>
              <a:ext uri="{FF2B5EF4-FFF2-40B4-BE49-F238E27FC236}">
                <a16:creationId xmlns:a16="http://schemas.microsoft.com/office/drawing/2014/main" id="{C2870851-12EB-1E41-8A2C-6BEA3C8E87EE}"/>
              </a:ext>
            </a:extLst>
          </p:cNvPr>
          <p:cNvSpPr/>
          <p:nvPr/>
        </p:nvSpPr>
        <p:spPr>
          <a:xfrm>
            <a:off x="2998788" y="228565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978;p34">
            <a:extLst>
              <a:ext uri="{FF2B5EF4-FFF2-40B4-BE49-F238E27FC236}">
                <a16:creationId xmlns:a16="http://schemas.microsoft.com/office/drawing/2014/main" id="{8F95AA1F-5609-F641-A173-A7BF178BF1AC}"/>
              </a:ext>
            </a:extLst>
          </p:cNvPr>
          <p:cNvSpPr/>
          <p:nvPr/>
        </p:nvSpPr>
        <p:spPr>
          <a:xfrm>
            <a:off x="1838325" y="2285651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979;p34">
            <a:extLst>
              <a:ext uri="{FF2B5EF4-FFF2-40B4-BE49-F238E27FC236}">
                <a16:creationId xmlns:a16="http://schemas.microsoft.com/office/drawing/2014/main" id="{F598874A-0146-074A-9FFF-8585C66E5C99}"/>
              </a:ext>
            </a:extLst>
          </p:cNvPr>
          <p:cNvSpPr/>
          <p:nvPr/>
        </p:nvSpPr>
        <p:spPr>
          <a:xfrm>
            <a:off x="2558951" y="3535015"/>
            <a:ext cx="381000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980;p34">
            <a:extLst>
              <a:ext uri="{FF2B5EF4-FFF2-40B4-BE49-F238E27FC236}">
                <a16:creationId xmlns:a16="http://schemas.microsoft.com/office/drawing/2014/main" id="{1A37B5FB-876F-CD4E-B513-6583EC713D8E}"/>
              </a:ext>
            </a:extLst>
          </p:cNvPr>
          <p:cNvSpPr/>
          <p:nvPr/>
        </p:nvSpPr>
        <p:spPr>
          <a:xfrm>
            <a:off x="2555776" y="3077815"/>
            <a:ext cx="257175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Google Shape;981;p34">
            <a:extLst>
              <a:ext uri="{FF2B5EF4-FFF2-40B4-BE49-F238E27FC236}">
                <a16:creationId xmlns:a16="http://schemas.microsoft.com/office/drawing/2014/main" id="{A7074945-46F7-BE44-B2FB-D68AE471D24A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2684364" y="3311815"/>
            <a:ext cx="1208186" cy="18630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2" name="Google Shape;982;p34">
            <a:extLst>
              <a:ext uri="{FF2B5EF4-FFF2-40B4-BE49-F238E27FC236}">
                <a16:creationId xmlns:a16="http://schemas.microsoft.com/office/drawing/2014/main" id="{4B43C72A-C0FC-214B-8A0E-4EAD540630C8}"/>
              </a:ext>
            </a:extLst>
          </p:cNvPr>
          <p:cNvCxnSpPr>
            <a:cxnSpLocks/>
          </p:cNvCxnSpPr>
          <p:nvPr/>
        </p:nvCxnSpPr>
        <p:spPr>
          <a:xfrm>
            <a:off x="2684364" y="3635027"/>
            <a:ext cx="927199" cy="15398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3" name="Google Shape;983;p34">
            <a:extLst>
              <a:ext uri="{FF2B5EF4-FFF2-40B4-BE49-F238E27FC236}">
                <a16:creationId xmlns:a16="http://schemas.microsoft.com/office/drawing/2014/main" id="{4A3D25B3-3332-934C-A7F5-6417FCE640E3}"/>
              </a:ext>
            </a:extLst>
          </p:cNvPr>
          <p:cNvSpPr/>
          <p:nvPr/>
        </p:nvSpPr>
        <p:spPr>
          <a:xfrm>
            <a:off x="4270375" y="3063527"/>
            <a:ext cx="303213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984;p34">
            <a:extLst>
              <a:ext uri="{FF2B5EF4-FFF2-40B4-BE49-F238E27FC236}">
                <a16:creationId xmlns:a16="http://schemas.microsoft.com/office/drawing/2014/main" id="{5E542D11-8FF2-8847-A27B-385419A9255D}"/>
              </a:ext>
            </a:extLst>
          </p:cNvPr>
          <p:cNvSpPr/>
          <p:nvPr/>
        </p:nvSpPr>
        <p:spPr>
          <a:xfrm>
            <a:off x="4270375" y="3520727"/>
            <a:ext cx="311150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" name="Google Shape;985;p34">
            <a:extLst>
              <a:ext uri="{FF2B5EF4-FFF2-40B4-BE49-F238E27FC236}">
                <a16:creationId xmlns:a16="http://schemas.microsoft.com/office/drawing/2014/main" id="{93CABBD1-5986-5E4C-9432-0D4A5626BB34}"/>
              </a:ext>
            </a:extLst>
          </p:cNvPr>
          <p:cNvCxnSpPr/>
          <p:nvPr/>
        </p:nvCxnSpPr>
        <p:spPr>
          <a:xfrm>
            <a:off x="4464050" y="3177827"/>
            <a:ext cx="2170113" cy="19780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6" name="Google Shape;986;p34">
            <a:extLst>
              <a:ext uri="{FF2B5EF4-FFF2-40B4-BE49-F238E27FC236}">
                <a16:creationId xmlns:a16="http://schemas.microsoft.com/office/drawing/2014/main" id="{CAE131D7-87CE-3E40-AB03-BA2ED321529D}"/>
              </a:ext>
            </a:extLst>
          </p:cNvPr>
          <p:cNvCxnSpPr/>
          <p:nvPr/>
        </p:nvCxnSpPr>
        <p:spPr>
          <a:xfrm>
            <a:off x="4445000" y="3623915"/>
            <a:ext cx="1885950" cy="15319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7" name="Google Shape;987;p34">
            <a:extLst>
              <a:ext uri="{FF2B5EF4-FFF2-40B4-BE49-F238E27FC236}">
                <a16:creationId xmlns:a16="http://schemas.microsoft.com/office/drawing/2014/main" id="{31842983-85F5-A74E-872C-D12806830B5D}"/>
              </a:ext>
            </a:extLst>
          </p:cNvPr>
          <p:cNvCxnSpPr/>
          <p:nvPr/>
        </p:nvCxnSpPr>
        <p:spPr>
          <a:xfrm>
            <a:off x="4359275" y="15760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988;p34">
            <a:extLst>
              <a:ext uri="{FF2B5EF4-FFF2-40B4-BE49-F238E27FC236}">
                <a16:creationId xmlns:a16="http://schemas.microsoft.com/office/drawing/2014/main" id="{4C415961-B5C8-7B42-87CB-2355108DA72A}"/>
              </a:ext>
            </a:extLst>
          </p:cNvPr>
          <p:cNvCxnSpPr/>
          <p:nvPr/>
        </p:nvCxnSpPr>
        <p:spPr>
          <a:xfrm>
            <a:off x="1835696" y="2171328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989;p34">
            <a:extLst>
              <a:ext uri="{FF2B5EF4-FFF2-40B4-BE49-F238E27FC236}">
                <a16:creationId xmlns:a16="http://schemas.microsoft.com/office/drawing/2014/main" id="{AB2B173A-56CD-B344-9DF8-B16D9A067A6F}"/>
              </a:ext>
            </a:extLst>
          </p:cNvPr>
          <p:cNvCxnSpPr/>
          <p:nvPr/>
        </p:nvCxnSpPr>
        <p:spPr>
          <a:xfrm>
            <a:off x="2987675" y="2185640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996;p34">
            <a:extLst>
              <a:ext uri="{FF2B5EF4-FFF2-40B4-BE49-F238E27FC236}">
                <a16:creationId xmlns:a16="http://schemas.microsoft.com/office/drawing/2014/main" id="{6FA4B8A8-C893-7D42-ACB4-7B35DD97C0F8}"/>
              </a:ext>
            </a:extLst>
          </p:cNvPr>
          <p:cNvSpPr txBox="1"/>
          <p:nvPr/>
        </p:nvSpPr>
        <p:spPr>
          <a:xfrm>
            <a:off x="853455" y="5246340"/>
            <a:ext cx="263842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0</a:t>
            </a:r>
            <a:endParaRPr dirty="0"/>
          </a:p>
        </p:txBody>
      </p:sp>
      <p:sp>
        <p:nvSpPr>
          <p:cNvPr id="57" name="Google Shape;997;p34">
            <a:extLst>
              <a:ext uri="{FF2B5EF4-FFF2-40B4-BE49-F238E27FC236}">
                <a16:creationId xmlns:a16="http://schemas.microsoft.com/office/drawing/2014/main" id="{5D566887-2320-8740-BB86-F7D2E18F3F1F}"/>
              </a:ext>
            </a:extLst>
          </p:cNvPr>
          <p:cNvSpPr txBox="1"/>
          <p:nvPr/>
        </p:nvSpPr>
        <p:spPr>
          <a:xfrm>
            <a:off x="3445743" y="5251102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1</a:t>
            </a:r>
            <a:endParaRPr dirty="0"/>
          </a:p>
        </p:txBody>
      </p:sp>
      <p:sp>
        <p:nvSpPr>
          <p:cNvPr id="58" name="Google Shape;998;p34">
            <a:extLst>
              <a:ext uri="{FF2B5EF4-FFF2-40B4-BE49-F238E27FC236}">
                <a16:creationId xmlns:a16="http://schemas.microsoft.com/office/drawing/2014/main" id="{6D981AA9-32C6-6C43-B8FD-BD7AAEA3C040}"/>
              </a:ext>
            </a:extLst>
          </p:cNvPr>
          <p:cNvSpPr txBox="1"/>
          <p:nvPr/>
        </p:nvSpPr>
        <p:spPr>
          <a:xfrm>
            <a:off x="6138863" y="5222527"/>
            <a:ext cx="2638425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subarray for block 2</a:t>
            </a:r>
            <a:endParaRPr/>
          </a:p>
        </p:txBody>
      </p:sp>
      <p:sp>
        <p:nvSpPr>
          <p:cNvPr id="59" name="Google Shape;1002;p34">
            <a:extLst>
              <a:ext uri="{FF2B5EF4-FFF2-40B4-BE49-F238E27FC236}">
                <a16:creationId xmlns:a16="http://schemas.microsoft.com/office/drawing/2014/main" id="{D9F5FB31-E965-5648-9E62-236B03A628C4}"/>
              </a:ext>
            </a:extLst>
          </p:cNvPr>
          <p:cNvSpPr txBox="1"/>
          <p:nvPr/>
        </p:nvSpPr>
        <p:spPr>
          <a:xfrm>
            <a:off x="5940152" y="1916832"/>
            <a:ext cx="17491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Memory</a:t>
            </a:r>
            <a:endParaRPr dirty="0"/>
          </a:p>
        </p:txBody>
      </p:sp>
      <p:sp>
        <p:nvSpPr>
          <p:cNvPr id="60" name="Google Shape;1003;p34">
            <a:extLst>
              <a:ext uri="{FF2B5EF4-FFF2-40B4-BE49-F238E27FC236}">
                <a16:creationId xmlns:a16="http://schemas.microsoft.com/office/drawing/2014/main" id="{B05E03E8-813D-B649-A3F1-24D1928C77D2}"/>
              </a:ext>
            </a:extLst>
          </p:cNvPr>
          <p:cNvSpPr txBox="1"/>
          <p:nvPr/>
        </p:nvSpPr>
        <p:spPr>
          <a:xfrm>
            <a:off x="5961157" y="3150260"/>
            <a:ext cx="18261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Memory</a:t>
            </a:r>
            <a:endParaRPr dirty="0"/>
          </a:p>
        </p:txBody>
      </p:sp>
      <p:cxnSp>
        <p:nvCxnSpPr>
          <p:cNvPr id="20" name="Google Shape;960;p34">
            <a:extLst>
              <a:ext uri="{FF2B5EF4-FFF2-40B4-BE49-F238E27FC236}">
                <a16:creationId xmlns:a16="http://schemas.microsoft.com/office/drawing/2014/main" id="{0B74F0C1-F427-2B4E-8749-2889D7127C05}"/>
              </a:ext>
            </a:extLst>
          </p:cNvPr>
          <p:cNvCxnSpPr/>
          <p:nvPr/>
        </p:nvCxnSpPr>
        <p:spPr>
          <a:xfrm>
            <a:off x="3419872" y="4870102"/>
            <a:ext cx="0" cy="6096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961;p34">
            <a:extLst>
              <a:ext uri="{FF2B5EF4-FFF2-40B4-BE49-F238E27FC236}">
                <a16:creationId xmlns:a16="http://schemas.microsoft.com/office/drawing/2014/main" id="{0CD38C0D-CCCE-0647-83FD-053720706103}"/>
              </a:ext>
            </a:extLst>
          </p:cNvPr>
          <p:cNvCxnSpPr/>
          <p:nvPr/>
        </p:nvCxnSpPr>
        <p:spPr>
          <a:xfrm>
            <a:off x="6138863" y="4832002"/>
            <a:ext cx="0" cy="6477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0BD324-AFA7-5143-A968-D0C20D96A8BF}"/>
              </a:ext>
            </a:extLst>
          </p:cNvPr>
          <p:cNvGrpSpPr/>
          <p:nvPr/>
        </p:nvGrpSpPr>
        <p:grpSpPr>
          <a:xfrm>
            <a:off x="927447" y="1260089"/>
            <a:ext cx="5156721" cy="593406"/>
            <a:chOff x="927447" y="1260089"/>
            <a:chExt cx="5156721" cy="593406"/>
          </a:xfrm>
        </p:grpSpPr>
        <p:sp>
          <p:nvSpPr>
            <p:cNvPr id="63" name="Google Shape;996;p34">
              <a:extLst>
                <a:ext uri="{FF2B5EF4-FFF2-40B4-BE49-F238E27FC236}">
                  <a16:creationId xmlns:a16="http://schemas.microsoft.com/office/drawing/2014/main" id="{9EEBFD73-3FD7-1B48-8CA1-B3EBD32D58E5}"/>
                </a:ext>
              </a:extLst>
            </p:cNvPr>
            <p:cNvSpPr txBox="1"/>
            <p:nvPr/>
          </p:nvSpPr>
          <p:spPr>
            <a:xfrm>
              <a:off x="927447" y="1268760"/>
              <a:ext cx="177234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0</a:t>
              </a:r>
              <a:endParaRPr dirty="0"/>
            </a:p>
          </p:txBody>
        </p:sp>
        <p:sp>
          <p:nvSpPr>
            <p:cNvPr id="64" name="Google Shape;997;p34">
              <a:extLst>
                <a:ext uri="{FF2B5EF4-FFF2-40B4-BE49-F238E27FC236}">
                  <a16:creationId xmlns:a16="http://schemas.microsoft.com/office/drawing/2014/main" id="{AEBEFFB6-72F3-9743-8478-93E4D2B3102E}"/>
                </a:ext>
              </a:extLst>
            </p:cNvPr>
            <p:cNvSpPr txBox="1"/>
            <p:nvPr/>
          </p:nvSpPr>
          <p:spPr>
            <a:xfrm>
              <a:off x="2627784" y="1260089"/>
              <a:ext cx="17121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1</a:t>
              </a:r>
              <a:endParaRPr dirty="0"/>
            </a:p>
          </p:txBody>
        </p:sp>
        <p:sp>
          <p:nvSpPr>
            <p:cNvPr id="65" name="Google Shape;998;p34">
              <a:extLst>
                <a:ext uri="{FF2B5EF4-FFF2-40B4-BE49-F238E27FC236}">
                  <a16:creationId xmlns:a16="http://schemas.microsoft.com/office/drawing/2014/main" id="{4BE0638C-5D5A-4E48-879A-7BB9EC48A2CE}"/>
                </a:ext>
              </a:extLst>
            </p:cNvPr>
            <p:cNvSpPr txBox="1"/>
            <p:nvPr/>
          </p:nvSpPr>
          <p:spPr>
            <a:xfrm>
              <a:off x="4372050" y="1260089"/>
              <a:ext cx="17121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subarrays for block 2</a:t>
              </a:r>
              <a:endParaRPr dirty="0"/>
            </a:p>
          </p:txBody>
        </p:sp>
      </p:grpSp>
      <p:sp>
        <p:nvSpPr>
          <p:cNvPr id="66" name="Google Shape;997;p34">
            <a:extLst>
              <a:ext uri="{FF2B5EF4-FFF2-40B4-BE49-F238E27FC236}">
                <a16:creationId xmlns:a16="http://schemas.microsoft.com/office/drawing/2014/main" id="{71B2F318-9B1B-0D4F-886E-0BB8167D6360}"/>
              </a:ext>
            </a:extLst>
          </p:cNvPr>
          <p:cNvSpPr txBox="1"/>
          <p:nvPr/>
        </p:nvSpPr>
        <p:spPr>
          <a:xfrm>
            <a:off x="5322527" y="2298218"/>
            <a:ext cx="1431057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A_consumed</a:t>
            </a:r>
            <a:endParaRPr dirty="0">
              <a:latin typeface="Courier" pitchFamily="2" charset="0"/>
            </a:endParaRPr>
          </a:p>
        </p:txBody>
      </p:sp>
      <p:sp>
        <p:nvSpPr>
          <p:cNvPr id="67" name="Google Shape;997;p34">
            <a:extLst>
              <a:ext uri="{FF2B5EF4-FFF2-40B4-BE49-F238E27FC236}">
                <a16:creationId xmlns:a16="http://schemas.microsoft.com/office/drawing/2014/main" id="{616F2F48-CEDC-E642-93EF-26F73D1E20BD}"/>
              </a:ext>
            </a:extLst>
          </p:cNvPr>
          <p:cNvSpPr txBox="1"/>
          <p:nvPr/>
        </p:nvSpPr>
        <p:spPr>
          <a:xfrm>
            <a:off x="5322527" y="2668239"/>
            <a:ext cx="1431057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B_consumed</a:t>
            </a:r>
            <a:endParaRPr dirty="0">
              <a:latin typeface="Courier" pitchFamily="2" charset="0"/>
            </a:endParaRPr>
          </a:p>
        </p:txBody>
      </p:sp>
      <p:sp>
        <p:nvSpPr>
          <p:cNvPr id="70" name="Google Shape;983;p34">
            <a:extLst>
              <a:ext uri="{FF2B5EF4-FFF2-40B4-BE49-F238E27FC236}">
                <a16:creationId xmlns:a16="http://schemas.microsoft.com/office/drawing/2014/main" id="{290D465E-438C-F64C-9FF2-A29B75830A13}"/>
              </a:ext>
            </a:extLst>
          </p:cNvPr>
          <p:cNvSpPr/>
          <p:nvPr/>
        </p:nvSpPr>
        <p:spPr>
          <a:xfrm>
            <a:off x="4377207" y="1821594"/>
            <a:ext cx="303213" cy="234000"/>
          </a:xfrm>
          <a:prstGeom prst="rect">
            <a:avLst/>
          </a:prstGeom>
          <a:solidFill>
            <a:srgbClr val="0070C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984;p34">
            <a:extLst>
              <a:ext uri="{FF2B5EF4-FFF2-40B4-BE49-F238E27FC236}">
                <a16:creationId xmlns:a16="http://schemas.microsoft.com/office/drawing/2014/main" id="{C49E8AD9-FE42-B84A-A334-F1F8615AF52B}"/>
              </a:ext>
            </a:extLst>
          </p:cNvPr>
          <p:cNvSpPr/>
          <p:nvPr/>
        </p:nvSpPr>
        <p:spPr>
          <a:xfrm>
            <a:off x="3000352" y="2287844"/>
            <a:ext cx="311150" cy="234000"/>
          </a:xfrm>
          <a:prstGeom prst="rect">
            <a:avLst/>
          </a:prstGeom>
          <a:solidFill>
            <a:srgbClr val="00B0F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994;p34">
            <a:extLst>
              <a:ext uri="{FF2B5EF4-FFF2-40B4-BE49-F238E27FC236}">
                <a16:creationId xmlns:a16="http://schemas.microsoft.com/office/drawing/2014/main" id="{C0A2ED7C-B6A3-CB4E-B29E-3768660DA6C9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4533900" y="1935980"/>
            <a:ext cx="788627" cy="53130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2" name="Google Shape;956;p34">
            <a:extLst>
              <a:ext uri="{FF2B5EF4-FFF2-40B4-BE49-F238E27FC236}">
                <a16:creationId xmlns:a16="http://schemas.microsoft.com/office/drawing/2014/main" id="{85D07403-A1BA-8241-A6E9-BB7A26303B49}"/>
              </a:ext>
            </a:extLst>
          </p:cNvPr>
          <p:cNvSpPr/>
          <p:nvPr/>
        </p:nvSpPr>
        <p:spPr>
          <a:xfrm>
            <a:off x="969169" y="2291633"/>
            <a:ext cx="192087" cy="234000"/>
          </a:xfrm>
          <a:prstGeom prst="rect">
            <a:avLst/>
          </a:prstGeom>
          <a:solidFill>
            <a:srgbClr val="00B0F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969;p34">
            <a:extLst>
              <a:ext uri="{FF2B5EF4-FFF2-40B4-BE49-F238E27FC236}">
                <a16:creationId xmlns:a16="http://schemas.microsoft.com/office/drawing/2014/main" id="{673CC29A-BC54-7F4B-AF24-AB7154822F77}"/>
              </a:ext>
            </a:extLst>
          </p:cNvPr>
          <p:cNvSpPr/>
          <p:nvPr/>
        </p:nvSpPr>
        <p:spPr>
          <a:xfrm>
            <a:off x="957263" y="1830473"/>
            <a:ext cx="457200" cy="234000"/>
          </a:xfrm>
          <a:prstGeom prst="rect">
            <a:avLst/>
          </a:prstGeom>
          <a:solidFill>
            <a:srgbClr val="0070C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979;p34">
            <a:extLst>
              <a:ext uri="{FF2B5EF4-FFF2-40B4-BE49-F238E27FC236}">
                <a16:creationId xmlns:a16="http://schemas.microsoft.com/office/drawing/2014/main" id="{384A8FDA-2CD8-E544-89C4-3A06C14C4F1B}"/>
              </a:ext>
            </a:extLst>
          </p:cNvPr>
          <p:cNvSpPr/>
          <p:nvPr/>
        </p:nvSpPr>
        <p:spPr>
          <a:xfrm>
            <a:off x="1853407" y="2276872"/>
            <a:ext cx="381000" cy="234000"/>
          </a:xfrm>
          <a:prstGeom prst="rect">
            <a:avLst/>
          </a:prstGeom>
          <a:solidFill>
            <a:srgbClr val="00B0F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980;p34">
            <a:extLst>
              <a:ext uri="{FF2B5EF4-FFF2-40B4-BE49-F238E27FC236}">
                <a16:creationId xmlns:a16="http://schemas.microsoft.com/office/drawing/2014/main" id="{68D7EBFA-8457-D04C-B9A1-870644D90A7E}"/>
              </a:ext>
            </a:extLst>
          </p:cNvPr>
          <p:cNvSpPr/>
          <p:nvPr/>
        </p:nvSpPr>
        <p:spPr>
          <a:xfrm>
            <a:off x="2358254" y="1822101"/>
            <a:ext cx="257175" cy="234000"/>
          </a:xfrm>
          <a:prstGeom prst="rect">
            <a:avLst/>
          </a:prstGeom>
          <a:solidFill>
            <a:srgbClr val="0070C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949;p34">
            <a:extLst>
              <a:ext uri="{FF2B5EF4-FFF2-40B4-BE49-F238E27FC236}">
                <a16:creationId xmlns:a16="http://schemas.microsoft.com/office/drawing/2014/main" id="{44A473EE-7F74-3F44-ADD4-FB06A09BD654}"/>
              </a:ext>
            </a:extLst>
          </p:cNvPr>
          <p:cNvSpPr/>
          <p:nvPr/>
        </p:nvSpPr>
        <p:spPr>
          <a:xfrm>
            <a:off x="1167831" y="2285651"/>
            <a:ext cx="647476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950;p34">
            <a:extLst>
              <a:ext uri="{FF2B5EF4-FFF2-40B4-BE49-F238E27FC236}">
                <a16:creationId xmlns:a16="http://schemas.microsoft.com/office/drawing/2014/main" id="{AECC9AA2-3F3F-0647-A138-9D5C2E604419}"/>
              </a:ext>
            </a:extLst>
          </p:cNvPr>
          <p:cNvSpPr/>
          <p:nvPr/>
        </p:nvSpPr>
        <p:spPr>
          <a:xfrm>
            <a:off x="2623864" y="1822101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968;p34">
            <a:extLst>
              <a:ext uri="{FF2B5EF4-FFF2-40B4-BE49-F238E27FC236}">
                <a16:creationId xmlns:a16="http://schemas.microsoft.com/office/drawing/2014/main" id="{5CEC7519-C459-9146-B3C3-949E09BFBD28}"/>
              </a:ext>
            </a:extLst>
          </p:cNvPr>
          <p:cNvSpPr/>
          <p:nvPr/>
        </p:nvSpPr>
        <p:spPr>
          <a:xfrm>
            <a:off x="1419255" y="182210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976;p34">
            <a:extLst>
              <a:ext uri="{FF2B5EF4-FFF2-40B4-BE49-F238E27FC236}">
                <a16:creationId xmlns:a16="http://schemas.microsoft.com/office/drawing/2014/main" id="{89BB8E1C-CF51-BF48-BC7C-1612E535BF0D}"/>
              </a:ext>
            </a:extLst>
          </p:cNvPr>
          <p:cNvSpPr/>
          <p:nvPr/>
        </p:nvSpPr>
        <p:spPr>
          <a:xfrm>
            <a:off x="4691500" y="1822101"/>
            <a:ext cx="337700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977;p34">
            <a:extLst>
              <a:ext uri="{FF2B5EF4-FFF2-40B4-BE49-F238E27FC236}">
                <a16:creationId xmlns:a16="http://schemas.microsoft.com/office/drawing/2014/main" id="{5A708381-0113-7D49-9177-C60EAEB3B7E7}"/>
              </a:ext>
            </a:extLst>
          </p:cNvPr>
          <p:cNvSpPr/>
          <p:nvPr/>
        </p:nvSpPr>
        <p:spPr>
          <a:xfrm>
            <a:off x="3325538" y="2285651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978;p34">
            <a:extLst>
              <a:ext uri="{FF2B5EF4-FFF2-40B4-BE49-F238E27FC236}">
                <a16:creationId xmlns:a16="http://schemas.microsoft.com/office/drawing/2014/main" id="{D7409873-CFF6-9A49-81D6-96AE5D3648F0}"/>
              </a:ext>
            </a:extLst>
          </p:cNvPr>
          <p:cNvSpPr/>
          <p:nvPr/>
        </p:nvSpPr>
        <p:spPr>
          <a:xfrm>
            <a:off x="2242516" y="2285651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994;p34">
            <a:extLst>
              <a:ext uri="{FF2B5EF4-FFF2-40B4-BE49-F238E27FC236}">
                <a16:creationId xmlns:a16="http://schemas.microsoft.com/office/drawing/2014/main" id="{492A7A6B-7062-3D49-B0E8-349CDA96EBC8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3155927" y="2406329"/>
            <a:ext cx="2166600" cy="43097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2" name="Google Shape;976;p34">
            <a:extLst>
              <a:ext uri="{FF2B5EF4-FFF2-40B4-BE49-F238E27FC236}">
                <a16:creationId xmlns:a16="http://schemas.microsoft.com/office/drawing/2014/main" id="{FCBD5419-F48D-004F-AAE4-CFE329642B6D}"/>
              </a:ext>
            </a:extLst>
          </p:cNvPr>
          <p:cNvSpPr/>
          <p:nvPr/>
        </p:nvSpPr>
        <p:spPr>
          <a:xfrm>
            <a:off x="4270375" y="3063527"/>
            <a:ext cx="337700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952;p34">
            <a:extLst>
              <a:ext uri="{FF2B5EF4-FFF2-40B4-BE49-F238E27FC236}">
                <a16:creationId xmlns:a16="http://schemas.microsoft.com/office/drawing/2014/main" id="{4AD57887-7D83-E24E-9AFC-147BA0253D5D}"/>
              </a:ext>
            </a:extLst>
          </p:cNvPr>
          <p:cNvSpPr/>
          <p:nvPr/>
        </p:nvSpPr>
        <p:spPr>
          <a:xfrm>
            <a:off x="2555776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953;p34">
            <a:extLst>
              <a:ext uri="{FF2B5EF4-FFF2-40B4-BE49-F238E27FC236}">
                <a16:creationId xmlns:a16="http://schemas.microsoft.com/office/drawing/2014/main" id="{EA9143E8-BBE4-7844-9489-0EBAE36BE5DA}"/>
              </a:ext>
            </a:extLst>
          </p:cNvPr>
          <p:cNvSpPr/>
          <p:nvPr/>
        </p:nvSpPr>
        <p:spPr>
          <a:xfrm>
            <a:off x="957263" y="3555652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955;p34">
            <a:extLst>
              <a:ext uri="{FF2B5EF4-FFF2-40B4-BE49-F238E27FC236}">
                <a16:creationId xmlns:a16="http://schemas.microsoft.com/office/drawing/2014/main" id="{4980FC79-0E70-C14A-9C70-FC82BB1389D3}"/>
              </a:ext>
            </a:extLst>
          </p:cNvPr>
          <p:cNvSpPr/>
          <p:nvPr/>
        </p:nvSpPr>
        <p:spPr>
          <a:xfrm>
            <a:off x="957263" y="30778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957;p34">
            <a:extLst>
              <a:ext uri="{FF2B5EF4-FFF2-40B4-BE49-F238E27FC236}">
                <a16:creationId xmlns:a16="http://schemas.microsoft.com/office/drawing/2014/main" id="{F3893147-7D06-9249-B21C-2F14B8ED09E7}"/>
              </a:ext>
            </a:extLst>
          </p:cNvPr>
          <p:cNvSpPr/>
          <p:nvPr/>
        </p:nvSpPr>
        <p:spPr>
          <a:xfrm>
            <a:off x="2558951" y="3535015"/>
            <a:ext cx="658812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959;p34">
            <a:extLst>
              <a:ext uri="{FF2B5EF4-FFF2-40B4-BE49-F238E27FC236}">
                <a16:creationId xmlns:a16="http://schemas.microsoft.com/office/drawing/2014/main" id="{7DD3E175-A0D2-8B4B-AEEF-1973B59E39BC}"/>
              </a:ext>
            </a:extLst>
          </p:cNvPr>
          <p:cNvSpPr/>
          <p:nvPr/>
        </p:nvSpPr>
        <p:spPr>
          <a:xfrm>
            <a:off x="4270375" y="3520727"/>
            <a:ext cx="65881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995;p34">
            <a:extLst>
              <a:ext uri="{FF2B5EF4-FFF2-40B4-BE49-F238E27FC236}">
                <a16:creationId xmlns:a16="http://schemas.microsoft.com/office/drawing/2014/main" id="{A134C8E7-09CF-2B45-BD6C-938E4844F0C1}"/>
              </a:ext>
            </a:extLst>
          </p:cNvPr>
          <p:cNvCxnSpPr>
            <a:cxnSpLocks/>
            <a:stCxn id="77" idx="2"/>
            <a:endCxn id="12" idx="0"/>
          </p:cNvCxnSpPr>
          <p:nvPr/>
        </p:nvCxnSpPr>
        <p:spPr>
          <a:xfrm flipH="1">
            <a:off x="2885182" y="2056101"/>
            <a:ext cx="68089" cy="102171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" name="Google Shape;970;p34">
            <a:extLst>
              <a:ext uri="{FF2B5EF4-FFF2-40B4-BE49-F238E27FC236}">
                <a16:creationId xmlns:a16="http://schemas.microsoft.com/office/drawing/2014/main" id="{9AA8CC71-58DA-844B-BA63-1E6E513B466E}"/>
              </a:ext>
            </a:extLst>
          </p:cNvPr>
          <p:cNvCxnSpPr>
            <a:cxnSpLocks/>
          </p:cNvCxnSpPr>
          <p:nvPr/>
        </p:nvCxnSpPr>
        <p:spPr>
          <a:xfrm flipH="1">
            <a:off x="1025762" y="2064473"/>
            <a:ext cx="587138" cy="10261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" name="Google Shape;992;p34">
            <a:extLst>
              <a:ext uri="{FF2B5EF4-FFF2-40B4-BE49-F238E27FC236}">
                <a16:creationId xmlns:a16="http://schemas.microsoft.com/office/drawing/2014/main" id="{DCF9864D-15BF-4547-9C4F-E2E5204C2CA9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2571923" y="2519651"/>
            <a:ext cx="97459" cy="101536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" name="Google Shape;993;p34">
            <a:extLst>
              <a:ext uri="{FF2B5EF4-FFF2-40B4-BE49-F238E27FC236}">
                <a16:creationId xmlns:a16="http://schemas.microsoft.com/office/drawing/2014/main" id="{F3A00732-97AC-F845-9359-C42B9FA6544D}"/>
              </a:ext>
            </a:extLst>
          </p:cNvPr>
          <p:cNvCxnSpPr>
            <a:cxnSpLocks/>
            <a:stCxn id="80" idx="2"/>
            <a:endCxn id="44" idx="0"/>
          </p:cNvCxnSpPr>
          <p:nvPr/>
        </p:nvCxnSpPr>
        <p:spPr>
          <a:xfrm>
            <a:off x="3654944" y="2519651"/>
            <a:ext cx="771006" cy="100107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" name="Google Shape;994;p34">
            <a:extLst>
              <a:ext uri="{FF2B5EF4-FFF2-40B4-BE49-F238E27FC236}">
                <a16:creationId xmlns:a16="http://schemas.microsoft.com/office/drawing/2014/main" id="{A818E3C8-93F9-704C-A56D-D4585BE98D86}"/>
              </a:ext>
            </a:extLst>
          </p:cNvPr>
          <p:cNvCxnSpPr>
            <a:cxnSpLocks/>
            <a:stCxn id="79" idx="2"/>
            <a:endCxn id="18" idx="0"/>
          </p:cNvCxnSpPr>
          <p:nvPr/>
        </p:nvCxnSpPr>
        <p:spPr>
          <a:xfrm flipH="1">
            <a:off x="4599782" y="2056101"/>
            <a:ext cx="260568" cy="100742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" name="Google Shape;992;p34">
            <a:extLst>
              <a:ext uri="{FF2B5EF4-FFF2-40B4-BE49-F238E27FC236}">
                <a16:creationId xmlns:a16="http://schemas.microsoft.com/office/drawing/2014/main" id="{BD5F0DEF-3215-E240-AE80-011695A7790B}"/>
              </a:ext>
            </a:extLst>
          </p:cNvPr>
          <p:cNvCxnSpPr>
            <a:cxnSpLocks/>
          </p:cNvCxnSpPr>
          <p:nvPr/>
        </p:nvCxnSpPr>
        <p:spPr>
          <a:xfrm flipH="1">
            <a:off x="1451373" y="2537794"/>
            <a:ext cx="40778" cy="10561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643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9" grpId="0" animBg="1"/>
      <p:bldP spid="40" grpId="0" animBg="1"/>
      <p:bldP spid="43" grpId="0" animBg="1"/>
      <p:bldP spid="44" grpId="0" animBg="1"/>
      <p:bldP spid="66" grpId="0"/>
      <p:bldP spid="67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Divergence-Free Mapping (II)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1" y="908720"/>
            <a:ext cx="8568952" cy="5472534"/>
          </a:xfrm>
        </p:spPr>
        <p:txBody>
          <a:bodyPr>
            <a:normAutofit/>
          </a:bodyPr>
          <a:lstStyle/>
          <a:p>
            <a:r>
              <a:rPr lang="en-US" dirty="0"/>
              <a:t>Program with </a:t>
            </a:r>
            <a:r>
              <a:rPr lang="en-US" dirty="0">
                <a:solidFill>
                  <a:srgbClr val="00B050"/>
                </a:solidFill>
              </a:rPr>
              <a:t>high SIMD utilization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2080" y="1543432"/>
            <a:ext cx="795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03225"/>
            <a:r>
              <a:rPr lang="en-US" sz="1400" dirty="0">
                <a:latin typeface="Courier"/>
                <a:cs typeface="Courier"/>
              </a:rPr>
              <a:t>__shared__ float </a:t>
            </a:r>
            <a:r>
              <a:rPr lang="en-US" sz="1400" dirty="0" err="1">
                <a:latin typeface="Courier"/>
                <a:cs typeface="Courier"/>
              </a:rPr>
              <a:t>partialSum</a:t>
            </a:r>
            <a:r>
              <a:rPr lang="en-US" sz="1400" dirty="0">
                <a:latin typeface="Courier"/>
                <a:cs typeface="Courier"/>
              </a:rPr>
              <a:t>[]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latin typeface="Courier"/>
                <a:cs typeface="Courier"/>
              </a:rPr>
              <a:t>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t = </a:t>
            </a:r>
            <a:r>
              <a:rPr lang="en-US" sz="1400" dirty="0" err="1">
                <a:latin typeface="Courier"/>
                <a:cs typeface="Courier"/>
              </a:rPr>
              <a:t>threadIdx.x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for(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int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 stride =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blockDim.x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; stride &gt; 0;  stride &gt;&gt; 1){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latin typeface="Courier"/>
                <a:cs typeface="Courier"/>
              </a:rPr>
              <a:t>  __</a:t>
            </a:r>
            <a:r>
              <a:rPr lang="en-US" sz="1400" dirty="0" err="1">
                <a:latin typeface="Courier"/>
                <a:cs typeface="Courier"/>
              </a:rPr>
              <a:t>syncthreads</a:t>
            </a:r>
            <a:r>
              <a:rPr lang="en-US" sz="1400" dirty="0">
                <a:latin typeface="Courier"/>
                <a:cs typeface="Courier"/>
              </a:rPr>
              <a:t>();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solidFill>
                  <a:srgbClr val="00B050"/>
                </a:solidFill>
                <a:latin typeface="Courier"/>
                <a:cs typeface="Courier"/>
              </a:rPr>
              <a:t>  if (t &lt; stride)</a:t>
            </a:r>
          </a:p>
          <a:p>
            <a:pPr marL="0" lvl="1" indent="-403225"/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partialSum</a:t>
            </a:r>
            <a:r>
              <a:rPr lang="en-US" sz="1400" dirty="0">
                <a:latin typeface="Courier"/>
                <a:cs typeface="Courier"/>
              </a:rPr>
              <a:t>[t] += </a:t>
            </a:r>
            <a:r>
              <a:rPr lang="en-US" sz="1400" dirty="0" err="1">
                <a:latin typeface="Courier"/>
                <a:cs typeface="Courier"/>
              </a:rPr>
              <a:t>partialSum</a:t>
            </a:r>
            <a:r>
              <a:rPr lang="en-US" sz="1400" dirty="0">
                <a:latin typeface="Courier"/>
                <a:cs typeface="Courier"/>
              </a:rPr>
              <a:t>[t + stride];</a:t>
            </a:r>
          </a:p>
          <a:p>
            <a:pPr marL="0" lvl="1" indent="-403225"/>
            <a:endParaRPr lang="en-US" sz="1400" dirty="0">
              <a:latin typeface="Courier"/>
              <a:cs typeface="Courier"/>
            </a:endParaRPr>
          </a:p>
          <a:p>
            <a:pPr marL="0" lvl="1" indent="-403225"/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2" name="Freeform 124">
            <a:extLst>
              <a:ext uri="{FF2B5EF4-FFF2-40B4-BE49-F238E27FC236}">
                <a16:creationId xmlns:a16="http://schemas.microsoft.com/office/drawing/2014/main" id="{54613223-A5DB-7C44-B388-D7F1A6C5A541}"/>
              </a:ext>
            </a:extLst>
          </p:cNvPr>
          <p:cNvSpPr>
            <a:spLocks/>
          </p:cNvSpPr>
          <p:nvPr/>
        </p:nvSpPr>
        <p:spPr bwMode="auto">
          <a:xfrm>
            <a:off x="5464225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3" name="Freeform 124">
            <a:extLst>
              <a:ext uri="{FF2B5EF4-FFF2-40B4-BE49-F238E27FC236}">
                <a16:creationId xmlns:a16="http://schemas.microsoft.com/office/drawing/2014/main" id="{CC49BFF9-A3D8-CB4E-AE95-4DABC19DC860}"/>
              </a:ext>
            </a:extLst>
          </p:cNvPr>
          <p:cNvSpPr>
            <a:spLocks/>
          </p:cNvSpPr>
          <p:nvPr/>
        </p:nvSpPr>
        <p:spPr bwMode="auto">
          <a:xfrm>
            <a:off x="5680249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4" name="Freeform 124">
            <a:extLst>
              <a:ext uri="{FF2B5EF4-FFF2-40B4-BE49-F238E27FC236}">
                <a16:creationId xmlns:a16="http://schemas.microsoft.com/office/drawing/2014/main" id="{791D5E78-38E9-7C4F-B22A-405CABFD299D}"/>
              </a:ext>
            </a:extLst>
          </p:cNvPr>
          <p:cNvSpPr>
            <a:spLocks/>
          </p:cNvSpPr>
          <p:nvPr/>
        </p:nvSpPr>
        <p:spPr bwMode="auto">
          <a:xfrm>
            <a:off x="5896273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:a16="http://schemas.microsoft.com/office/drawing/2014/main" id="{8E214982-CF9D-454E-8DCA-3655FB08E46D}"/>
              </a:ext>
            </a:extLst>
          </p:cNvPr>
          <p:cNvSpPr>
            <a:spLocks/>
          </p:cNvSpPr>
          <p:nvPr/>
        </p:nvSpPr>
        <p:spPr bwMode="auto">
          <a:xfrm>
            <a:off x="6112297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6" name="Freeform 124">
            <a:extLst>
              <a:ext uri="{FF2B5EF4-FFF2-40B4-BE49-F238E27FC236}">
                <a16:creationId xmlns:a16="http://schemas.microsoft.com/office/drawing/2014/main" id="{7DEC92B0-1899-784B-80C6-012C81180396}"/>
              </a:ext>
            </a:extLst>
          </p:cNvPr>
          <p:cNvSpPr>
            <a:spLocks/>
          </p:cNvSpPr>
          <p:nvPr/>
        </p:nvSpPr>
        <p:spPr bwMode="auto">
          <a:xfrm>
            <a:off x="6372200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7" name="Freeform 124">
            <a:extLst>
              <a:ext uri="{FF2B5EF4-FFF2-40B4-BE49-F238E27FC236}">
                <a16:creationId xmlns:a16="http://schemas.microsoft.com/office/drawing/2014/main" id="{44C9E0F9-EF5A-AE4D-B21D-0DE42009EC37}"/>
              </a:ext>
            </a:extLst>
          </p:cNvPr>
          <p:cNvSpPr>
            <a:spLocks/>
          </p:cNvSpPr>
          <p:nvPr/>
        </p:nvSpPr>
        <p:spPr bwMode="auto">
          <a:xfrm>
            <a:off x="6588224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Freeform 124">
            <a:extLst>
              <a:ext uri="{FF2B5EF4-FFF2-40B4-BE49-F238E27FC236}">
                <a16:creationId xmlns:a16="http://schemas.microsoft.com/office/drawing/2014/main" id="{78570FB5-1486-CF4B-928B-CFADE186297C}"/>
              </a:ext>
            </a:extLst>
          </p:cNvPr>
          <p:cNvSpPr>
            <a:spLocks/>
          </p:cNvSpPr>
          <p:nvPr/>
        </p:nvSpPr>
        <p:spPr bwMode="auto">
          <a:xfrm>
            <a:off x="6804248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9" name="Freeform 124">
            <a:extLst>
              <a:ext uri="{FF2B5EF4-FFF2-40B4-BE49-F238E27FC236}">
                <a16:creationId xmlns:a16="http://schemas.microsoft.com/office/drawing/2014/main" id="{26363146-1016-1640-B043-54BC7E74D9A2}"/>
              </a:ext>
            </a:extLst>
          </p:cNvPr>
          <p:cNvSpPr>
            <a:spLocks/>
          </p:cNvSpPr>
          <p:nvPr/>
        </p:nvSpPr>
        <p:spPr bwMode="auto">
          <a:xfrm>
            <a:off x="7020272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0" name="Freeform 124">
            <a:extLst>
              <a:ext uri="{FF2B5EF4-FFF2-40B4-BE49-F238E27FC236}">
                <a16:creationId xmlns:a16="http://schemas.microsoft.com/office/drawing/2014/main" id="{98B0365F-413B-C544-8AAA-587834BD8B30}"/>
              </a:ext>
            </a:extLst>
          </p:cNvPr>
          <p:cNvSpPr>
            <a:spLocks/>
          </p:cNvSpPr>
          <p:nvPr/>
        </p:nvSpPr>
        <p:spPr bwMode="auto">
          <a:xfrm>
            <a:off x="7308304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1" name="Freeform 124">
            <a:extLst>
              <a:ext uri="{FF2B5EF4-FFF2-40B4-BE49-F238E27FC236}">
                <a16:creationId xmlns:a16="http://schemas.microsoft.com/office/drawing/2014/main" id="{2A49C649-28B3-5542-A7B4-C783190A404C}"/>
              </a:ext>
            </a:extLst>
          </p:cNvPr>
          <p:cNvSpPr>
            <a:spLocks/>
          </p:cNvSpPr>
          <p:nvPr/>
        </p:nvSpPr>
        <p:spPr bwMode="auto">
          <a:xfrm>
            <a:off x="7524328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2" name="Freeform 124">
            <a:extLst>
              <a:ext uri="{FF2B5EF4-FFF2-40B4-BE49-F238E27FC236}">
                <a16:creationId xmlns:a16="http://schemas.microsoft.com/office/drawing/2014/main" id="{FC149258-E5B6-314C-B40A-BACA88E74559}"/>
              </a:ext>
            </a:extLst>
          </p:cNvPr>
          <p:cNvSpPr>
            <a:spLocks/>
          </p:cNvSpPr>
          <p:nvPr/>
        </p:nvSpPr>
        <p:spPr bwMode="auto">
          <a:xfrm>
            <a:off x="7740352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3" name="Freeform 124">
            <a:extLst>
              <a:ext uri="{FF2B5EF4-FFF2-40B4-BE49-F238E27FC236}">
                <a16:creationId xmlns:a16="http://schemas.microsoft.com/office/drawing/2014/main" id="{01CD9033-E2E4-7240-A1BF-338B48C3547B}"/>
              </a:ext>
            </a:extLst>
          </p:cNvPr>
          <p:cNvSpPr>
            <a:spLocks/>
          </p:cNvSpPr>
          <p:nvPr/>
        </p:nvSpPr>
        <p:spPr bwMode="auto">
          <a:xfrm>
            <a:off x="7956376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4" name="Freeform 124">
            <a:extLst>
              <a:ext uri="{FF2B5EF4-FFF2-40B4-BE49-F238E27FC236}">
                <a16:creationId xmlns:a16="http://schemas.microsoft.com/office/drawing/2014/main" id="{948D43BB-A045-224F-BDE7-44B8116F0A49}"/>
              </a:ext>
            </a:extLst>
          </p:cNvPr>
          <p:cNvSpPr>
            <a:spLocks/>
          </p:cNvSpPr>
          <p:nvPr/>
        </p:nvSpPr>
        <p:spPr bwMode="auto">
          <a:xfrm>
            <a:off x="8243391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5" name="Freeform 124">
            <a:extLst>
              <a:ext uri="{FF2B5EF4-FFF2-40B4-BE49-F238E27FC236}">
                <a16:creationId xmlns:a16="http://schemas.microsoft.com/office/drawing/2014/main" id="{37DD8ED3-48CE-5845-AD61-F5C23B561073}"/>
              </a:ext>
            </a:extLst>
          </p:cNvPr>
          <p:cNvSpPr>
            <a:spLocks/>
          </p:cNvSpPr>
          <p:nvPr/>
        </p:nvSpPr>
        <p:spPr bwMode="auto">
          <a:xfrm>
            <a:off x="8459415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6" name="Freeform 124">
            <a:extLst>
              <a:ext uri="{FF2B5EF4-FFF2-40B4-BE49-F238E27FC236}">
                <a16:creationId xmlns:a16="http://schemas.microsoft.com/office/drawing/2014/main" id="{F657EAF5-AE76-6B42-8A0E-9AA755DB1B26}"/>
              </a:ext>
            </a:extLst>
          </p:cNvPr>
          <p:cNvSpPr>
            <a:spLocks/>
          </p:cNvSpPr>
          <p:nvPr/>
        </p:nvSpPr>
        <p:spPr bwMode="auto">
          <a:xfrm>
            <a:off x="8675439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" name="Freeform 124">
            <a:extLst>
              <a:ext uri="{FF2B5EF4-FFF2-40B4-BE49-F238E27FC236}">
                <a16:creationId xmlns:a16="http://schemas.microsoft.com/office/drawing/2014/main" id="{C3984FBF-A060-DC47-8DA9-BC89CF341A19}"/>
              </a:ext>
            </a:extLst>
          </p:cNvPr>
          <p:cNvSpPr>
            <a:spLocks/>
          </p:cNvSpPr>
          <p:nvPr/>
        </p:nvSpPr>
        <p:spPr bwMode="auto">
          <a:xfrm>
            <a:off x="8891463" y="5127766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8" name="Freeform 124">
            <a:extLst>
              <a:ext uri="{FF2B5EF4-FFF2-40B4-BE49-F238E27FC236}">
                <a16:creationId xmlns:a16="http://schemas.microsoft.com/office/drawing/2014/main" id="{1F4ED1D0-55AE-2246-A10B-FC397742424E}"/>
              </a:ext>
            </a:extLst>
          </p:cNvPr>
          <p:cNvSpPr>
            <a:spLocks/>
          </p:cNvSpPr>
          <p:nvPr/>
        </p:nvSpPr>
        <p:spPr bwMode="auto">
          <a:xfrm>
            <a:off x="5453054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9" name="Freeform 124">
            <a:extLst>
              <a:ext uri="{FF2B5EF4-FFF2-40B4-BE49-F238E27FC236}">
                <a16:creationId xmlns:a16="http://schemas.microsoft.com/office/drawing/2014/main" id="{F7C1F4D9-21EB-F54D-8E7D-E2941343753B}"/>
              </a:ext>
            </a:extLst>
          </p:cNvPr>
          <p:cNvSpPr>
            <a:spLocks/>
          </p:cNvSpPr>
          <p:nvPr/>
        </p:nvSpPr>
        <p:spPr bwMode="auto">
          <a:xfrm>
            <a:off x="5669078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0" name="Freeform 124">
            <a:extLst>
              <a:ext uri="{FF2B5EF4-FFF2-40B4-BE49-F238E27FC236}">
                <a16:creationId xmlns:a16="http://schemas.microsoft.com/office/drawing/2014/main" id="{24B9E8E1-4411-CA44-AAB4-7F176DC59BE1}"/>
              </a:ext>
            </a:extLst>
          </p:cNvPr>
          <p:cNvSpPr>
            <a:spLocks/>
          </p:cNvSpPr>
          <p:nvPr/>
        </p:nvSpPr>
        <p:spPr bwMode="auto">
          <a:xfrm>
            <a:off x="5885102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1" name="Freeform 124">
            <a:extLst>
              <a:ext uri="{FF2B5EF4-FFF2-40B4-BE49-F238E27FC236}">
                <a16:creationId xmlns:a16="http://schemas.microsoft.com/office/drawing/2014/main" id="{3D89DB86-62FA-584F-9AFA-E83641963C5C}"/>
              </a:ext>
            </a:extLst>
          </p:cNvPr>
          <p:cNvSpPr>
            <a:spLocks/>
          </p:cNvSpPr>
          <p:nvPr/>
        </p:nvSpPr>
        <p:spPr bwMode="auto">
          <a:xfrm>
            <a:off x="6101126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2" name="Freeform 124">
            <a:extLst>
              <a:ext uri="{FF2B5EF4-FFF2-40B4-BE49-F238E27FC236}">
                <a16:creationId xmlns:a16="http://schemas.microsoft.com/office/drawing/2014/main" id="{A4DD5533-B085-414F-91D4-3145B0E90E3D}"/>
              </a:ext>
            </a:extLst>
          </p:cNvPr>
          <p:cNvSpPr>
            <a:spLocks/>
          </p:cNvSpPr>
          <p:nvPr/>
        </p:nvSpPr>
        <p:spPr bwMode="auto">
          <a:xfrm>
            <a:off x="6361029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3" name="Freeform 124">
            <a:extLst>
              <a:ext uri="{FF2B5EF4-FFF2-40B4-BE49-F238E27FC236}">
                <a16:creationId xmlns:a16="http://schemas.microsoft.com/office/drawing/2014/main" id="{351A7BDB-C2A3-7B49-BADA-7D25D5E1C8CC}"/>
              </a:ext>
            </a:extLst>
          </p:cNvPr>
          <p:cNvSpPr>
            <a:spLocks/>
          </p:cNvSpPr>
          <p:nvPr/>
        </p:nvSpPr>
        <p:spPr bwMode="auto">
          <a:xfrm>
            <a:off x="6577053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4" name="Freeform 124">
            <a:extLst>
              <a:ext uri="{FF2B5EF4-FFF2-40B4-BE49-F238E27FC236}">
                <a16:creationId xmlns:a16="http://schemas.microsoft.com/office/drawing/2014/main" id="{94E1DF58-9728-8D45-89E5-3ED1D9F0C708}"/>
              </a:ext>
            </a:extLst>
          </p:cNvPr>
          <p:cNvSpPr>
            <a:spLocks/>
          </p:cNvSpPr>
          <p:nvPr/>
        </p:nvSpPr>
        <p:spPr bwMode="auto">
          <a:xfrm>
            <a:off x="6793077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5" name="Freeform 124">
            <a:extLst>
              <a:ext uri="{FF2B5EF4-FFF2-40B4-BE49-F238E27FC236}">
                <a16:creationId xmlns:a16="http://schemas.microsoft.com/office/drawing/2014/main" id="{A6F44E21-3911-7E44-B1BF-5D8E6C27FD2C}"/>
              </a:ext>
            </a:extLst>
          </p:cNvPr>
          <p:cNvSpPr>
            <a:spLocks/>
          </p:cNvSpPr>
          <p:nvPr/>
        </p:nvSpPr>
        <p:spPr bwMode="auto">
          <a:xfrm>
            <a:off x="7009101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6" name="Freeform 124">
            <a:extLst>
              <a:ext uri="{FF2B5EF4-FFF2-40B4-BE49-F238E27FC236}">
                <a16:creationId xmlns:a16="http://schemas.microsoft.com/office/drawing/2014/main" id="{2D574DAE-A789-AD48-9BE6-833F6CDCE957}"/>
              </a:ext>
            </a:extLst>
          </p:cNvPr>
          <p:cNvSpPr>
            <a:spLocks/>
          </p:cNvSpPr>
          <p:nvPr/>
        </p:nvSpPr>
        <p:spPr bwMode="auto">
          <a:xfrm>
            <a:off x="7297133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7" name="Freeform 124">
            <a:extLst>
              <a:ext uri="{FF2B5EF4-FFF2-40B4-BE49-F238E27FC236}">
                <a16:creationId xmlns:a16="http://schemas.microsoft.com/office/drawing/2014/main" id="{9A397DED-243D-3147-8B30-E6CC8A8CB546}"/>
              </a:ext>
            </a:extLst>
          </p:cNvPr>
          <p:cNvSpPr>
            <a:spLocks/>
          </p:cNvSpPr>
          <p:nvPr/>
        </p:nvSpPr>
        <p:spPr bwMode="auto">
          <a:xfrm>
            <a:off x="7513157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8" name="Freeform 124">
            <a:extLst>
              <a:ext uri="{FF2B5EF4-FFF2-40B4-BE49-F238E27FC236}">
                <a16:creationId xmlns:a16="http://schemas.microsoft.com/office/drawing/2014/main" id="{F0D22E05-D966-334A-9B94-C0D2C099F5E0}"/>
              </a:ext>
            </a:extLst>
          </p:cNvPr>
          <p:cNvSpPr>
            <a:spLocks/>
          </p:cNvSpPr>
          <p:nvPr/>
        </p:nvSpPr>
        <p:spPr bwMode="auto">
          <a:xfrm>
            <a:off x="7729181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49" name="Freeform 124">
            <a:extLst>
              <a:ext uri="{FF2B5EF4-FFF2-40B4-BE49-F238E27FC236}">
                <a16:creationId xmlns:a16="http://schemas.microsoft.com/office/drawing/2014/main" id="{B21A17AE-DA7D-5E4C-AA53-2238294F0CCE}"/>
              </a:ext>
            </a:extLst>
          </p:cNvPr>
          <p:cNvSpPr>
            <a:spLocks/>
          </p:cNvSpPr>
          <p:nvPr/>
        </p:nvSpPr>
        <p:spPr bwMode="auto">
          <a:xfrm>
            <a:off x="7945205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0" name="Freeform 124">
            <a:extLst>
              <a:ext uri="{FF2B5EF4-FFF2-40B4-BE49-F238E27FC236}">
                <a16:creationId xmlns:a16="http://schemas.microsoft.com/office/drawing/2014/main" id="{DD007F72-762E-3540-90FA-DDA3C66CC674}"/>
              </a:ext>
            </a:extLst>
          </p:cNvPr>
          <p:cNvSpPr>
            <a:spLocks/>
          </p:cNvSpPr>
          <p:nvPr/>
        </p:nvSpPr>
        <p:spPr bwMode="auto">
          <a:xfrm>
            <a:off x="8232220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1" name="Freeform 124">
            <a:extLst>
              <a:ext uri="{FF2B5EF4-FFF2-40B4-BE49-F238E27FC236}">
                <a16:creationId xmlns:a16="http://schemas.microsoft.com/office/drawing/2014/main" id="{6374B589-50F8-AC4E-93AD-5CC14EDF4AC4}"/>
              </a:ext>
            </a:extLst>
          </p:cNvPr>
          <p:cNvSpPr>
            <a:spLocks/>
          </p:cNvSpPr>
          <p:nvPr/>
        </p:nvSpPr>
        <p:spPr bwMode="auto">
          <a:xfrm>
            <a:off x="8448244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2" name="Freeform 124">
            <a:extLst>
              <a:ext uri="{FF2B5EF4-FFF2-40B4-BE49-F238E27FC236}">
                <a16:creationId xmlns:a16="http://schemas.microsoft.com/office/drawing/2014/main" id="{6858BC52-A262-3846-B335-1A6A62A4F340}"/>
              </a:ext>
            </a:extLst>
          </p:cNvPr>
          <p:cNvSpPr>
            <a:spLocks/>
          </p:cNvSpPr>
          <p:nvPr/>
        </p:nvSpPr>
        <p:spPr bwMode="auto">
          <a:xfrm>
            <a:off x="8664268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3" name="Freeform 124">
            <a:extLst>
              <a:ext uri="{FF2B5EF4-FFF2-40B4-BE49-F238E27FC236}">
                <a16:creationId xmlns:a16="http://schemas.microsoft.com/office/drawing/2014/main" id="{B953FBE7-B805-324D-BC0E-EFFF9C9C5A54}"/>
              </a:ext>
            </a:extLst>
          </p:cNvPr>
          <p:cNvSpPr>
            <a:spLocks/>
          </p:cNvSpPr>
          <p:nvPr/>
        </p:nvSpPr>
        <p:spPr bwMode="auto">
          <a:xfrm>
            <a:off x="8880292" y="5821125"/>
            <a:ext cx="73025" cy="468000"/>
          </a:xfrm>
          <a:custGeom>
            <a:avLst/>
            <a:gdLst>
              <a:gd name="T0" fmla="*/ 56 w 208"/>
              <a:gd name="T1" fmla="*/ 0 h 1536"/>
              <a:gd name="T2" fmla="*/ 200 w 208"/>
              <a:gd name="T3" fmla="*/ 192 h 1536"/>
              <a:gd name="T4" fmla="*/ 8 w 208"/>
              <a:gd name="T5" fmla="*/ 336 h 1536"/>
              <a:gd name="T6" fmla="*/ 152 w 208"/>
              <a:gd name="T7" fmla="*/ 528 h 1536"/>
              <a:gd name="T8" fmla="*/ 8 w 208"/>
              <a:gd name="T9" fmla="*/ 720 h 1536"/>
              <a:gd name="T10" fmla="*/ 152 w 208"/>
              <a:gd name="T11" fmla="*/ 816 h 1536"/>
              <a:gd name="T12" fmla="*/ 56 w 208"/>
              <a:gd name="T13" fmla="*/ 960 h 1536"/>
              <a:gd name="T14" fmla="*/ 152 w 208"/>
              <a:gd name="T15" fmla="*/ 1104 h 1536"/>
              <a:gd name="T16" fmla="*/ 8 w 208"/>
              <a:gd name="T17" fmla="*/ 1248 h 1536"/>
              <a:gd name="T18" fmla="*/ 104 w 208"/>
              <a:gd name="T19" fmla="*/ 1344 h 1536"/>
              <a:gd name="T20" fmla="*/ 56 w 208"/>
              <a:gd name="T21" fmla="*/ 1536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B050">
                <a:alpha val="50196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594FF3-1752-D943-8C3F-A10E44C126D3}"/>
              </a:ext>
            </a:extLst>
          </p:cNvPr>
          <p:cNvSpPr txBox="1"/>
          <p:nvPr/>
        </p:nvSpPr>
        <p:spPr>
          <a:xfrm>
            <a:off x="4076381" y="4555849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stride = 16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D7D910-FBC2-0C49-B799-A054F634CC00}"/>
              </a:ext>
            </a:extLst>
          </p:cNvPr>
          <p:cNvSpPr txBox="1"/>
          <p:nvPr/>
        </p:nvSpPr>
        <p:spPr>
          <a:xfrm>
            <a:off x="4079855" y="5223266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stride = 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F3648C-0AEC-D241-B7BB-AF012360319B}"/>
              </a:ext>
            </a:extLst>
          </p:cNvPr>
          <p:cNvSpPr txBox="1"/>
          <p:nvPr/>
        </p:nvSpPr>
        <p:spPr>
          <a:xfrm>
            <a:off x="4079855" y="591662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stride = 4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7EA0EB7-A7E6-4A43-A93B-9E132517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185" y="4163637"/>
            <a:ext cx="3751670" cy="234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D633315-A7A6-A64D-9850-77F94268F483}"/>
              </a:ext>
            </a:extLst>
          </p:cNvPr>
          <p:cNvSpPr txBox="1"/>
          <p:nvPr/>
        </p:nvSpPr>
        <p:spPr>
          <a:xfrm>
            <a:off x="5334778" y="4149080"/>
            <a:ext cx="936103" cy="246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1" dirty="0"/>
              <a:t>Warp 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459E05-7958-6545-9CA5-6ECD484DD5E5}"/>
              </a:ext>
            </a:extLst>
          </p:cNvPr>
          <p:cNvSpPr txBox="1"/>
          <p:nvPr/>
        </p:nvSpPr>
        <p:spPr>
          <a:xfrm>
            <a:off x="6293628" y="4149080"/>
            <a:ext cx="936103" cy="246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1" dirty="0"/>
              <a:t>Warp 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E50F0B-6F9D-904E-9752-DC51351B5840}"/>
              </a:ext>
            </a:extLst>
          </p:cNvPr>
          <p:cNvSpPr txBox="1"/>
          <p:nvPr/>
        </p:nvSpPr>
        <p:spPr>
          <a:xfrm>
            <a:off x="7201678" y="4149080"/>
            <a:ext cx="936103" cy="246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1" dirty="0"/>
              <a:t>Warp 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DB50C4-0835-E448-BC7C-D0498A6259AF}"/>
              </a:ext>
            </a:extLst>
          </p:cNvPr>
          <p:cNvSpPr txBox="1"/>
          <p:nvPr/>
        </p:nvSpPr>
        <p:spPr>
          <a:xfrm>
            <a:off x="8160528" y="4149080"/>
            <a:ext cx="936103" cy="246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i="1" dirty="0"/>
              <a:t>Warp 3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DF97387-FD03-D049-962A-2D8015A24374}"/>
              </a:ext>
            </a:extLst>
          </p:cNvPr>
          <p:cNvGrpSpPr/>
          <p:nvPr/>
        </p:nvGrpSpPr>
        <p:grpSpPr>
          <a:xfrm>
            <a:off x="5453054" y="4447224"/>
            <a:ext cx="3500263" cy="468000"/>
            <a:chOff x="5453054" y="4447224"/>
            <a:chExt cx="3500263" cy="468000"/>
          </a:xfrm>
        </p:grpSpPr>
        <p:sp>
          <p:nvSpPr>
            <p:cNvPr id="78" name="Freeform 124">
              <a:extLst>
                <a:ext uri="{FF2B5EF4-FFF2-40B4-BE49-F238E27FC236}">
                  <a16:creationId xmlns:a16="http://schemas.microsoft.com/office/drawing/2014/main" id="{7B340EE6-D428-864A-9204-3C9E50B4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54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9" name="Freeform 124">
              <a:extLst>
                <a:ext uri="{FF2B5EF4-FFF2-40B4-BE49-F238E27FC236}">
                  <a16:creationId xmlns:a16="http://schemas.microsoft.com/office/drawing/2014/main" id="{A2C930E8-A63B-F740-AF7C-7C6A1F8D4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078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0" name="Freeform 124">
              <a:extLst>
                <a:ext uri="{FF2B5EF4-FFF2-40B4-BE49-F238E27FC236}">
                  <a16:creationId xmlns:a16="http://schemas.microsoft.com/office/drawing/2014/main" id="{356EB7AD-5C75-F544-B3C8-FCDFAD8C0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5102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1" name="Freeform 124">
              <a:extLst>
                <a:ext uri="{FF2B5EF4-FFF2-40B4-BE49-F238E27FC236}">
                  <a16:creationId xmlns:a16="http://schemas.microsoft.com/office/drawing/2014/main" id="{B809E966-8E7A-F148-87E1-1529325E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126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" name="Freeform 124">
              <a:extLst>
                <a:ext uri="{FF2B5EF4-FFF2-40B4-BE49-F238E27FC236}">
                  <a16:creationId xmlns:a16="http://schemas.microsoft.com/office/drawing/2014/main" id="{95DB2F15-146D-1F49-A7B1-BF35D2E99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029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3" name="Freeform 124">
              <a:extLst>
                <a:ext uri="{FF2B5EF4-FFF2-40B4-BE49-F238E27FC236}">
                  <a16:creationId xmlns:a16="http://schemas.microsoft.com/office/drawing/2014/main" id="{6F58AB08-7DF1-1144-94E8-240432F94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53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4" name="Freeform 124">
              <a:extLst>
                <a:ext uri="{FF2B5EF4-FFF2-40B4-BE49-F238E27FC236}">
                  <a16:creationId xmlns:a16="http://schemas.microsoft.com/office/drawing/2014/main" id="{C8CC4EC3-A5AD-D54C-AD27-855AAD60F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077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" name="Freeform 124">
              <a:extLst>
                <a:ext uri="{FF2B5EF4-FFF2-40B4-BE49-F238E27FC236}">
                  <a16:creationId xmlns:a16="http://schemas.microsoft.com/office/drawing/2014/main" id="{E5867BB5-EBE0-5E4E-8048-ED8E2A50D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101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6" name="Freeform 124">
              <a:extLst>
                <a:ext uri="{FF2B5EF4-FFF2-40B4-BE49-F238E27FC236}">
                  <a16:creationId xmlns:a16="http://schemas.microsoft.com/office/drawing/2014/main" id="{DEE45F81-17FC-C841-AA45-CC1B58AAD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133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" name="Freeform 124">
              <a:extLst>
                <a:ext uri="{FF2B5EF4-FFF2-40B4-BE49-F238E27FC236}">
                  <a16:creationId xmlns:a16="http://schemas.microsoft.com/office/drawing/2014/main" id="{AD7784C6-8B6C-CB45-9287-5D71C8CD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157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8" name="Freeform 124">
              <a:extLst>
                <a:ext uri="{FF2B5EF4-FFF2-40B4-BE49-F238E27FC236}">
                  <a16:creationId xmlns:a16="http://schemas.microsoft.com/office/drawing/2014/main" id="{0422D32D-AF38-694F-BEA7-3A9A5AF0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181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" name="Freeform 124">
              <a:extLst>
                <a:ext uri="{FF2B5EF4-FFF2-40B4-BE49-F238E27FC236}">
                  <a16:creationId xmlns:a16="http://schemas.microsoft.com/office/drawing/2014/main" id="{B837A43B-094D-D447-9539-BDCB8EA9B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205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0" name="Freeform 124">
              <a:extLst>
                <a:ext uri="{FF2B5EF4-FFF2-40B4-BE49-F238E27FC236}">
                  <a16:creationId xmlns:a16="http://schemas.microsoft.com/office/drawing/2014/main" id="{EF484DE8-90C2-5F44-A611-FCE62DE38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220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" name="Freeform 124">
              <a:extLst>
                <a:ext uri="{FF2B5EF4-FFF2-40B4-BE49-F238E27FC236}">
                  <a16:creationId xmlns:a16="http://schemas.microsoft.com/office/drawing/2014/main" id="{B0A8E582-2DA5-F04D-B3F2-05AAA9BA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244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2" name="Freeform 124">
              <a:extLst>
                <a:ext uri="{FF2B5EF4-FFF2-40B4-BE49-F238E27FC236}">
                  <a16:creationId xmlns:a16="http://schemas.microsoft.com/office/drawing/2014/main" id="{07C70E4B-18A5-DF41-9D9A-2BF0456B4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268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" name="Freeform 124">
              <a:extLst>
                <a:ext uri="{FF2B5EF4-FFF2-40B4-BE49-F238E27FC236}">
                  <a16:creationId xmlns:a16="http://schemas.microsoft.com/office/drawing/2014/main" id="{6D2BB04F-8ABB-FE4B-9306-FBAE38A4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292" y="4447224"/>
              <a:ext cx="73025" cy="468000"/>
            </a:xfrm>
            <a:custGeom>
              <a:avLst/>
              <a:gdLst>
                <a:gd name="T0" fmla="*/ 56 w 208"/>
                <a:gd name="T1" fmla="*/ 0 h 1536"/>
                <a:gd name="T2" fmla="*/ 200 w 208"/>
                <a:gd name="T3" fmla="*/ 192 h 1536"/>
                <a:gd name="T4" fmla="*/ 8 w 208"/>
                <a:gd name="T5" fmla="*/ 336 h 1536"/>
                <a:gd name="T6" fmla="*/ 152 w 208"/>
                <a:gd name="T7" fmla="*/ 528 h 1536"/>
                <a:gd name="T8" fmla="*/ 8 w 208"/>
                <a:gd name="T9" fmla="*/ 720 h 1536"/>
                <a:gd name="T10" fmla="*/ 152 w 208"/>
                <a:gd name="T11" fmla="*/ 816 h 1536"/>
                <a:gd name="T12" fmla="*/ 56 w 208"/>
                <a:gd name="T13" fmla="*/ 960 h 1536"/>
                <a:gd name="T14" fmla="*/ 152 w 208"/>
                <a:gd name="T15" fmla="*/ 1104 h 1536"/>
                <a:gd name="T16" fmla="*/ 8 w 208"/>
                <a:gd name="T17" fmla="*/ 1248 h 1536"/>
                <a:gd name="T18" fmla="*/ 104 w 208"/>
                <a:gd name="T19" fmla="*/ 1344 h 1536"/>
                <a:gd name="T20" fmla="*/ 56 w 208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8440">
              <a:solidFill>
                <a:srgbClr val="00B05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739B86E-B58E-4646-A882-7672969C4923}"/>
              </a:ext>
            </a:extLst>
          </p:cNvPr>
          <p:cNvSpPr txBox="1"/>
          <p:nvPr/>
        </p:nvSpPr>
        <p:spPr>
          <a:xfrm>
            <a:off x="606595" y="4974267"/>
            <a:ext cx="2381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Warp utilization </a:t>
            </a:r>
          </a:p>
          <a:p>
            <a:r>
              <a:rPr lang="en-US" sz="2400" dirty="0"/>
              <a:t>is maximized</a:t>
            </a:r>
          </a:p>
        </p:txBody>
      </p:sp>
    </p:spTree>
    <p:extLst>
      <p:ext uri="{BB962C8B-B14F-4D97-AF65-F5344CB8AC3E}">
        <p14:creationId xmlns:p14="http://schemas.microsoft.com/office/powerpoint/2010/main" val="2672961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116AC83-4FA1-F448-B87A-8DAB94AE1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08720"/>
            <a:ext cx="8610600" cy="5472608"/>
          </a:xfrm>
        </p:spPr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Pros</a:t>
            </a:r>
          </a:p>
          <a:p>
            <a:pPr lvl="1"/>
            <a:r>
              <a:rPr lang="en-US" altLang="zh-CN" dirty="0"/>
              <a:t>Coalesced loads of the input elements</a:t>
            </a:r>
          </a:p>
          <a:p>
            <a:pPr lvl="1"/>
            <a:r>
              <a:rPr lang="en-US" altLang="zh-CN" dirty="0"/>
              <a:t>Reduced global memory traffic for co-rank functions</a:t>
            </a:r>
          </a:p>
          <a:p>
            <a:pPr lvl="2"/>
            <a:r>
              <a:rPr lang="en-US" altLang="zh-CN" dirty="0"/>
              <a:t>Thread-level co-rank functions are done in shared memory</a:t>
            </a:r>
          </a:p>
          <a:p>
            <a:pPr lvl="1"/>
            <a:r>
              <a:rPr lang="en-US" altLang="zh-CN" dirty="0"/>
              <a:t>Coalesced stores if the output tiles are generated in shared memory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C00000"/>
                </a:solidFill>
              </a:rPr>
              <a:t>Cons</a:t>
            </a:r>
          </a:p>
          <a:p>
            <a:pPr lvl="1"/>
            <a:r>
              <a:rPr lang="en-US" altLang="zh-CN" dirty="0"/>
              <a:t>Only half of the input elements loaded into shared memory are used (in the worst case)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Tiled Merge Kernel: Pros &amp; Cons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Circular Buffering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Google Shape;1235;p45">
            <a:extLst>
              <a:ext uri="{FF2B5EF4-FFF2-40B4-BE49-F238E27FC236}">
                <a16:creationId xmlns:a16="http://schemas.microsoft.com/office/drawing/2014/main" id="{771E65BE-AC47-7C4C-8829-2E4C079773E1}"/>
              </a:ext>
            </a:extLst>
          </p:cNvPr>
          <p:cNvSpPr/>
          <p:nvPr/>
        </p:nvSpPr>
        <p:spPr>
          <a:xfrm>
            <a:off x="689421" y="1503958"/>
            <a:ext cx="3217862" cy="21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36;p45">
            <a:extLst>
              <a:ext uri="{FF2B5EF4-FFF2-40B4-BE49-F238E27FC236}">
                <a16:creationId xmlns:a16="http://schemas.microsoft.com/office/drawing/2014/main" id="{38DE082B-3F10-4942-B9A8-8052E7425758}"/>
              </a:ext>
            </a:extLst>
          </p:cNvPr>
          <p:cNvSpPr/>
          <p:nvPr/>
        </p:nvSpPr>
        <p:spPr>
          <a:xfrm>
            <a:off x="689421" y="1503958"/>
            <a:ext cx="1176337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37;p45">
            <a:extLst>
              <a:ext uri="{FF2B5EF4-FFF2-40B4-BE49-F238E27FC236}">
                <a16:creationId xmlns:a16="http://schemas.microsoft.com/office/drawing/2014/main" id="{7101B435-19EF-034D-B31E-37523FAE0281}"/>
              </a:ext>
            </a:extLst>
          </p:cNvPr>
          <p:cNvSpPr/>
          <p:nvPr/>
        </p:nvSpPr>
        <p:spPr>
          <a:xfrm>
            <a:off x="692596" y="1046757"/>
            <a:ext cx="3757612" cy="21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238;p45">
            <a:extLst>
              <a:ext uri="{FF2B5EF4-FFF2-40B4-BE49-F238E27FC236}">
                <a16:creationId xmlns:a16="http://schemas.microsoft.com/office/drawing/2014/main" id="{2456F8D5-2767-6242-B17C-69043B586FF1}"/>
              </a:ext>
            </a:extLst>
          </p:cNvPr>
          <p:cNvSpPr/>
          <p:nvPr/>
        </p:nvSpPr>
        <p:spPr>
          <a:xfrm>
            <a:off x="692596" y="2964458"/>
            <a:ext cx="1173162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39;p45">
            <a:extLst>
              <a:ext uri="{FF2B5EF4-FFF2-40B4-BE49-F238E27FC236}">
                <a16:creationId xmlns:a16="http://schemas.microsoft.com/office/drawing/2014/main" id="{7AC89487-9D0C-2645-886B-25F8BC81E937}"/>
              </a:ext>
            </a:extLst>
          </p:cNvPr>
          <p:cNvSpPr/>
          <p:nvPr/>
        </p:nvSpPr>
        <p:spPr>
          <a:xfrm>
            <a:off x="692596" y="2304058"/>
            <a:ext cx="1173162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40;p45">
            <a:extLst>
              <a:ext uri="{FF2B5EF4-FFF2-40B4-BE49-F238E27FC236}">
                <a16:creationId xmlns:a16="http://schemas.microsoft.com/office/drawing/2014/main" id="{D1444CF6-54C0-6344-946E-58BECD4CE18E}"/>
              </a:ext>
            </a:extLst>
          </p:cNvPr>
          <p:cNvSpPr txBox="1"/>
          <p:nvPr/>
        </p:nvSpPr>
        <p:spPr>
          <a:xfrm>
            <a:off x="311596" y="1002308"/>
            <a:ext cx="3032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3" name="Google Shape;1241;p45">
            <a:extLst>
              <a:ext uri="{FF2B5EF4-FFF2-40B4-BE49-F238E27FC236}">
                <a16:creationId xmlns:a16="http://schemas.microsoft.com/office/drawing/2014/main" id="{D46D6B2C-8644-7144-A5E9-8CD57B94EBBA}"/>
              </a:ext>
            </a:extLst>
          </p:cNvPr>
          <p:cNvSpPr txBox="1"/>
          <p:nvPr/>
        </p:nvSpPr>
        <p:spPr>
          <a:xfrm>
            <a:off x="311596" y="1470620"/>
            <a:ext cx="296862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4" name="Google Shape;1242;p45">
            <a:extLst>
              <a:ext uri="{FF2B5EF4-FFF2-40B4-BE49-F238E27FC236}">
                <a16:creationId xmlns:a16="http://schemas.microsoft.com/office/drawing/2014/main" id="{DF125657-476B-F944-84DA-D2134124BA39}"/>
              </a:ext>
            </a:extLst>
          </p:cNvPr>
          <p:cNvSpPr txBox="1"/>
          <p:nvPr/>
        </p:nvSpPr>
        <p:spPr>
          <a:xfrm>
            <a:off x="183506" y="2276872"/>
            <a:ext cx="5000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sz="1200" dirty="0"/>
          </a:p>
        </p:txBody>
      </p:sp>
      <p:sp>
        <p:nvSpPr>
          <p:cNvPr id="15" name="Google Shape;1243;p45">
            <a:extLst>
              <a:ext uri="{FF2B5EF4-FFF2-40B4-BE49-F238E27FC236}">
                <a16:creationId xmlns:a16="http://schemas.microsoft.com/office/drawing/2014/main" id="{651DB577-3033-E148-ABB1-599A34FDB740}"/>
              </a:ext>
            </a:extLst>
          </p:cNvPr>
          <p:cNvSpPr txBox="1"/>
          <p:nvPr/>
        </p:nvSpPr>
        <p:spPr>
          <a:xfrm>
            <a:off x="189856" y="2936017"/>
            <a:ext cx="49371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 sz="1200"/>
          </a:p>
        </p:txBody>
      </p:sp>
      <p:sp>
        <p:nvSpPr>
          <p:cNvPr id="16" name="Google Shape;1244;p45">
            <a:extLst>
              <a:ext uri="{FF2B5EF4-FFF2-40B4-BE49-F238E27FC236}">
                <a16:creationId xmlns:a16="http://schemas.microsoft.com/office/drawing/2014/main" id="{30379EEA-9E63-5A4F-BB3F-D7B21C769442}"/>
              </a:ext>
            </a:extLst>
          </p:cNvPr>
          <p:cNvSpPr/>
          <p:nvPr/>
        </p:nvSpPr>
        <p:spPr>
          <a:xfrm>
            <a:off x="692596" y="1046757"/>
            <a:ext cx="1173162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245;p45">
            <a:extLst>
              <a:ext uri="{FF2B5EF4-FFF2-40B4-BE49-F238E27FC236}">
                <a16:creationId xmlns:a16="http://schemas.microsoft.com/office/drawing/2014/main" id="{52815F2A-C9FD-3142-BBC4-2A1330E4A3AE}"/>
              </a:ext>
            </a:extLst>
          </p:cNvPr>
          <p:cNvCxnSpPr/>
          <p:nvPr/>
        </p:nvCxnSpPr>
        <p:spPr>
          <a:xfrm>
            <a:off x="699392" y="2086570"/>
            <a:ext cx="0" cy="2127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" name="Google Shape;1246;p45">
            <a:extLst>
              <a:ext uri="{FF2B5EF4-FFF2-40B4-BE49-F238E27FC236}">
                <a16:creationId xmlns:a16="http://schemas.microsoft.com/office/drawing/2014/main" id="{D9B94F1C-A127-7940-B076-8995BFED3D3A}"/>
              </a:ext>
            </a:extLst>
          </p:cNvPr>
          <p:cNvSpPr/>
          <p:nvPr/>
        </p:nvSpPr>
        <p:spPr>
          <a:xfrm>
            <a:off x="5180458" y="1500783"/>
            <a:ext cx="3190875" cy="21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247;p45">
            <a:extLst>
              <a:ext uri="{FF2B5EF4-FFF2-40B4-BE49-F238E27FC236}">
                <a16:creationId xmlns:a16="http://schemas.microsoft.com/office/drawing/2014/main" id="{DF5BF5CD-25D4-C44B-A743-C05781E5E9DA}"/>
              </a:ext>
            </a:extLst>
          </p:cNvPr>
          <p:cNvSpPr/>
          <p:nvPr/>
        </p:nvSpPr>
        <p:spPr>
          <a:xfrm>
            <a:off x="5180458" y="1500783"/>
            <a:ext cx="1177925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48;p45">
            <a:extLst>
              <a:ext uri="{FF2B5EF4-FFF2-40B4-BE49-F238E27FC236}">
                <a16:creationId xmlns:a16="http://schemas.microsoft.com/office/drawing/2014/main" id="{CF3F8E72-05D2-3E44-B530-7550BD460276}"/>
              </a:ext>
            </a:extLst>
          </p:cNvPr>
          <p:cNvSpPr/>
          <p:nvPr/>
        </p:nvSpPr>
        <p:spPr>
          <a:xfrm>
            <a:off x="5183633" y="1043582"/>
            <a:ext cx="3767138" cy="21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49;p45">
            <a:extLst>
              <a:ext uri="{FF2B5EF4-FFF2-40B4-BE49-F238E27FC236}">
                <a16:creationId xmlns:a16="http://schemas.microsoft.com/office/drawing/2014/main" id="{358767E1-DDB9-584F-AF46-D9E51223A18B}"/>
              </a:ext>
            </a:extLst>
          </p:cNvPr>
          <p:cNvSpPr/>
          <p:nvPr/>
        </p:nvSpPr>
        <p:spPr>
          <a:xfrm>
            <a:off x="5183633" y="2959695"/>
            <a:ext cx="1174750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50;p45">
            <a:extLst>
              <a:ext uri="{FF2B5EF4-FFF2-40B4-BE49-F238E27FC236}">
                <a16:creationId xmlns:a16="http://schemas.microsoft.com/office/drawing/2014/main" id="{BCE29013-32B5-C144-B0EA-8BF1E9DC39C7}"/>
              </a:ext>
            </a:extLst>
          </p:cNvPr>
          <p:cNvSpPr/>
          <p:nvPr/>
        </p:nvSpPr>
        <p:spPr>
          <a:xfrm>
            <a:off x="5183633" y="2299295"/>
            <a:ext cx="1174750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51;p45">
            <a:extLst>
              <a:ext uri="{FF2B5EF4-FFF2-40B4-BE49-F238E27FC236}">
                <a16:creationId xmlns:a16="http://schemas.microsoft.com/office/drawing/2014/main" id="{CCB98AED-F725-C747-8102-AB57EF892788}"/>
              </a:ext>
            </a:extLst>
          </p:cNvPr>
          <p:cNvSpPr/>
          <p:nvPr/>
        </p:nvSpPr>
        <p:spPr>
          <a:xfrm>
            <a:off x="5183633" y="2959695"/>
            <a:ext cx="342900" cy="2196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252;p45">
            <a:extLst>
              <a:ext uri="{FF2B5EF4-FFF2-40B4-BE49-F238E27FC236}">
                <a16:creationId xmlns:a16="http://schemas.microsoft.com/office/drawing/2014/main" id="{4BDF495A-467E-874A-9993-F6135C451E1A}"/>
              </a:ext>
            </a:extLst>
          </p:cNvPr>
          <p:cNvSpPr txBox="1"/>
          <p:nvPr/>
        </p:nvSpPr>
        <p:spPr>
          <a:xfrm>
            <a:off x="4802633" y="999133"/>
            <a:ext cx="303213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5" name="Google Shape;1253;p45">
            <a:extLst>
              <a:ext uri="{FF2B5EF4-FFF2-40B4-BE49-F238E27FC236}">
                <a16:creationId xmlns:a16="http://schemas.microsoft.com/office/drawing/2014/main" id="{516CA9DF-30AC-F948-8973-8A0FB7582457}"/>
              </a:ext>
            </a:extLst>
          </p:cNvPr>
          <p:cNvSpPr txBox="1"/>
          <p:nvPr/>
        </p:nvSpPr>
        <p:spPr>
          <a:xfrm>
            <a:off x="4802633" y="1467445"/>
            <a:ext cx="296863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6" name="Google Shape;1254;p45">
            <a:extLst>
              <a:ext uri="{FF2B5EF4-FFF2-40B4-BE49-F238E27FC236}">
                <a16:creationId xmlns:a16="http://schemas.microsoft.com/office/drawing/2014/main" id="{06B5ED16-1924-8549-8A00-8422E988C786}"/>
              </a:ext>
            </a:extLst>
          </p:cNvPr>
          <p:cNvSpPr txBox="1"/>
          <p:nvPr/>
        </p:nvSpPr>
        <p:spPr>
          <a:xfrm>
            <a:off x="4644008" y="2276872"/>
            <a:ext cx="50006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sz="1200" dirty="0"/>
          </a:p>
        </p:txBody>
      </p:sp>
      <p:sp>
        <p:nvSpPr>
          <p:cNvPr id="27" name="Google Shape;1255;p45">
            <a:extLst>
              <a:ext uri="{FF2B5EF4-FFF2-40B4-BE49-F238E27FC236}">
                <a16:creationId xmlns:a16="http://schemas.microsoft.com/office/drawing/2014/main" id="{F56B6A47-0984-AB43-9FF7-625F8EF668B1}"/>
              </a:ext>
            </a:extLst>
          </p:cNvPr>
          <p:cNvSpPr txBox="1"/>
          <p:nvPr/>
        </p:nvSpPr>
        <p:spPr>
          <a:xfrm>
            <a:off x="4654351" y="2936017"/>
            <a:ext cx="49371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 sz="1200" dirty="0"/>
          </a:p>
        </p:txBody>
      </p:sp>
      <p:sp>
        <p:nvSpPr>
          <p:cNvPr id="28" name="Google Shape;1256;p45">
            <a:extLst>
              <a:ext uri="{FF2B5EF4-FFF2-40B4-BE49-F238E27FC236}">
                <a16:creationId xmlns:a16="http://schemas.microsoft.com/office/drawing/2014/main" id="{2960D477-439E-CF4E-B1A5-4D520D1385A7}"/>
              </a:ext>
            </a:extLst>
          </p:cNvPr>
          <p:cNvSpPr/>
          <p:nvPr/>
        </p:nvSpPr>
        <p:spPr>
          <a:xfrm>
            <a:off x="5183633" y="1043582"/>
            <a:ext cx="1174750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257;p45">
            <a:extLst>
              <a:ext uri="{FF2B5EF4-FFF2-40B4-BE49-F238E27FC236}">
                <a16:creationId xmlns:a16="http://schemas.microsoft.com/office/drawing/2014/main" id="{CB640190-6A75-2F40-968B-EC3CCCB67BC4}"/>
              </a:ext>
            </a:extLst>
          </p:cNvPr>
          <p:cNvSpPr/>
          <p:nvPr/>
        </p:nvSpPr>
        <p:spPr>
          <a:xfrm>
            <a:off x="5183633" y="2299295"/>
            <a:ext cx="814388" cy="2196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258;p45">
            <a:extLst>
              <a:ext uri="{FF2B5EF4-FFF2-40B4-BE49-F238E27FC236}">
                <a16:creationId xmlns:a16="http://schemas.microsoft.com/office/drawing/2014/main" id="{459082E4-C630-774A-A4AB-D5DC5C67191D}"/>
              </a:ext>
            </a:extLst>
          </p:cNvPr>
          <p:cNvSpPr txBox="1"/>
          <p:nvPr/>
        </p:nvSpPr>
        <p:spPr>
          <a:xfrm>
            <a:off x="683568" y="1956028"/>
            <a:ext cx="10801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A_S_start</a:t>
            </a:r>
            <a:endParaRPr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259;p45">
            <a:extLst>
              <a:ext uri="{FF2B5EF4-FFF2-40B4-BE49-F238E27FC236}">
                <a16:creationId xmlns:a16="http://schemas.microsoft.com/office/drawing/2014/main" id="{058A52EA-1C07-014C-B8B4-94694F7E5EA4}"/>
              </a:ext>
            </a:extLst>
          </p:cNvPr>
          <p:cNvSpPr/>
          <p:nvPr/>
        </p:nvSpPr>
        <p:spPr>
          <a:xfrm>
            <a:off x="689421" y="4617045"/>
            <a:ext cx="3221037" cy="21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60;p45">
            <a:extLst>
              <a:ext uri="{FF2B5EF4-FFF2-40B4-BE49-F238E27FC236}">
                <a16:creationId xmlns:a16="http://schemas.microsoft.com/office/drawing/2014/main" id="{7A840E12-92D6-444F-92DD-3389D00FAA15}"/>
              </a:ext>
            </a:extLst>
          </p:cNvPr>
          <p:cNvSpPr/>
          <p:nvPr/>
        </p:nvSpPr>
        <p:spPr>
          <a:xfrm>
            <a:off x="689421" y="4153495"/>
            <a:ext cx="3760787" cy="21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261;p45">
            <a:extLst>
              <a:ext uri="{FF2B5EF4-FFF2-40B4-BE49-F238E27FC236}">
                <a16:creationId xmlns:a16="http://schemas.microsoft.com/office/drawing/2014/main" id="{E6765681-6673-F44F-BCE9-A68D615370E5}"/>
              </a:ext>
            </a:extLst>
          </p:cNvPr>
          <p:cNvSpPr/>
          <p:nvPr/>
        </p:nvSpPr>
        <p:spPr>
          <a:xfrm>
            <a:off x="676721" y="6058495"/>
            <a:ext cx="1174750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262;p45">
            <a:extLst>
              <a:ext uri="{FF2B5EF4-FFF2-40B4-BE49-F238E27FC236}">
                <a16:creationId xmlns:a16="http://schemas.microsoft.com/office/drawing/2014/main" id="{8EF1F3D1-0DB1-EB49-BB95-9B4645F15928}"/>
              </a:ext>
            </a:extLst>
          </p:cNvPr>
          <p:cNvSpPr/>
          <p:nvPr/>
        </p:nvSpPr>
        <p:spPr>
          <a:xfrm>
            <a:off x="686246" y="5410795"/>
            <a:ext cx="1173162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263;p45">
            <a:extLst>
              <a:ext uri="{FF2B5EF4-FFF2-40B4-BE49-F238E27FC236}">
                <a16:creationId xmlns:a16="http://schemas.microsoft.com/office/drawing/2014/main" id="{60E1487A-3876-534A-810A-24A1AA1C0EBB}"/>
              </a:ext>
            </a:extLst>
          </p:cNvPr>
          <p:cNvSpPr/>
          <p:nvPr/>
        </p:nvSpPr>
        <p:spPr>
          <a:xfrm>
            <a:off x="1862583" y="4617045"/>
            <a:ext cx="342900" cy="21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264;p45">
            <a:extLst>
              <a:ext uri="{FF2B5EF4-FFF2-40B4-BE49-F238E27FC236}">
                <a16:creationId xmlns:a16="http://schemas.microsoft.com/office/drawing/2014/main" id="{139AB959-D441-2F49-A616-3998650C18B3}"/>
              </a:ext>
            </a:extLst>
          </p:cNvPr>
          <p:cNvSpPr txBox="1"/>
          <p:nvPr/>
        </p:nvSpPr>
        <p:spPr>
          <a:xfrm>
            <a:off x="308421" y="4109045"/>
            <a:ext cx="303212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7" name="Google Shape;1265;p45">
            <a:extLst>
              <a:ext uri="{FF2B5EF4-FFF2-40B4-BE49-F238E27FC236}">
                <a16:creationId xmlns:a16="http://schemas.microsoft.com/office/drawing/2014/main" id="{DF75E8F4-5773-6147-A5F6-0237012E23A5}"/>
              </a:ext>
            </a:extLst>
          </p:cNvPr>
          <p:cNvSpPr txBox="1"/>
          <p:nvPr/>
        </p:nvSpPr>
        <p:spPr>
          <a:xfrm>
            <a:off x="308421" y="4577358"/>
            <a:ext cx="296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8" name="Google Shape;1266;p45">
            <a:extLst>
              <a:ext uri="{FF2B5EF4-FFF2-40B4-BE49-F238E27FC236}">
                <a16:creationId xmlns:a16="http://schemas.microsoft.com/office/drawing/2014/main" id="{56292E4C-3C73-A545-9D75-BB527D6578F4}"/>
              </a:ext>
            </a:extLst>
          </p:cNvPr>
          <p:cNvSpPr txBox="1"/>
          <p:nvPr/>
        </p:nvSpPr>
        <p:spPr>
          <a:xfrm>
            <a:off x="183506" y="5373216"/>
            <a:ext cx="5000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sz="1200" dirty="0"/>
          </a:p>
        </p:txBody>
      </p:sp>
      <p:sp>
        <p:nvSpPr>
          <p:cNvPr id="39" name="Google Shape;1267;p45">
            <a:extLst>
              <a:ext uri="{FF2B5EF4-FFF2-40B4-BE49-F238E27FC236}">
                <a16:creationId xmlns:a16="http://schemas.microsoft.com/office/drawing/2014/main" id="{2BF2BB36-2F93-7647-B895-7F72317C9BAF}"/>
              </a:ext>
            </a:extLst>
          </p:cNvPr>
          <p:cNvSpPr txBox="1"/>
          <p:nvPr/>
        </p:nvSpPr>
        <p:spPr>
          <a:xfrm>
            <a:off x="179512" y="6032361"/>
            <a:ext cx="49371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 sz="1200" dirty="0"/>
          </a:p>
        </p:txBody>
      </p:sp>
      <p:sp>
        <p:nvSpPr>
          <p:cNvPr id="40" name="Google Shape;1268;p45">
            <a:extLst>
              <a:ext uri="{FF2B5EF4-FFF2-40B4-BE49-F238E27FC236}">
                <a16:creationId xmlns:a16="http://schemas.microsoft.com/office/drawing/2014/main" id="{125B892D-7DDC-A64F-BE3F-E447E1C4916B}"/>
              </a:ext>
            </a:extLst>
          </p:cNvPr>
          <p:cNvSpPr/>
          <p:nvPr/>
        </p:nvSpPr>
        <p:spPr>
          <a:xfrm>
            <a:off x="1862583" y="4153495"/>
            <a:ext cx="814388" cy="21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269;p45">
            <a:extLst>
              <a:ext uri="{FF2B5EF4-FFF2-40B4-BE49-F238E27FC236}">
                <a16:creationId xmlns:a16="http://schemas.microsoft.com/office/drawing/2014/main" id="{8EB2AC71-5A9E-8F40-A57E-48483F3319AC}"/>
              </a:ext>
            </a:extLst>
          </p:cNvPr>
          <p:cNvSpPr txBox="1"/>
          <p:nvPr/>
        </p:nvSpPr>
        <p:spPr>
          <a:xfrm>
            <a:off x="682897" y="2627833"/>
            <a:ext cx="116857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B_S_start</a:t>
            </a:r>
            <a:endParaRPr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1270;p45">
            <a:extLst>
              <a:ext uri="{FF2B5EF4-FFF2-40B4-BE49-F238E27FC236}">
                <a16:creationId xmlns:a16="http://schemas.microsoft.com/office/drawing/2014/main" id="{AB73D901-D67E-FA4F-A588-785E0DBD0817}"/>
              </a:ext>
            </a:extLst>
          </p:cNvPr>
          <p:cNvCxnSpPr/>
          <p:nvPr/>
        </p:nvCxnSpPr>
        <p:spPr>
          <a:xfrm>
            <a:off x="699392" y="2751733"/>
            <a:ext cx="0" cy="2127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Google Shape;1271;p45">
            <a:extLst>
              <a:ext uri="{FF2B5EF4-FFF2-40B4-BE49-F238E27FC236}">
                <a16:creationId xmlns:a16="http://schemas.microsoft.com/office/drawing/2014/main" id="{47963848-192A-ED4E-A5AA-D9A2C23BF5D1}"/>
              </a:ext>
            </a:extLst>
          </p:cNvPr>
          <p:cNvSpPr/>
          <p:nvPr/>
        </p:nvSpPr>
        <p:spPr>
          <a:xfrm>
            <a:off x="686246" y="5410795"/>
            <a:ext cx="814387" cy="2196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" name="Google Shape;1272;p45">
            <a:extLst>
              <a:ext uri="{FF2B5EF4-FFF2-40B4-BE49-F238E27FC236}">
                <a16:creationId xmlns:a16="http://schemas.microsoft.com/office/drawing/2014/main" id="{BCB0E677-6AD2-FE4E-AC7F-6F981F07804E}"/>
              </a:ext>
            </a:extLst>
          </p:cNvPr>
          <p:cNvCxnSpPr/>
          <p:nvPr/>
        </p:nvCxnSpPr>
        <p:spPr>
          <a:xfrm>
            <a:off x="1513333" y="5201245"/>
            <a:ext cx="0" cy="2127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Google Shape;1273;p45">
            <a:extLst>
              <a:ext uri="{FF2B5EF4-FFF2-40B4-BE49-F238E27FC236}">
                <a16:creationId xmlns:a16="http://schemas.microsoft.com/office/drawing/2014/main" id="{1C6BDC78-00AC-254C-8777-B0CEB7BC6D79}"/>
              </a:ext>
            </a:extLst>
          </p:cNvPr>
          <p:cNvSpPr txBox="1"/>
          <p:nvPr/>
        </p:nvSpPr>
        <p:spPr>
          <a:xfrm>
            <a:off x="1500633" y="5062765"/>
            <a:ext cx="127116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A_S_start</a:t>
            </a:r>
            <a:endParaRPr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6" name="Google Shape;1274;p45">
            <a:extLst>
              <a:ext uri="{FF2B5EF4-FFF2-40B4-BE49-F238E27FC236}">
                <a16:creationId xmlns:a16="http://schemas.microsoft.com/office/drawing/2014/main" id="{C006F549-BB6E-4645-A43E-6304222CC8D2}"/>
              </a:ext>
            </a:extLst>
          </p:cNvPr>
          <p:cNvSpPr txBox="1"/>
          <p:nvPr/>
        </p:nvSpPr>
        <p:spPr>
          <a:xfrm>
            <a:off x="1029220" y="5711161"/>
            <a:ext cx="12609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B_S_start</a:t>
            </a:r>
            <a:endParaRPr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1275;p45">
            <a:extLst>
              <a:ext uri="{FF2B5EF4-FFF2-40B4-BE49-F238E27FC236}">
                <a16:creationId xmlns:a16="http://schemas.microsoft.com/office/drawing/2014/main" id="{DF6BEF2D-91E6-4D49-8ADE-B4E1A977D53C}"/>
              </a:ext>
            </a:extLst>
          </p:cNvPr>
          <p:cNvCxnSpPr/>
          <p:nvPr/>
        </p:nvCxnSpPr>
        <p:spPr>
          <a:xfrm>
            <a:off x="1030733" y="5848945"/>
            <a:ext cx="0" cy="2127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" name="Google Shape;1276;p45">
            <a:extLst>
              <a:ext uri="{FF2B5EF4-FFF2-40B4-BE49-F238E27FC236}">
                <a16:creationId xmlns:a16="http://schemas.microsoft.com/office/drawing/2014/main" id="{0FA9E59A-D8ED-344F-9BF0-8610FD3AA218}"/>
              </a:ext>
            </a:extLst>
          </p:cNvPr>
          <p:cNvSpPr/>
          <p:nvPr/>
        </p:nvSpPr>
        <p:spPr>
          <a:xfrm>
            <a:off x="676721" y="6058495"/>
            <a:ext cx="341312" cy="2196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277;p45">
            <a:extLst>
              <a:ext uri="{FF2B5EF4-FFF2-40B4-BE49-F238E27FC236}">
                <a16:creationId xmlns:a16="http://schemas.microsoft.com/office/drawing/2014/main" id="{FCC4B1D2-19B4-394F-AEE0-128292F9B589}"/>
              </a:ext>
            </a:extLst>
          </p:cNvPr>
          <p:cNvSpPr txBox="1"/>
          <p:nvPr/>
        </p:nvSpPr>
        <p:spPr>
          <a:xfrm>
            <a:off x="3615952" y="2852936"/>
            <a:ext cx="414338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</a:t>
            </a:r>
            <a:endParaRPr dirty="0"/>
          </a:p>
        </p:txBody>
      </p:sp>
      <p:sp>
        <p:nvSpPr>
          <p:cNvPr id="50" name="Google Shape;1278;p45">
            <a:extLst>
              <a:ext uri="{FF2B5EF4-FFF2-40B4-BE49-F238E27FC236}">
                <a16:creationId xmlns:a16="http://schemas.microsoft.com/office/drawing/2014/main" id="{B70E4D98-4AA3-564E-BA63-1C0A4268A532}"/>
              </a:ext>
            </a:extLst>
          </p:cNvPr>
          <p:cNvSpPr txBox="1"/>
          <p:nvPr/>
        </p:nvSpPr>
        <p:spPr>
          <a:xfrm>
            <a:off x="8108577" y="2852936"/>
            <a:ext cx="423863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</a:t>
            </a:r>
            <a:endParaRPr dirty="0"/>
          </a:p>
        </p:txBody>
      </p:sp>
      <p:sp>
        <p:nvSpPr>
          <p:cNvPr id="51" name="Google Shape;1279;p45">
            <a:extLst>
              <a:ext uri="{FF2B5EF4-FFF2-40B4-BE49-F238E27FC236}">
                <a16:creationId xmlns:a16="http://schemas.microsoft.com/office/drawing/2014/main" id="{B64DAB35-E945-1941-A86A-85D8FEC0885B}"/>
              </a:ext>
            </a:extLst>
          </p:cNvPr>
          <p:cNvSpPr txBox="1"/>
          <p:nvPr/>
        </p:nvSpPr>
        <p:spPr>
          <a:xfrm>
            <a:off x="3707904" y="5950867"/>
            <a:ext cx="4127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</a:t>
            </a:r>
            <a:endParaRPr dirty="0"/>
          </a:p>
        </p:txBody>
      </p:sp>
      <p:sp>
        <p:nvSpPr>
          <p:cNvPr id="52" name="Google Shape;1280;p45">
            <a:extLst>
              <a:ext uri="{FF2B5EF4-FFF2-40B4-BE49-F238E27FC236}">
                <a16:creationId xmlns:a16="http://schemas.microsoft.com/office/drawing/2014/main" id="{880A1486-3C93-A64C-91F7-AFDC888617EF}"/>
              </a:ext>
            </a:extLst>
          </p:cNvPr>
          <p:cNvSpPr txBox="1"/>
          <p:nvPr/>
        </p:nvSpPr>
        <p:spPr>
          <a:xfrm>
            <a:off x="5964334" y="1958627"/>
            <a:ext cx="117474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A_S_start</a:t>
            </a:r>
            <a:endParaRPr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3" name="Google Shape;1281;p45">
            <a:extLst>
              <a:ext uri="{FF2B5EF4-FFF2-40B4-BE49-F238E27FC236}">
                <a16:creationId xmlns:a16="http://schemas.microsoft.com/office/drawing/2014/main" id="{12C4BF55-16EE-8745-A9CD-011EF1411432}"/>
              </a:ext>
            </a:extLst>
          </p:cNvPr>
          <p:cNvSpPr txBox="1"/>
          <p:nvPr/>
        </p:nvSpPr>
        <p:spPr>
          <a:xfrm>
            <a:off x="5524597" y="2615330"/>
            <a:ext cx="108773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B_S_start</a:t>
            </a:r>
            <a:endParaRPr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1282;p45">
            <a:extLst>
              <a:ext uri="{FF2B5EF4-FFF2-40B4-BE49-F238E27FC236}">
                <a16:creationId xmlns:a16="http://schemas.microsoft.com/office/drawing/2014/main" id="{48EC7560-6DD6-1B4F-9DFA-B614672DE7FC}"/>
              </a:ext>
            </a:extLst>
          </p:cNvPr>
          <p:cNvCxnSpPr/>
          <p:nvPr/>
        </p:nvCxnSpPr>
        <p:spPr>
          <a:xfrm>
            <a:off x="5998021" y="2086570"/>
            <a:ext cx="0" cy="2127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" name="Google Shape;1283;p45">
            <a:extLst>
              <a:ext uri="{FF2B5EF4-FFF2-40B4-BE49-F238E27FC236}">
                <a16:creationId xmlns:a16="http://schemas.microsoft.com/office/drawing/2014/main" id="{F8C78702-8683-C94A-B8BE-A4E9631539AD}"/>
              </a:ext>
            </a:extLst>
          </p:cNvPr>
          <p:cNvCxnSpPr/>
          <p:nvPr/>
        </p:nvCxnSpPr>
        <p:spPr>
          <a:xfrm>
            <a:off x="5526533" y="2753320"/>
            <a:ext cx="0" cy="21113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" name="Google Shape;1284;p45">
            <a:extLst>
              <a:ext uri="{FF2B5EF4-FFF2-40B4-BE49-F238E27FC236}">
                <a16:creationId xmlns:a16="http://schemas.microsoft.com/office/drawing/2014/main" id="{DB46A110-EEAA-5044-B252-C59ABC49F68C}"/>
              </a:ext>
            </a:extLst>
          </p:cNvPr>
          <p:cNvSpPr/>
          <p:nvPr/>
        </p:nvSpPr>
        <p:spPr>
          <a:xfrm>
            <a:off x="5275708" y="4618633"/>
            <a:ext cx="3221038" cy="21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285;p45">
            <a:extLst>
              <a:ext uri="{FF2B5EF4-FFF2-40B4-BE49-F238E27FC236}">
                <a16:creationId xmlns:a16="http://schemas.microsoft.com/office/drawing/2014/main" id="{74701C22-A428-EC42-9994-E4D021D035BB}"/>
              </a:ext>
            </a:extLst>
          </p:cNvPr>
          <p:cNvSpPr/>
          <p:nvPr/>
        </p:nvSpPr>
        <p:spPr>
          <a:xfrm>
            <a:off x="5275708" y="4155082"/>
            <a:ext cx="3760788" cy="21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286;p45">
            <a:extLst>
              <a:ext uri="{FF2B5EF4-FFF2-40B4-BE49-F238E27FC236}">
                <a16:creationId xmlns:a16="http://schemas.microsoft.com/office/drawing/2014/main" id="{A3A1560A-601B-ED42-BCD4-17089A5C4A26}"/>
              </a:ext>
            </a:extLst>
          </p:cNvPr>
          <p:cNvSpPr/>
          <p:nvPr/>
        </p:nvSpPr>
        <p:spPr>
          <a:xfrm>
            <a:off x="5275708" y="6060083"/>
            <a:ext cx="1173163" cy="21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1287;p45">
            <a:extLst>
              <a:ext uri="{FF2B5EF4-FFF2-40B4-BE49-F238E27FC236}">
                <a16:creationId xmlns:a16="http://schemas.microsoft.com/office/drawing/2014/main" id="{2954AABB-D3FB-4449-BC50-EB402B53F1F9}"/>
              </a:ext>
            </a:extLst>
          </p:cNvPr>
          <p:cNvSpPr/>
          <p:nvPr/>
        </p:nvSpPr>
        <p:spPr>
          <a:xfrm>
            <a:off x="5275708" y="5412383"/>
            <a:ext cx="1173163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1288;p45">
            <a:extLst>
              <a:ext uri="{FF2B5EF4-FFF2-40B4-BE49-F238E27FC236}">
                <a16:creationId xmlns:a16="http://schemas.microsoft.com/office/drawing/2014/main" id="{5C1865D9-6188-AC48-A85B-D17D875CDCA7}"/>
              </a:ext>
            </a:extLst>
          </p:cNvPr>
          <p:cNvSpPr/>
          <p:nvPr/>
        </p:nvSpPr>
        <p:spPr>
          <a:xfrm>
            <a:off x="6448871" y="4618633"/>
            <a:ext cx="341312" cy="21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1289;p45">
            <a:extLst>
              <a:ext uri="{FF2B5EF4-FFF2-40B4-BE49-F238E27FC236}">
                <a16:creationId xmlns:a16="http://schemas.microsoft.com/office/drawing/2014/main" id="{6EAEE9CC-9943-8D48-9652-7AB19247C646}"/>
              </a:ext>
            </a:extLst>
          </p:cNvPr>
          <p:cNvSpPr txBox="1"/>
          <p:nvPr/>
        </p:nvSpPr>
        <p:spPr>
          <a:xfrm>
            <a:off x="4894708" y="4110633"/>
            <a:ext cx="303213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2" name="Google Shape;1290;p45">
            <a:extLst>
              <a:ext uri="{FF2B5EF4-FFF2-40B4-BE49-F238E27FC236}">
                <a16:creationId xmlns:a16="http://schemas.microsoft.com/office/drawing/2014/main" id="{F86B200B-EF89-8046-8D35-00141535A073}"/>
              </a:ext>
            </a:extLst>
          </p:cNvPr>
          <p:cNvSpPr txBox="1"/>
          <p:nvPr/>
        </p:nvSpPr>
        <p:spPr>
          <a:xfrm>
            <a:off x="4894708" y="4578945"/>
            <a:ext cx="296863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63" name="Google Shape;1291;p45">
            <a:extLst>
              <a:ext uri="{FF2B5EF4-FFF2-40B4-BE49-F238E27FC236}">
                <a16:creationId xmlns:a16="http://schemas.microsoft.com/office/drawing/2014/main" id="{6C82B6CC-B487-A149-A84B-458542F94FCA}"/>
              </a:ext>
            </a:extLst>
          </p:cNvPr>
          <p:cNvSpPr txBox="1"/>
          <p:nvPr/>
        </p:nvSpPr>
        <p:spPr>
          <a:xfrm>
            <a:off x="4716016" y="5384289"/>
            <a:ext cx="50006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sz="1200" dirty="0"/>
          </a:p>
        </p:txBody>
      </p:sp>
      <p:sp>
        <p:nvSpPr>
          <p:cNvPr id="64" name="Google Shape;1292;p45">
            <a:extLst>
              <a:ext uri="{FF2B5EF4-FFF2-40B4-BE49-F238E27FC236}">
                <a16:creationId xmlns:a16="http://schemas.microsoft.com/office/drawing/2014/main" id="{45A755C6-5B1B-0543-9F59-C118690F96B0}"/>
              </a:ext>
            </a:extLst>
          </p:cNvPr>
          <p:cNvSpPr txBox="1"/>
          <p:nvPr/>
        </p:nvSpPr>
        <p:spPr>
          <a:xfrm>
            <a:off x="4726359" y="6032361"/>
            <a:ext cx="49371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 sz="1200" dirty="0"/>
          </a:p>
        </p:txBody>
      </p:sp>
      <p:sp>
        <p:nvSpPr>
          <p:cNvPr id="65" name="Google Shape;1293;p45">
            <a:extLst>
              <a:ext uri="{FF2B5EF4-FFF2-40B4-BE49-F238E27FC236}">
                <a16:creationId xmlns:a16="http://schemas.microsoft.com/office/drawing/2014/main" id="{CD733063-57B9-A546-8ADE-FDA5BCCAB612}"/>
              </a:ext>
            </a:extLst>
          </p:cNvPr>
          <p:cNvSpPr/>
          <p:nvPr/>
        </p:nvSpPr>
        <p:spPr>
          <a:xfrm>
            <a:off x="6448871" y="4155082"/>
            <a:ext cx="814387" cy="21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1294;p45">
            <a:extLst>
              <a:ext uri="{FF2B5EF4-FFF2-40B4-BE49-F238E27FC236}">
                <a16:creationId xmlns:a16="http://schemas.microsoft.com/office/drawing/2014/main" id="{B0BA203F-7187-B347-B949-34F15C1A1CAC}"/>
              </a:ext>
            </a:extLst>
          </p:cNvPr>
          <p:cNvSpPr/>
          <p:nvPr/>
        </p:nvSpPr>
        <p:spPr>
          <a:xfrm>
            <a:off x="5275707" y="5412383"/>
            <a:ext cx="811213" cy="21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" name="Google Shape;1295;p45">
            <a:extLst>
              <a:ext uri="{FF2B5EF4-FFF2-40B4-BE49-F238E27FC236}">
                <a16:creationId xmlns:a16="http://schemas.microsoft.com/office/drawing/2014/main" id="{2AAB7E5E-7B62-5648-83D1-284B969D006F}"/>
              </a:ext>
            </a:extLst>
          </p:cNvPr>
          <p:cNvCxnSpPr/>
          <p:nvPr/>
        </p:nvCxnSpPr>
        <p:spPr>
          <a:xfrm>
            <a:off x="5526533" y="5201245"/>
            <a:ext cx="0" cy="2111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" name="Google Shape;1296;p45">
            <a:extLst>
              <a:ext uri="{FF2B5EF4-FFF2-40B4-BE49-F238E27FC236}">
                <a16:creationId xmlns:a16="http://schemas.microsoft.com/office/drawing/2014/main" id="{949688C2-040C-444C-B228-05F0E667D10D}"/>
              </a:ext>
            </a:extLst>
          </p:cNvPr>
          <p:cNvSpPr txBox="1"/>
          <p:nvPr/>
        </p:nvSpPr>
        <p:spPr>
          <a:xfrm>
            <a:off x="5491704" y="5062764"/>
            <a:ext cx="14561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A_S_start</a:t>
            </a:r>
            <a:endParaRPr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9" name="Google Shape;1297;p45">
            <a:extLst>
              <a:ext uri="{FF2B5EF4-FFF2-40B4-BE49-F238E27FC236}">
                <a16:creationId xmlns:a16="http://schemas.microsoft.com/office/drawing/2014/main" id="{AF9D894A-FC04-6349-9781-9612F14EF33C}"/>
              </a:ext>
            </a:extLst>
          </p:cNvPr>
          <p:cNvSpPr txBox="1"/>
          <p:nvPr/>
        </p:nvSpPr>
        <p:spPr>
          <a:xfrm>
            <a:off x="6066804" y="5736783"/>
            <a:ext cx="108853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B_S_start</a:t>
            </a:r>
            <a:endParaRPr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1298;p45">
            <a:extLst>
              <a:ext uri="{FF2B5EF4-FFF2-40B4-BE49-F238E27FC236}">
                <a16:creationId xmlns:a16="http://schemas.microsoft.com/office/drawing/2014/main" id="{5CC3532C-73D9-3C4D-84ED-826E433D5C27}"/>
              </a:ext>
            </a:extLst>
          </p:cNvPr>
          <p:cNvCxnSpPr/>
          <p:nvPr/>
        </p:nvCxnSpPr>
        <p:spPr>
          <a:xfrm>
            <a:off x="6099621" y="5848945"/>
            <a:ext cx="0" cy="2127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" name="Google Shape;1299;p45">
            <a:extLst>
              <a:ext uri="{FF2B5EF4-FFF2-40B4-BE49-F238E27FC236}">
                <a16:creationId xmlns:a16="http://schemas.microsoft.com/office/drawing/2014/main" id="{34387023-39D6-0249-9D56-57F0698E6354}"/>
              </a:ext>
            </a:extLst>
          </p:cNvPr>
          <p:cNvSpPr/>
          <p:nvPr/>
        </p:nvSpPr>
        <p:spPr>
          <a:xfrm>
            <a:off x="5275708" y="6060083"/>
            <a:ext cx="352425" cy="219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1300;p45">
            <a:extLst>
              <a:ext uri="{FF2B5EF4-FFF2-40B4-BE49-F238E27FC236}">
                <a16:creationId xmlns:a16="http://schemas.microsoft.com/office/drawing/2014/main" id="{DED8D81E-7B3F-6D4D-AEC8-898023D1909D}"/>
              </a:ext>
            </a:extLst>
          </p:cNvPr>
          <p:cNvSpPr txBox="1"/>
          <p:nvPr/>
        </p:nvSpPr>
        <p:spPr>
          <a:xfrm>
            <a:off x="8292604" y="5952455"/>
            <a:ext cx="42545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(d)</a:t>
            </a:r>
            <a:endParaRPr dirty="0"/>
          </a:p>
        </p:txBody>
      </p:sp>
      <p:sp>
        <p:nvSpPr>
          <p:cNvPr id="73" name="Google Shape;1301;p45">
            <a:extLst>
              <a:ext uri="{FF2B5EF4-FFF2-40B4-BE49-F238E27FC236}">
                <a16:creationId xmlns:a16="http://schemas.microsoft.com/office/drawing/2014/main" id="{9FA5C5D2-42A0-BE42-9DC4-3101E19DB61A}"/>
              </a:ext>
            </a:extLst>
          </p:cNvPr>
          <p:cNvSpPr/>
          <p:nvPr/>
        </p:nvSpPr>
        <p:spPr>
          <a:xfrm>
            <a:off x="5628134" y="6060083"/>
            <a:ext cx="825500" cy="2196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294;p45">
            <a:extLst>
              <a:ext uri="{FF2B5EF4-FFF2-40B4-BE49-F238E27FC236}">
                <a16:creationId xmlns:a16="http://schemas.microsoft.com/office/drawing/2014/main" id="{0A59BF69-0531-B744-B3A3-52002617C115}"/>
              </a:ext>
            </a:extLst>
          </p:cNvPr>
          <p:cNvSpPr/>
          <p:nvPr/>
        </p:nvSpPr>
        <p:spPr>
          <a:xfrm>
            <a:off x="5275707" y="5412383"/>
            <a:ext cx="248890" cy="2196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1294;p45">
            <a:extLst>
              <a:ext uri="{FF2B5EF4-FFF2-40B4-BE49-F238E27FC236}">
                <a16:creationId xmlns:a16="http://schemas.microsoft.com/office/drawing/2014/main" id="{B4BB6D34-72C9-4C48-88D5-BA44EFFD2771}"/>
              </a:ext>
            </a:extLst>
          </p:cNvPr>
          <p:cNvSpPr/>
          <p:nvPr/>
        </p:nvSpPr>
        <p:spPr>
          <a:xfrm>
            <a:off x="6086921" y="5412383"/>
            <a:ext cx="361950" cy="2196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1294;p45">
            <a:extLst>
              <a:ext uri="{FF2B5EF4-FFF2-40B4-BE49-F238E27FC236}">
                <a16:creationId xmlns:a16="http://schemas.microsoft.com/office/drawing/2014/main" id="{5F04CB3F-9B44-C949-ADE2-6DF892805D2B}"/>
              </a:ext>
            </a:extLst>
          </p:cNvPr>
          <p:cNvSpPr/>
          <p:nvPr/>
        </p:nvSpPr>
        <p:spPr>
          <a:xfrm>
            <a:off x="5620200" y="6060083"/>
            <a:ext cx="466721" cy="2196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5D7C04D-4990-2A44-AF0E-AAE86ACA6154}"/>
              </a:ext>
            </a:extLst>
          </p:cNvPr>
          <p:cNvGrpSpPr/>
          <p:nvPr/>
        </p:nvGrpSpPr>
        <p:grpSpPr>
          <a:xfrm>
            <a:off x="5614465" y="5055194"/>
            <a:ext cx="1742580" cy="998905"/>
            <a:chOff x="5614465" y="5055194"/>
            <a:chExt cx="1742580" cy="998905"/>
          </a:xfrm>
        </p:grpSpPr>
        <p:cxnSp>
          <p:nvCxnSpPr>
            <p:cNvPr id="78" name="Google Shape;1272;p45">
              <a:extLst>
                <a:ext uri="{FF2B5EF4-FFF2-40B4-BE49-F238E27FC236}">
                  <a16:creationId xmlns:a16="http://schemas.microsoft.com/office/drawing/2014/main" id="{72D9DE80-8286-7644-9FCE-72F008A9600C}"/>
                </a:ext>
              </a:extLst>
            </p:cNvPr>
            <p:cNvCxnSpPr/>
            <p:nvPr/>
          </p:nvCxnSpPr>
          <p:spPr>
            <a:xfrm>
              <a:off x="6098578" y="5193674"/>
              <a:ext cx="0" cy="21272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9" name="Google Shape;1273;p45">
              <a:extLst>
                <a:ext uri="{FF2B5EF4-FFF2-40B4-BE49-F238E27FC236}">
                  <a16:creationId xmlns:a16="http://schemas.microsoft.com/office/drawing/2014/main" id="{F5209A9D-AE90-F444-A709-60A18C8B7339}"/>
                </a:ext>
              </a:extLst>
            </p:cNvPr>
            <p:cNvSpPr txBox="1"/>
            <p:nvPr/>
          </p:nvSpPr>
          <p:spPr>
            <a:xfrm>
              <a:off x="6085878" y="5055194"/>
              <a:ext cx="1271167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chemeClr val="dk1"/>
                  </a:solidFill>
                  <a:latin typeface="Courier" pitchFamily="2" charset="0"/>
                  <a:ea typeface="Arial"/>
                  <a:cs typeface="Arial"/>
                  <a:sym typeface="Arial"/>
                </a:rPr>
                <a:t>A_S_start</a:t>
              </a:r>
              <a:endParaRPr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274;p45">
              <a:extLst>
                <a:ext uri="{FF2B5EF4-FFF2-40B4-BE49-F238E27FC236}">
                  <a16:creationId xmlns:a16="http://schemas.microsoft.com/office/drawing/2014/main" id="{633BBB67-F240-1545-A7BB-80AE65FC2BA3}"/>
                </a:ext>
              </a:extLst>
            </p:cNvPr>
            <p:cNvSpPr txBox="1"/>
            <p:nvPr/>
          </p:nvSpPr>
          <p:spPr>
            <a:xfrm>
              <a:off x="5614465" y="5703590"/>
              <a:ext cx="1260922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chemeClr val="dk1"/>
                  </a:solidFill>
                  <a:latin typeface="Courier" pitchFamily="2" charset="0"/>
                  <a:ea typeface="Arial"/>
                  <a:cs typeface="Arial"/>
                  <a:sym typeface="Arial"/>
                </a:rPr>
                <a:t>B_S_start</a:t>
              </a:r>
              <a:endParaRPr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" name="Google Shape;1275;p45">
              <a:extLst>
                <a:ext uri="{FF2B5EF4-FFF2-40B4-BE49-F238E27FC236}">
                  <a16:creationId xmlns:a16="http://schemas.microsoft.com/office/drawing/2014/main" id="{593E9756-2C48-8D42-BB2D-24E3CECC4A50}"/>
                </a:ext>
              </a:extLst>
            </p:cNvPr>
            <p:cNvCxnSpPr/>
            <p:nvPr/>
          </p:nvCxnSpPr>
          <p:spPr>
            <a:xfrm>
              <a:off x="5615978" y="5841374"/>
              <a:ext cx="0" cy="21272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19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3" grpId="0" animBg="1"/>
      <p:bldP spid="45" grpId="0"/>
      <p:bldP spid="46" grpId="0"/>
      <p:bldP spid="48" grpId="0" animBg="1"/>
      <p:bldP spid="50" grpId="0"/>
      <p:bldP spid="51" grpId="0"/>
      <p:bldP spid="52" grpId="0"/>
      <p:bldP spid="53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 animBg="1"/>
      <p:bldP spid="66" grpId="0" animBg="1"/>
      <p:bldP spid="68" grpId="0"/>
      <p:bldP spid="69" grpId="0"/>
      <p:bldP spid="71" grpId="0" animBg="1"/>
      <p:bldP spid="72" grpId="0"/>
      <p:bldP spid="73" grpId="0" animBg="1"/>
      <p:bldP spid="75" grpId="0" animBg="1"/>
      <p:bldP spid="76" grpId="0" animBg="1"/>
      <p:bldP spid="7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Loading Circular Buffering Tiles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71462" y="980728"/>
            <a:ext cx="8601075" cy="54006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200" dirty="0">
                <a:solidFill>
                  <a:srgbClr val="9DC3E6"/>
                </a:solidFill>
                <a:latin typeface="Courier" pitchFamily="2" charset="0"/>
                <a:cs typeface="Times New Roman"/>
                <a:sym typeface="Times New Roman"/>
              </a:rPr>
              <a:t>...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0;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0;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// In the first iteration, fill the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    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;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// In the first iteration, fill the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    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Arial"/>
                <a:cs typeface="Arial"/>
                <a:sym typeface="Arial"/>
              </a:rPr>
              <a:t>while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(counter &lt;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total_iteration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{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// Loading (refilling)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A_S_consumed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 elements into A_S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Arial"/>
                <a:cs typeface="Arial"/>
                <a:sym typeface="Arial"/>
              </a:rPr>
              <a:t>for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=0;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&lt;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+=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blockDim.x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){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Arial"/>
                <a:cs typeface="Arial"/>
                <a:sym typeface="Arial"/>
              </a:rPr>
              <a:t>if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&lt;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A_length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-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&amp;&amp;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&lt;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{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A_S[(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tile_size-A_S_consumed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)%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] =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			 	          A[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];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}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}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// Loading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B_S_consumed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Arial"/>
                <a:cs typeface="Arial"/>
                <a:sym typeface="Arial"/>
              </a:rPr>
              <a:t> elements into B_S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Arial"/>
                <a:cs typeface="Arial"/>
                <a:sym typeface="Arial"/>
              </a:rPr>
              <a:t>for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Arial"/>
                <a:cs typeface="Arial"/>
                <a:sym typeface="Arial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=0;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&lt;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+=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blockDim.x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){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Arial"/>
                <a:cs typeface="Arial"/>
                <a:sym typeface="Arial"/>
              </a:rPr>
              <a:t>if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&lt;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B_length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-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&amp;&amp;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&lt;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{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  B_S[(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tile_size-B_S_consumed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)%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] =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				          B[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];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  }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 }        </a:t>
            </a:r>
            <a:endParaRPr lang="en-US" sz="1200" dirty="0">
              <a:latin typeface="Courier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C3E6"/>
              </a:solidFill>
              <a:effectLst/>
              <a:uLnTx/>
              <a:uFillTx/>
              <a:latin typeface="Courier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pitchFamily="2" charset="2"/>
              <a:buNone/>
              <a:tabLst/>
              <a:defRPr/>
            </a:pP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...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C3E6"/>
              </a:solidFill>
              <a:effectLst/>
              <a:uLnTx/>
              <a:uFillTx/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>
            <a:extLst>
              <a:ext uri="{FF2B5EF4-FFF2-40B4-BE49-F238E27FC236}">
                <a16:creationId xmlns:a16="http://schemas.microsoft.com/office/drawing/2014/main" id="{87B70B4B-8EDE-654E-BC94-7C1CD8F13C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08720"/>
            <a:ext cx="8610600" cy="5472608"/>
          </a:xfrm>
        </p:spPr>
        <p:txBody>
          <a:bodyPr/>
          <a:lstStyle/>
          <a:p>
            <a:r>
              <a:rPr lang="en-US" altLang="zh-CN" dirty="0"/>
              <a:t>Tiles wrap around in the circular buffer</a:t>
            </a:r>
          </a:p>
          <a:p>
            <a:pPr lvl="1"/>
            <a:r>
              <a:rPr lang="en-US" altLang="zh-CN" dirty="0"/>
              <a:t>This makes the handling of co-rank values more complex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Simplified Model for Co-Rank Values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Google Shape;1318;p47">
            <a:extLst>
              <a:ext uri="{FF2B5EF4-FFF2-40B4-BE49-F238E27FC236}">
                <a16:creationId xmlns:a16="http://schemas.microsoft.com/office/drawing/2014/main" id="{5338E2BD-A6CD-9B44-B0F0-E4DF26BFF3C1}"/>
              </a:ext>
            </a:extLst>
          </p:cNvPr>
          <p:cNvSpPr txBox="1"/>
          <p:nvPr/>
        </p:nvSpPr>
        <p:spPr>
          <a:xfrm>
            <a:off x="5956649" y="5322734"/>
            <a:ext cx="15113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Simplified</a:t>
            </a:r>
            <a:endParaRPr dirty="0"/>
          </a:p>
        </p:txBody>
      </p:sp>
      <p:sp>
        <p:nvSpPr>
          <p:cNvPr id="7" name="Google Shape;1319;p47">
            <a:extLst>
              <a:ext uri="{FF2B5EF4-FFF2-40B4-BE49-F238E27FC236}">
                <a16:creationId xmlns:a16="http://schemas.microsoft.com/office/drawing/2014/main" id="{0F8F083F-E335-6A47-A754-8626BA9B8193}"/>
              </a:ext>
            </a:extLst>
          </p:cNvPr>
          <p:cNvSpPr/>
          <p:nvPr/>
        </p:nvSpPr>
        <p:spPr>
          <a:xfrm>
            <a:off x="1891060" y="4150420"/>
            <a:ext cx="117316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20;p47">
            <a:extLst>
              <a:ext uri="{FF2B5EF4-FFF2-40B4-BE49-F238E27FC236}">
                <a16:creationId xmlns:a16="http://schemas.microsoft.com/office/drawing/2014/main" id="{1A860CF6-9B39-FC44-9CE8-43B77DB5D6A8}"/>
              </a:ext>
            </a:extLst>
          </p:cNvPr>
          <p:cNvSpPr/>
          <p:nvPr/>
        </p:nvSpPr>
        <p:spPr>
          <a:xfrm>
            <a:off x="1891060" y="2572445"/>
            <a:ext cx="1173163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1;p47">
            <a:extLst>
              <a:ext uri="{FF2B5EF4-FFF2-40B4-BE49-F238E27FC236}">
                <a16:creationId xmlns:a16="http://schemas.microsoft.com/office/drawing/2014/main" id="{DE332BB4-847C-F941-B1B9-899B1F363325}"/>
              </a:ext>
            </a:extLst>
          </p:cNvPr>
          <p:cNvSpPr txBox="1"/>
          <p:nvPr/>
        </p:nvSpPr>
        <p:spPr>
          <a:xfrm>
            <a:off x="1189212" y="2514799"/>
            <a:ext cx="690563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/>
          </a:p>
        </p:txBody>
      </p:sp>
      <p:sp>
        <p:nvSpPr>
          <p:cNvPr id="10" name="Google Shape;1322;p47">
            <a:extLst>
              <a:ext uri="{FF2B5EF4-FFF2-40B4-BE49-F238E27FC236}">
                <a16:creationId xmlns:a16="http://schemas.microsoft.com/office/drawing/2014/main" id="{1F495AA7-8E08-1D40-BF50-3B710514F39A}"/>
              </a:ext>
            </a:extLst>
          </p:cNvPr>
          <p:cNvSpPr txBox="1"/>
          <p:nvPr/>
        </p:nvSpPr>
        <p:spPr>
          <a:xfrm>
            <a:off x="1187624" y="4098974"/>
            <a:ext cx="69215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 dirty="0"/>
          </a:p>
        </p:txBody>
      </p:sp>
      <p:cxnSp>
        <p:nvCxnSpPr>
          <p:cNvPr id="11" name="Google Shape;1323;p47">
            <a:extLst>
              <a:ext uri="{FF2B5EF4-FFF2-40B4-BE49-F238E27FC236}">
                <a16:creationId xmlns:a16="http://schemas.microsoft.com/office/drawing/2014/main" id="{F2944676-5813-A749-8717-2914F7EA24BD}"/>
              </a:ext>
            </a:extLst>
          </p:cNvPr>
          <p:cNvCxnSpPr/>
          <p:nvPr/>
        </p:nvCxnSpPr>
        <p:spPr>
          <a:xfrm>
            <a:off x="2151410" y="2361308"/>
            <a:ext cx="0" cy="2111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Google Shape;1324;p47">
            <a:extLst>
              <a:ext uri="{FF2B5EF4-FFF2-40B4-BE49-F238E27FC236}">
                <a16:creationId xmlns:a16="http://schemas.microsoft.com/office/drawing/2014/main" id="{CC558CF1-C0D6-604A-A83A-CDEFEBFAE641}"/>
              </a:ext>
            </a:extLst>
          </p:cNvPr>
          <p:cNvSpPr txBox="1"/>
          <p:nvPr/>
        </p:nvSpPr>
        <p:spPr>
          <a:xfrm>
            <a:off x="1898997" y="2060848"/>
            <a:ext cx="13303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A_S_start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25;p47">
            <a:extLst>
              <a:ext uri="{FF2B5EF4-FFF2-40B4-BE49-F238E27FC236}">
                <a16:creationId xmlns:a16="http://schemas.microsoft.com/office/drawing/2014/main" id="{B7C974BE-26C4-8143-951B-A324195BB891}"/>
              </a:ext>
            </a:extLst>
          </p:cNvPr>
          <p:cNvSpPr txBox="1"/>
          <p:nvPr/>
        </p:nvSpPr>
        <p:spPr>
          <a:xfrm>
            <a:off x="2459385" y="3625320"/>
            <a:ext cx="139447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B_S_start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326;p47">
            <a:extLst>
              <a:ext uri="{FF2B5EF4-FFF2-40B4-BE49-F238E27FC236}">
                <a16:creationId xmlns:a16="http://schemas.microsoft.com/office/drawing/2014/main" id="{824D54DB-80CC-1E43-BE11-A32BD6CAEE5A}"/>
              </a:ext>
            </a:extLst>
          </p:cNvPr>
          <p:cNvCxnSpPr/>
          <p:nvPr/>
        </p:nvCxnSpPr>
        <p:spPr>
          <a:xfrm>
            <a:off x="2751485" y="3933056"/>
            <a:ext cx="0" cy="2111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Google Shape;1327;p47">
            <a:extLst>
              <a:ext uri="{FF2B5EF4-FFF2-40B4-BE49-F238E27FC236}">
                <a16:creationId xmlns:a16="http://schemas.microsoft.com/office/drawing/2014/main" id="{C4FDCBD8-C27E-244B-ACE3-446A247A4E7D}"/>
              </a:ext>
            </a:extLst>
          </p:cNvPr>
          <p:cNvSpPr txBox="1"/>
          <p:nvPr/>
        </p:nvSpPr>
        <p:spPr>
          <a:xfrm>
            <a:off x="1807767" y="5322357"/>
            <a:ext cx="131286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Reality</a:t>
            </a:r>
            <a:endParaRPr dirty="0"/>
          </a:p>
        </p:txBody>
      </p:sp>
      <p:sp>
        <p:nvSpPr>
          <p:cNvPr id="16" name="Google Shape;1328;p47">
            <a:extLst>
              <a:ext uri="{FF2B5EF4-FFF2-40B4-BE49-F238E27FC236}">
                <a16:creationId xmlns:a16="http://schemas.microsoft.com/office/drawing/2014/main" id="{FAF18D54-51DC-F244-9451-ED409290636F}"/>
              </a:ext>
            </a:extLst>
          </p:cNvPr>
          <p:cNvSpPr/>
          <p:nvPr/>
        </p:nvSpPr>
        <p:spPr>
          <a:xfrm>
            <a:off x="5704235" y="4156770"/>
            <a:ext cx="1173163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29;p47">
            <a:extLst>
              <a:ext uri="{FF2B5EF4-FFF2-40B4-BE49-F238E27FC236}">
                <a16:creationId xmlns:a16="http://schemas.microsoft.com/office/drawing/2014/main" id="{46CC750C-D529-D041-9039-707C4AAB86C4}"/>
              </a:ext>
            </a:extLst>
          </p:cNvPr>
          <p:cNvSpPr/>
          <p:nvPr/>
        </p:nvSpPr>
        <p:spPr>
          <a:xfrm>
            <a:off x="5704235" y="2583557"/>
            <a:ext cx="1485900" cy="23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30;p47">
            <a:extLst>
              <a:ext uri="{FF2B5EF4-FFF2-40B4-BE49-F238E27FC236}">
                <a16:creationId xmlns:a16="http://schemas.microsoft.com/office/drawing/2014/main" id="{2DFEBC59-AE3D-EB4A-AB53-16D06E5194BA}"/>
              </a:ext>
            </a:extLst>
          </p:cNvPr>
          <p:cNvSpPr txBox="1"/>
          <p:nvPr/>
        </p:nvSpPr>
        <p:spPr>
          <a:xfrm>
            <a:off x="5005636" y="2514799"/>
            <a:ext cx="690563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A_S</a:t>
            </a:r>
            <a:endParaRPr dirty="0"/>
          </a:p>
        </p:txBody>
      </p:sp>
      <p:sp>
        <p:nvSpPr>
          <p:cNvPr id="19" name="Google Shape;1331;p47">
            <a:extLst>
              <a:ext uri="{FF2B5EF4-FFF2-40B4-BE49-F238E27FC236}">
                <a16:creationId xmlns:a16="http://schemas.microsoft.com/office/drawing/2014/main" id="{AD6A8EF7-8498-BE4A-B5C4-3C337345F008}"/>
              </a:ext>
            </a:extLst>
          </p:cNvPr>
          <p:cNvSpPr txBox="1"/>
          <p:nvPr/>
        </p:nvSpPr>
        <p:spPr>
          <a:xfrm>
            <a:off x="5038304" y="4098974"/>
            <a:ext cx="585887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B_S</a:t>
            </a:r>
            <a:endParaRPr dirty="0"/>
          </a:p>
        </p:txBody>
      </p:sp>
      <p:sp>
        <p:nvSpPr>
          <p:cNvPr id="20" name="Google Shape;1332;p47">
            <a:extLst>
              <a:ext uri="{FF2B5EF4-FFF2-40B4-BE49-F238E27FC236}">
                <a16:creationId xmlns:a16="http://schemas.microsoft.com/office/drawing/2014/main" id="{02CE104B-0817-2444-B7C9-E8528B55F748}"/>
              </a:ext>
            </a:extLst>
          </p:cNvPr>
          <p:cNvSpPr/>
          <p:nvPr/>
        </p:nvSpPr>
        <p:spPr>
          <a:xfrm>
            <a:off x="5956648" y="2583557"/>
            <a:ext cx="1233487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1333;p47">
            <a:extLst>
              <a:ext uri="{FF2B5EF4-FFF2-40B4-BE49-F238E27FC236}">
                <a16:creationId xmlns:a16="http://schemas.microsoft.com/office/drawing/2014/main" id="{BD5D3387-3B0E-1048-800F-BACA896350E7}"/>
              </a:ext>
            </a:extLst>
          </p:cNvPr>
          <p:cNvCxnSpPr/>
          <p:nvPr/>
        </p:nvCxnSpPr>
        <p:spPr>
          <a:xfrm>
            <a:off x="5956482" y="2372420"/>
            <a:ext cx="0" cy="2111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Google Shape;1334;p47">
            <a:extLst>
              <a:ext uri="{FF2B5EF4-FFF2-40B4-BE49-F238E27FC236}">
                <a16:creationId xmlns:a16="http://schemas.microsoft.com/office/drawing/2014/main" id="{24512D5D-4846-E84E-803F-73E07B00505A}"/>
              </a:ext>
            </a:extLst>
          </p:cNvPr>
          <p:cNvSpPr txBox="1"/>
          <p:nvPr/>
        </p:nvSpPr>
        <p:spPr>
          <a:xfrm>
            <a:off x="5712172" y="2060848"/>
            <a:ext cx="11652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A_S_start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35;p47">
            <a:extLst>
              <a:ext uri="{FF2B5EF4-FFF2-40B4-BE49-F238E27FC236}">
                <a16:creationId xmlns:a16="http://schemas.microsoft.com/office/drawing/2014/main" id="{1C3067EC-99B2-8A46-924D-9F942BECF9D3}"/>
              </a:ext>
            </a:extLst>
          </p:cNvPr>
          <p:cNvSpPr txBox="1"/>
          <p:nvPr/>
        </p:nvSpPr>
        <p:spPr>
          <a:xfrm>
            <a:off x="6272559" y="3645024"/>
            <a:ext cx="12334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B_S_start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1336;p47">
            <a:extLst>
              <a:ext uri="{FF2B5EF4-FFF2-40B4-BE49-F238E27FC236}">
                <a16:creationId xmlns:a16="http://schemas.microsoft.com/office/drawing/2014/main" id="{E4F65E9E-F081-C74C-8A14-EBD8F05D76C4}"/>
              </a:ext>
            </a:extLst>
          </p:cNvPr>
          <p:cNvCxnSpPr/>
          <p:nvPr/>
        </p:nvCxnSpPr>
        <p:spPr>
          <a:xfrm>
            <a:off x="6528148" y="3945633"/>
            <a:ext cx="0" cy="2111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" name="Google Shape;1337;p47">
            <a:extLst>
              <a:ext uri="{FF2B5EF4-FFF2-40B4-BE49-F238E27FC236}">
                <a16:creationId xmlns:a16="http://schemas.microsoft.com/office/drawing/2014/main" id="{77DC55B3-3539-A143-AE52-EC82F9F94F5B}"/>
              </a:ext>
            </a:extLst>
          </p:cNvPr>
          <p:cNvSpPr/>
          <p:nvPr/>
        </p:nvSpPr>
        <p:spPr>
          <a:xfrm>
            <a:off x="6888510" y="4156770"/>
            <a:ext cx="823913" cy="2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338;p47">
            <a:extLst>
              <a:ext uri="{FF2B5EF4-FFF2-40B4-BE49-F238E27FC236}">
                <a16:creationId xmlns:a16="http://schemas.microsoft.com/office/drawing/2014/main" id="{5716F848-03D1-A14F-B238-2BF7F4C81DBC}"/>
              </a:ext>
            </a:extLst>
          </p:cNvPr>
          <p:cNvSpPr/>
          <p:nvPr/>
        </p:nvSpPr>
        <p:spPr>
          <a:xfrm>
            <a:off x="6528148" y="4156770"/>
            <a:ext cx="1184275" cy="234000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339;p47">
            <a:extLst>
              <a:ext uri="{FF2B5EF4-FFF2-40B4-BE49-F238E27FC236}">
                <a16:creationId xmlns:a16="http://schemas.microsoft.com/office/drawing/2014/main" id="{90DCDAC2-69F4-2E4E-B442-ADDBD8E140E4}"/>
              </a:ext>
            </a:extLst>
          </p:cNvPr>
          <p:cNvSpPr txBox="1"/>
          <p:nvPr/>
        </p:nvSpPr>
        <p:spPr>
          <a:xfrm>
            <a:off x="5520088" y="2952225"/>
            <a:ext cx="9270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a_curr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1340;p47">
            <a:extLst>
              <a:ext uri="{FF2B5EF4-FFF2-40B4-BE49-F238E27FC236}">
                <a16:creationId xmlns:a16="http://schemas.microsoft.com/office/drawing/2014/main" id="{96F308D6-A7E4-9C43-ACC4-AAA688750609}"/>
              </a:ext>
            </a:extLst>
          </p:cNvPr>
          <p:cNvCxnSpPr/>
          <p:nvPr/>
        </p:nvCxnSpPr>
        <p:spPr>
          <a:xfrm rot="10800000">
            <a:off x="6070948" y="2816920"/>
            <a:ext cx="0" cy="2047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" name="Google Shape;1341;p47">
            <a:extLst>
              <a:ext uri="{FF2B5EF4-FFF2-40B4-BE49-F238E27FC236}">
                <a16:creationId xmlns:a16="http://schemas.microsoft.com/office/drawing/2014/main" id="{06D6DDD8-0437-BD4D-9093-762C5D9F6945}"/>
              </a:ext>
            </a:extLst>
          </p:cNvPr>
          <p:cNvSpPr txBox="1"/>
          <p:nvPr/>
        </p:nvSpPr>
        <p:spPr>
          <a:xfrm>
            <a:off x="5965059" y="3190478"/>
            <a:ext cx="88898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a_next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1342;p47">
            <a:extLst>
              <a:ext uri="{FF2B5EF4-FFF2-40B4-BE49-F238E27FC236}">
                <a16:creationId xmlns:a16="http://schemas.microsoft.com/office/drawing/2014/main" id="{4FBCED4C-4F01-EF41-B835-772074BC49FD}"/>
              </a:ext>
            </a:extLst>
          </p:cNvPr>
          <p:cNvCxnSpPr>
            <a:cxnSpLocks/>
          </p:cNvCxnSpPr>
          <p:nvPr/>
        </p:nvCxnSpPr>
        <p:spPr>
          <a:xfrm flipV="1">
            <a:off x="6414269" y="2816920"/>
            <a:ext cx="1" cy="431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" name="Google Shape;1343;p47">
            <a:extLst>
              <a:ext uri="{FF2B5EF4-FFF2-40B4-BE49-F238E27FC236}">
                <a16:creationId xmlns:a16="http://schemas.microsoft.com/office/drawing/2014/main" id="{F43404C3-5A74-3E48-92DD-CFBBA045390F}"/>
              </a:ext>
            </a:extLst>
          </p:cNvPr>
          <p:cNvSpPr txBox="1"/>
          <p:nvPr/>
        </p:nvSpPr>
        <p:spPr>
          <a:xfrm>
            <a:off x="6096347" y="4522799"/>
            <a:ext cx="95408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b_curr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344;p47">
            <a:extLst>
              <a:ext uri="{FF2B5EF4-FFF2-40B4-BE49-F238E27FC236}">
                <a16:creationId xmlns:a16="http://schemas.microsoft.com/office/drawing/2014/main" id="{07E5B3D0-3806-2E44-9B53-9CEF8E0AB0C4}"/>
              </a:ext>
            </a:extLst>
          </p:cNvPr>
          <p:cNvSpPr txBox="1"/>
          <p:nvPr/>
        </p:nvSpPr>
        <p:spPr>
          <a:xfrm>
            <a:off x="6823422" y="4761122"/>
            <a:ext cx="95408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b_next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1345;p47">
            <a:extLst>
              <a:ext uri="{FF2B5EF4-FFF2-40B4-BE49-F238E27FC236}">
                <a16:creationId xmlns:a16="http://schemas.microsoft.com/office/drawing/2014/main" id="{595676DC-87DF-844F-B441-5CFC0F05E9AE}"/>
              </a:ext>
            </a:extLst>
          </p:cNvPr>
          <p:cNvCxnSpPr/>
          <p:nvPr/>
        </p:nvCxnSpPr>
        <p:spPr>
          <a:xfrm rot="10800000">
            <a:off x="6710222" y="4389992"/>
            <a:ext cx="0" cy="2047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" name="Google Shape;1346;p47">
            <a:extLst>
              <a:ext uri="{FF2B5EF4-FFF2-40B4-BE49-F238E27FC236}">
                <a16:creationId xmlns:a16="http://schemas.microsoft.com/office/drawing/2014/main" id="{5BD2DDF0-50DA-2348-B966-929D21485511}"/>
              </a:ext>
            </a:extLst>
          </p:cNvPr>
          <p:cNvCxnSpPr/>
          <p:nvPr/>
        </p:nvCxnSpPr>
        <p:spPr>
          <a:xfrm rot="10800000" flipH="1">
            <a:off x="7091413" y="4391382"/>
            <a:ext cx="3175" cy="43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" name="Google Shape;1347;p47">
            <a:extLst>
              <a:ext uri="{FF2B5EF4-FFF2-40B4-BE49-F238E27FC236}">
                <a16:creationId xmlns:a16="http://schemas.microsoft.com/office/drawing/2014/main" id="{C5F45DD6-3EE3-1F44-AB30-49497593A89A}"/>
              </a:ext>
            </a:extLst>
          </p:cNvPr>
          <p:cNvSpPr/>
          <p:nvPr/>
        </p:nvSpPr>
        <p:spPr>
          <a:xfrm>
            <a:off x="1891060" y="2572445"/>
            <a:ext cx="260350" cy="234000"/>
          </a:xfrm>
          <a:prstGeom prst="rect">
            <a:avLst/>
          </a:prstGeom>
          <a:solidFill>
            <a:srgbClr val="0070C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348;p47">
            <a:extLst>
              <a:ext uri="{FF2B5EF4-FFF2-40B4-BE49-F238E27FC236}">
                <a16:creationId xmlns:a16="http://schemas.microsoft.com/office/drawing/2014/main" id="{C2E0A6D2-4470-0B48-AD37-B23ABECB0CA0}"/>
              </a:ext>
            </a:extLst>
          </p:cNvPr>
          <p:cNvSpPr/>
          <p:nvPr/>
        </p:nvSpPr>
        <p:spPr>
          <a:xfrm>
            <a:off x="1891060" y="4150420"/>
            <a:ext cx="860425" cy="23400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1349;p47">
            <a:extLst>
              <a:ext uri="{FF2B5EF4-FFF2-40B4-BE49-F238E27FC236}">
                <a16:creationId xmlns:a16="http://schemas.microsoft.com/office/drawing/2014/main" id="{AA2193D0-458E-6F4A-8CAA-64AB212FA640}"/>
              </a:ext>
            </a:extLst>
          </p:cNvPr>
          <p:cNvCxnSpPr/>
          <p:nvPr/>
        </p:nvCxnSpPr>
        <p:spPr>
          <a:xfrm flipH="1">
            <a:off x="6888510" y="2384028"/>
            <a:ext cx="19050" cy="2197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1" name="Google Shape;1339;p47">
            <a:extLst>
              <a:ext uri="{FF2B5EF4-FFF2-40B4-BE49-F238E27FC236}">
                <a16:creationId xmlns:a16="http://schemas.microsoft.com/office/drawing/2014/main" id="{F0F3F9DC-85BC-3844-9362-BF05A34A854A}"/>
              </a:ext>
            </a:extLst>
          </p:cNvPr>
          <p:cNvSpPr txBox="1"/>
          <p:nvPr/>
        </p:nvSpPr>
        <p:spPr>
          <a:xfrm>
            <a:off x="1716081" y="2941680"/>
            <a:ext cx="9270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a_curr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1340;p47">
            <a:extLst>
              <a:ext uri="{FF2B5EF4-FFF2-40B4-BE49-F238E27FC236}">
                <a16:creationId xmlns:a16="http://schemas.microsoft.com/office/drawing/2014/main" id="{5A16A817-DE30-5C4D-9B93-2E8DF59740C5}"/>
              </a:ext>
            </a:extLst>
          </p:cNvPr>
          <p:cNvCxnSpPr/>
          <p:nvPr/>
        </p:nvCxnSpPr>
        <p:spPr>
          <a:xfrm rot="10800000">
            <a:off x="2266941" y="2806375"/>
            <a:ext cx="0" cy="2047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Google Shape;1341;p47">
            <a:extLst>
              <a:ext uri="{FF2B5EF4-FFF2-40B4-BE49-F238E27FC236}">
                <a16:creationId xmlns:a16="http://schemas.microsoft.com/office/drawing/2014/main" id="{DE7329D0-D44A-0144-AD02-4CF7426EDAFF}"/>
              </a:ext>
            </a:extLst>
          </p:cNvPr>
          <p:cNvSpPr txBox="1"/>
          <p:nvPr/>
        </p:nvSpPr>
        <p:spPr>
          <a:xfrm>
            <a:off x="2161052" y="3179933"/>
            <a:ext cx="88898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a_next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1342;p47">
            <a:extLst>
              <a:ext uri="{FF2B5EF4-FFF2-40B4-BE49-F238E27FC236}">
                <a16:creationId xmlns:a16="http://schemas.microsoft.com/office/drawing/2014/main" id="{21436DCE-886F-8D4F-922A-E34DE966B6C9}"/>
              </a:ext>
            </a:extLst>
          </p:cNvPr>
          <p:cNvCxnSpPr>
            <a:cxnSpLocks/>
          </p:cNvCxnSpPr>
          <p:nvPr/>
        </p:nvCxnSpPr>
        <p:spPr>
          <a:xfrm flipV="1">
            <a:off x="2610262" y="2806375"/>
            <a:ext cx="1" cy="431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Google Shape;1343;p47">
            <a:extLst>
              <a:ext uri="{FF2B5EF4-FFF2-40B4-BE49-F238E27FC236}">
                <a16:creationId xmlns:a16="http://schemas.microsoft.com/office/drawing/2014/main" id="{879F8EB9-40F6-1D47-A090-7B45A62C1A37}"/>
              </a:ext>
            </a:extLst>
          </p:cNvPr>
          <p:cNvSpPr txBox="1"/>
          <p:nvPr/>
        </p:nvSpPr>
        <p:spPr>
          <a:xfrm>
            <a:off x="2318256" y="4522799"/>
            <a:ext cx="95408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b_curr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6" name="Google Shape;1344;p47">
            <a:extLst>
              <a:ext uri="{FF2B5EF4-FFF2-40B4-BE49-F238E27FC236}">
                <a16:creationId xmlns:a16="http://schemas.microsoft.com/office/drawing/2014/main" id="{FE4CF32C-A5A6-2F43-BB4B-98522F1F7BE9}"/>
              </a:ext>
            </a:extLst>
          </p:cNvPr>
          <p:cNvSpPr txBox="1"/>
          <p:nvPr/>
        </p:nvSpPr>
        <p:spPr>
          <a:xfrm>
            <a:off x="1794190" y="4758653"/>
            <a:ext cx="95408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b_next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1345;p47">
            <a:extLst>
              <a:ext uri="{FF2B5EF4-FFF2-40B4-BE49-F238E27FC236}">
                <a16:creationId xmlns:a16="http://schemas.microsoft.com/office/drawing/2014/main" id="{B1ED5C21-0E2B-8341-9249-343FE984EF79}"/>
              </a:ext>
            </a:extLst>
          </p:cNvPr>
          <p:cNvCxnSpPr/>
          <p:nvPr/>
        </p:nvCxnSpPr>
        <p:spPr>
          <a:xfrm rot="10800000">
            <a:off x="2932131" y="4389992"/>
            <a:ext cx="0" cy="2047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" name="Google Shape;1346;p47">
            <a:extLst>
              <a:ext uri="{FF2B5EF4-FFF2-40B4-BE49-F238E27FC236}">
                <a16:creationId xmlns:a16="http://schemas.microsoft.com/office/drawing/2014/main" id="{BFE2CC20-9DF4-B544-94C0-D19F91265609}"/>
              </a:ext>
            </a:extLst>
          </p:cNvPr>
          <p:cNvCxnSpPr/>
          <p:nvPr/>
        </p:nvCxnSpPr>
        <p:spPr>
          <a:xfrm rot="10800000" flipH="1">
            <a:off x="2062181" y="4388913"/>
            <a:ext cx="3175" cy="43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" name="Google Shape;1344;p47">
            <a:extLst>
              <a:ext uri="{FF2B5EF4-FFF2-40B4-BE49-F238E27FC236}">
                <a16:creationId xmlns:a16="http://schemas.microsoft.com/office/drawing/2014/main" id="{81DEDBA6-5574-EE4B-BBAC-0DA42104187E}"/>
              </a:ext>
            </a:extLst>
          </p:cNvPr>
          <p:cNvSpPr txBox="1"/>
          <p:nvPr/>
        </p:nvSpPr>
        <p:spPr>
          <a:xfrm>
            <a:off x="1200962" y="5733256"/>
            <a:ext cx="207350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a_curr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344;p47">
            <a:extLst>
              <a:ext uri="{FF2B5EF4-FFF2-40B4-BE49-F238E27FC236}">
                <a16:creationId xmlns:a16="http://schemas.microsoft.com/office/drawing/2014/main" id="{9F257789-FEB9-7A48-BE35-DC145A19D3C3}"/>
              </a:ext>
            </a:extLst>
          </p:cNvPr>
          <p:cNvSpPr txBox="1"/>
          <p:nvPr/>
        </p:nvSpPr>
        <p:spPr>
          <a:xfrm>
            <a:off x="1200961" y="6021288"/>
            <a:ext cx="35150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b_curr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+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tile_size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2" name="Google Shape;1344;p47">
            <a:extLst>
              <a:ext uri="{FF2B5EF4-FFF2-40B4-BE49-F238E27FC236}">
                <a16:creationId xmlns:a16="http://schemas.microsoft.com/office/drawing/2014/main" id="{A2ADB14E-FEE8-DF4A-A48C-48C36BDCC1BD}"/>
              </a:ext>
            </a:extLst>
          </p:cNvPr>
          <p:cNvSpPr txBox="1"/>
          <p:nvPr/>
        </p:nvSpPr>
        <p:spPr>
          <a:xfrm>
            <a:off x="5738854" y="5733256"/>
            <a:ext cx="207350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a_curr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3" name="Google Shape;1344;p47">
            <a:extLst>
              <a:ext uri="{FF2B5EF4-FFF2-40B4-BE49-F238E27FC236}">
                <a16:creationId xmlns:a16="http://schemas.microsoft.com/office/drawing/2014/main" id="{3A407A11-4CC8-684D-9A9F-16D62B582CD2}"/>
              </a:ext>
            </a:extLst>
          </p:cNvPr>
          <p:cNvSpPr txBox="1"/>
          <p:nvPr/>
        </p:nvSpPr>
        <p:spPr>
          <a:xfrm>
            <a:off x="5738854" y="6021288"/>
            <a:ext cx="181271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b_next</a:t>
            </a:r>
            <a:r>
              <a:rPr lang="en-US" sz="1400" dirty="0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 – </a:t>
            </a:r>
            <a:r>
              <a:rPr lang="en-US" sz="1400" dirty="0" err="1">
                <a:solidFill>
                  <a:schemeClr val="dk1"/>
                </a:solidFill>
                <a:latin typeface="Courier" pitchFamily="2" charset="0"/>
                <a:ea typeface="Arial"/>
                <a:cs typeface="Arial"/>
                <a:sym typeface="Arial"/>
              </a:rPr>
              <a:t>b_curr</a:t>
            </a:r>
            <a:endParaRPr sz="1400" dirty="0">
              <a:solidFill>
                <a:schemeClr val="dk1"/>
              </a:solidFill>
              <a:latin typeface="Courier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8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2" grpId="0"/>
      <p:bldP spid="13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2" grpId="0"/>
      <p:bldP spid="23" grpId="0"/>
      <p:bldP spid="25" grpId="0" animBg="1"/>
      <p:bldP spid="26" grpId="0" animBg="1"/>
      <p:bldP spid="27" grpId="0"/>
      <p:bldP spid="29" grpId="0"/>
      <p:bldP spid="31" grpId="0"/>
      <p:bldP spid="32" grpId="0"/>
      <p:bldP spid="35" grpId="0" animBg="1"/>
      <p:bldP spid="36" grpId="0" animBg="1"/>
      <p:bldP spid="41" grpId="0"/>
      <p:bldP spid="43" grpId="0"/>
      <p:bldP spid="45" grpId="0"/>
      <p:bldP spid="46" grpId="0"/>
      <p:bldP spid="50" grpId="0"/>
      <p:bldP spid="51" grpId="0"/>
      <p:bldP spid="52" grpId="0"/>
      <p:bldP spid="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Circular-Buffer Merge Kernel (I)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71462" y="980728"/>
            <a:ext cx="8601075" cy="54006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...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threadIdx.x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*  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blockDim.x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(threadIdx.x+1) * 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blockDim.x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&lt;=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C_length-C_completed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 ?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C_length-C_completed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      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&lt;=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C_length-C_completed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 ?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C_length-C_completed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// Find co-rank for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1200" dirty="0" err="1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co_rank_circular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    A_S, min(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A_length-A_completed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),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    B_S, min(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B_length-B_completed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),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co_rank_circular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    A_S, min(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A_length-A_completed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),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    B_S, min(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B_length-B_completed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),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int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a_next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// Do merge in parallel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merge_sequential_circular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(A_S,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a_next-a_curr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B_S,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b_next-b_curr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 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C+C_curr+C_completed+c_curr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 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A_S_start+a_curr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B_S_start+b_curr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C3E6"/>
              </a:solidFill>
              <a:effectLst/>
              <a:uLnTx/>
              <a:uFillTx/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200" dirty="0">
                <a:solidFill>
                  <a:srgbClr val="9DC3E6"/>
                </a:solidFill>
                <a:latin typeface="Courier" pitchFamily="2" charset="0"/>
              </a:rPr>
              <a:t>...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C3E6"/>
              </a:solidFill>
              <a:effectLst/>
              <a:uLnTx/>
              <a:uFillTx/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94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Circular-Buffer Merge Kernel (II)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71462" y="980728"/>
            <a:ext cx="8601075" cy="54006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...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9DC3E6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// Figure out the work has been done</a:t>
            </a:r>
            <a:endParaRPr lang="en-US" sz="1200" dirty="0">
              <a:solidFill>
                <a:srgbClr val="9DC3E6"/>
              </a:solidFill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counter++;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co_rank_circular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(min(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C_length-C_completed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),     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      A_S, min(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A_length-A_consumed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),     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      B_S, min(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B_length-B_consumed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),                  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                            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min(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C_length-C_completed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 -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+=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+= min(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C_length-C_completed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);   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C_completed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 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&gt;=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A_S_start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200" dirty="0">
              <a:solidFill>
                <a:schemeClr val="dk1"/>
              </a:solidFill>
              <a:latin typeface="Courier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B_S_consumed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 dirty="0">
                <a:solidFill>
                  <a:srgbClr val="CC9900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&gt;=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B_S_start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tile_size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;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		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  __</a:t>
            </a:r>
            <a:r>
              <a:rPr lang="en-US" sz="1200" dirty="0" err="1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syncthreads</a:t>
            </a: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();    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  }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200" dirty="0">
                <a:solidFill>
                  <a:schemeClr val="dk1"/>
                </a:solidFill>
                <a:latin typeface="Courier" pitchFamily="2" charset="0"/>
                <a:ea typeface="Times New Roman"/>
                <a:cs typeface="Times New Roman"/>
                <a:sym typeface="Times New Roman"/>
              </a:rPr>
              <a:t>}</a:t>
            </a:r>
            <a:endParaRPr lang="en-US" sz="12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C3E6"/>
              </a:solidFill>
              <a:effectLst/>
              <a:uLnTx/>
              <a:uFillTx/>
              <a:latin typeface="Courier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FF8446-B87E-624E-AE67-3412339F40B0}"/>
              </a:ext>
            </a:extLst>
          </p:cNvPr>
          <p:cNvSpPr/>
          <p:nvPr/>
        </p:nvSpPr>
        <p:spPr>
          <a:xfrm>
            <a:off x="1763688" y="5589240"/>
            <a:ext cx="707551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Sequential merge and co-rank functions are the only change: 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 well-designed library interface limits the impact on user code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Co-Rank Function with Circular Buffer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71462" y="908720"/>
            <a:ext cx="860107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co_rank_circular</a:t>
            </a:r>
            <a:r>
              <a:rPr lang="en-US" sz="1000" dirty="0">
                <a:latin typeface="Courier" pitchFamily="2" charset="0"/>
              </a:rPr>
              <a:t>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k,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* A,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m,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* B,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n,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A_S_start</a:t>
            </a:r>
            <a:r>
              <a:rPr lang="en-US" sz="1000" dirty="0">
                <a:latin typeface="Courier" pitchFamily="2" charset="0"/>
              </a:rPr>
              <a:t>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B_S_start</a:t>
            </a:r>
            <a:r>
              <a:rPr lang="en-US" sz="1000" dirty="0">
                <a:latin typeface="Courier" pitchFamily="2" charset="0"/>
              </a:rPr>
              <a:t>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){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= k&lt;m ? k : m;  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000" dirty="0" err="1">
                <a:solidFill>
                  <a:srgbClr val="9DC3E6"/>
                </a:solidFill>
                <a:latin typeface="Courier" pitchFamily="2" charset="0"/>
              </a:rPr>
              <a:t>i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 = min(k, 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j = k -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i_low</a:t>
            </a:r>
            <a:r>
              <a:rPr lang="en-US" sz="1000" dirty="0">
                <a:latin typeface="Courier" pitchFamily="2" charset="0"/>
              </a:rPr>
              <a:t> = 0&gt;(k-n) ? 0 : k-n;  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000" dirty="0" err="1">
                <a:solidFill>
                  <a:srgbClr val="9DC3E6"/>
                </a:solidFill>
                <a:latin typeface="Courier" pitchFamily="2" charset="0"/>
              </a:rPr>
              <a:t>i_low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 = max(0, k-n)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j_low</a:t>
            </a:r>
            <a:r>
              <a:rPr lang="en-US" sz="1000" dirty="0">
                <a:latin typeface="Courier" pitchFamily="2" charset="0"/>
              </a:rPr>
              <a:t> = 0&gt;(k-m) ? 0: k-m;   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// </a:t>
            </a:r>
            <a:r>
              <a:rPr lang="en-US" sz="1000" dirty="0" err="1">
                <a:solidFill>
                  <a:srgbClr val="9DC3E6"/>
                </a:solidFill>
                <a:latin typeface="Courier" pitchFamily="2" charset="0"/>
              </a:rPr>
              <a:t>i_low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 = max(0, k-m)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bool</a:t>
            </a:r>
            <a:r>
              <a:rPr lang="en-US" sz="1000" dirty="0">
                <a:latin typeface="Courier" pitchFamily="2" charset="0"/>
              </a:rPr>
              <a:t> active = true;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while</a:t>
            </a:r>
            <a:r>
              <a:rPr lang="en-US" sz="1000" dirty="0">
                <a:latin typeface="Courier" pitchFamily="2" charset="0"/>
              </a:rPr>
              <a:t>(active){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i_cir</a:t>
            </a:r>
            <a:r>
              <a:rPr lang="en-US" sz="1000" dirty="0">
                <a:latin typeface="Courier" pitchFamily="2" charset="0"/>
              </a:rPr>
              <a:t> = (</a:t>
            </a:r>
            <a:r>
              <a:rPr lang="en-US" sz="1000" dirty="0" err="1">
                <a:latin typeface="Courier" pitchFamily="2" charset="0"/>
              </a:rPr>
              <a:t>A_S_start+i</a:t>
            </a:r>
            <a:r>
              <a:rPr lang="en-US" sz="1000" dirty="0">
                <a:latin typeface="Courier" pitchFamily="2" charset="0"/>
              </a:rPr>
              <a:t>) %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i_m_1_cir = (A_S_start+i-1) %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j_cir</a:t>
            </a:r>
            <a:r>
              <a:rPr lang="en-US" sz="1000" dirty="0">
                <a:latin typeface="Courier" pitchFamily="2" charset="0"/>
              </a:rPr>
              <a:t> = (</a:t>
            </a:r>
            <a:r>
              <a:rPr lang="en-US" sz="1000" dirty="0" err="1">
                <a:latin typeface="Courier" pitchFamily="2" charset="0"/>
              </a:rPr>
              <a:t>B_S_start+j</a:t>
            </a:r>
            <a:r>
              <a:rPr lang="en-US" sz="1000" dirty="0">
                <a:latin typeface="Courier" pitchFamily="2" charset="0"/>
              </a:rPr>
              <a:t>) %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);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j_m_1_cir = (B_S_start+i-1) %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000" dirty="0">
              <a:latin typeface="Courier" pitchFamily="2" charset="0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if</a:t>
            </a:r>
            <a:r>
              <a:rPr lang="en-US" sz="1000" dirty="0">
                <a:latin typeface="Courier" pitchFamily="2" charset="0"/>
              </a:rPr>
              <a:t>(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&gt; 0 &amp;&amp; j &lt; n &amp;&amp; A[i_m_1_cir] &gt; B[</a:t>
            </a:r>
            <a:r>
              <a:rPr lang="en-US" sz="1000" dirty="0" err="1">
                <a:latin typeface="Courier" pitchFamily="2" charset="0"/>
              </a:rPr>
              <a:t>j_cir</a:t>
            </a:r>
            <a:r>
              <a:rPr lang="en-US" sz="1000" dirty="0">
                <a:latin typeface="Courier" pitchFamily="2" charset="0"/>
              </a:rPr>
              <a:t>]){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delta = ((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- </a:t>
            </a:r>
            <a:r>
              <a:rPr lang="en-US" sz="1000" dirty="0" err="1">
                <a:latin typeface="Courier" pitchFamily="2" charset="0"/>
              </a:rPr>
              <a:t>i_low</a:t>
            </a:r>
            <a:r>
              <a:rPr lang="en-US" sz="1000" dirty="0">
                <a:latin typeface="Courier" pitchFamily="2" charset="0"/>
              </a:rPr>
              <a:t> +1) &gt;&gt; 1); 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// ceil(</a:t>
            </a:r>
            <a:r>
              <a:rPr lang="en-US" sz="1000" dirty="0" err="1">
                <a:solidFill>
                  <a:srgbClr val="9DC3E6"/>
                </a:solidFill>
                <a:latin typeface="Courier" pitchFamily="2" charset="0"/>
              </a:rPr>
              <a:t>i-i_low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)/2)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</a:t>
            </a:r>
            <a:r>
              <a:rPr lang="en-US" sz="1000" dirty="0" err="1">
                <a:latin typeface="Courier" pitchFamily="2" charset="0"/>
              </a:rPr>
              <a:t>j_low</a:t>
            </a:r>
            <a:r>
              <a:rPr lang="en-US" sz="1000" dirty="0">
                <a:latin typeface="Courier" pitchFamily="2" charset="0"/>
              </a:rPr>
              <a:t> = j;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=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j = j +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}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else if</a:t>
            </a:r>
            <a:r>
              <a:rPr lang="en-US" sz="1000" dirty="0">
                <a:latin typeface="Courier" pitchFamily="2" charset="0"/>
              </a:rPr>
              <a:t>(j &gt; 0 &amp;&amp;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&lt; m &amp;&amp; B[j_m_1_cir] &gt;= A[</a:t>
            </a:r>
            <a:r>
              <a:rPr lang="en-US" sz="1000" dirty="0" err="1">
                <a:latin typeface="Courier" pitchFamily="2" charset="0"/>
              </a:rPr>
              <a:t>i_cir</a:t>
            </a:r>
            <a:r>
              <a:rPr lang="en-US" sz="1000" dirty="0">
                <a:latin typeface="Courier" pitchFamily="2" charset="0"/>
              </a:rPr>
              <a:t>]){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delta = ((j - </a:t>
            </a:r>
            <a:r>
              <a:rPr lang="en-US" sz="1000" dirty="0" err="1">
                <a:latin typeface="Courier" pitchFamily="2" charset="0"/>
              </a:rPr>
              <a:t>j_low</a:t>
            </a:r>
            <a:r>
              <a:rPr lang="en-US" sz="1000" dirty="0">
                <a:latin typeface="Courier" pitchFamily="2" charset="0"/>
              </a:rPr>
              <a:t> +1) &gt;&gt; 1);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</a:t>
            </a:r>
            <a:r>
              <a:rPr lang="en-US" sz="1000" dirty="0" err="1">
                <a:latin typeface="Courier" pitchFamily="2" charset="0"/>
              </a:rPr>
              <a:t>i_low</a:t>
            </a:r>
            <a:r>
              <a:rPr lang="en-US" sz="1000" dirty="0">
                <a:latin typeface="Courier" pitchFamily="2" charset="0"/>
              </a:rPr>
              <a:t> =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=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+ delta;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j = j - delta;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}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else</a:t>
            </a:r>
            <a:r>
              <a:rPr lang="en-US" sz="1000" dirty="0">
                <a:latin typeface="Courier" pitchFamily="2" charset="0"/>
              </a:rPr>
              <a:t>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active = false;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return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9581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Sequential Merge with Circular Buffers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1" name="Google Shape;934;p32">
            <a:extLst>
              <a:ext uri="{FF2B5EF4-FFF2-40B4-BE49-F238E27FC236}">
                <a16:creationId xmlns:a16="http://schemas.microsoft.com/office/drawing/2014/main" id="{1C197592-B4EC-4140-8C22-588CF60AABAA}"/>
              </a:ext>
            </a:extLst>
          </p:cNvPr>
          <p:cNvSpPr txBox="1">
            <a:spLocks/>
          </p:cNvSpPr>
          <p:nvPr/>
        </p:nvSpPr>
        <p:spPr bwMode="auto">
          <a:xfrm>
            <a:off x="235966" y="908720"/>
            <a:ext cx="887253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void </a:t>
            </a:r>
            <a:r>
              <a:rPr lang="en-US" sz="1000" dirty="0" err="1">
                <a:latin typeface="Courier" pitchFamily="2" charset="0"/>
              </a:rPr>
              <a:t>merge_sequential_circular</a:t>
            </a:r>
            <a:r>
              <a:rPr lang="en-US" sz="1000" dirty="0">
                <a:latin typeface="Courier" pitchFamily="2" charset="0"/>
              </a:rPr>
              <a:t>(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*A,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m,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*B,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n,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*C,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A_S_start</a:t>
            </a:r>
            <a:r>
              <a:rPr lang="en-US" sz="1000" dirty="0">
                <a:latin typeface="Courier" pitchFamily="2" charset="0"/>
              </a:rPr>
              <a:t>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B_S_start</a:t>
            </a:r>
            <a:r>
              <a:rPr lang="en-US" sz="1000" dirty="0">
                <a:latin typeface="Courier" pitchFamily="2" charset="0"/>
              </a:rPr>
              <a:t>,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){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= 0;  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// Virtual index into A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j = 0;  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// Virtual index into B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k = 0;  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// virtual index into C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000" dirty="0">
              <a:latin typeface="Courier" pitchFamily="2" charset="0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while</a:t>
            </a:r>
            <a:r>
              <a:rPr lang="en-US" sz="1000" dirty="0">
                <a:latin typeface="Courier" pitchFamily="2" charset="0"/>
              </a:rPr>
              <a:t>((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&lt; m) &amp;&amp; (j &lt; n)){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i_cir</a:t>
            </a:r>
            <a:r>
              <a:rPr lang="en-US" sz="1000" dirty="0">
                <a:latin typeface="Courier" pitchFamily="2" charset="0"/>
              </a:rPr>
              <a:t> = (</a:t>
            </a:r>
            <a:r>
              <a:rPr lang="en-US" sz="1000" dirty="0" err="1">
                <a:latin typeface="Courier" pitchFamily="2" charset="0"/>
              </a:rPr>
              <a:t>A_S_start</a:t>
            </a:r>
            <a:r>
              <a:rPr lang="en-US" sz="1000" dirty="0">
                <a:latin typeface="Courier" pitchFamily="2" charset="0"/>
              </a:rPr>
              <a:t> +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) %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j_cir</a:t>
            </a:r>
            <a:r>
              <a:rPr lang="en-US" sz="1000" dirty="0">
                <a:latin typeface="Courier" pitchFamily="2" charset="0"/>
              </a:rPr>
              <a:t> = (</a:t>
            </a:r>
            <a:r>
              <a:rPr lang="en-US" sz="1000" dirty="0" err="1">
                <a:latin typeface="Courier" pitchFamily="2" charset="0"/>
              </a:rPr>
              <a:t>B_S_start</a:t>
            </a:r>
            <a:r>
              <a:rPr lang="en-US" sz="1000" dirty="0">
                <a:latin typeface="Courier" pitchFamily="2" charset="0"/>
              </a:rPr>
              <a:t> + j) %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000" dirty="0">
              <a:latin typeface="Courier" pitchFamily="2" charset="0"/>
            </a:endParaRP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if</a:t>
            </a:r>
            <a:r>
              <a:rPr lang="en-US" sz="1000" dirty="0">
                <a:latin typeface="Courier" pitchFamily="2" charset="0"/>
              </a:rPr>
              <a:t>(A[</a:t>
            </a:r>
            <a:r>
              <a:rPr lang="en-US" sz="1000" dirty="0" err="1">
                <a:latin typeface="Courier" pitchFamily="2" charset="0"/>
              </a:rPr>
              <a:t>i_cir</a:t>
            </a:r>
            <a:r>
              <a:rPr lang="en-US" sz="1000" dirty="0">
                <a:latin typeface="Courier" pitchFamily="2" charset="0"/>
              </a:rPr>
              <a:t>] &lt;= B[</a:t>
            </a:r>
            <a:r>
              <a:rPr lang="en-US" sz="1000" dirty="0" err="1">
                <a:latin typeface="Courier" pitchFamily="2" charset="0"/>
              </a:rPr>
              <a:t>j_cir</a:t>
            </a:r>
            <a:r>
              <a:rPr lang="en-US" sz="1000" dirty="0">
                <a:latin typeface="Courier" pitchFamily="2" charset="0"/>
              </a:rPr>
              <a:t>]){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C[k++] = A[</a:t>
            </a:r>
            <a:r>
              <a:rPr lang="en-US" sz="1000" dirty="0" err="1">
                <a:latin typeface="Courier" pitchFamily="2" charset="0"/>
              </a:rPr>
              <a:t>i_cir</a:t>
            </a:r>
            <a:r>
              <a:rPr lang="en-US" sz="1000" dirty="0">
                <a:latin typeface="Courier" pitchFamily="2" charset="0"/>
              </a:rPr>
              <a:t>];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++;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}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else</a:t>
            </a:r>
            <a:r>
              <a:rPr lang="en-US" sz="1000" dirty="0">
                <a:latin typeface="Courier" pitchFamily="2" charset="0"/>
              </a:rPr>
              <a:t>{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C[k++] = B[</a:t>
            </a:r>
            <a:r>
              <a:rPr lang="en-US" sz="1000" dirty="0" err="1">
                <a:latin typeface="Courier" pitchFamily="2" charset="0"/>
              </a:rPr>
              <a:t>j_cir</a:t>
            </a:r>
            <a:r>
              <a:rPr lang="en-US" sz="1000" dirty="0">
                <a:latin typeface="Courier" pitchFamily="2" charset="0"/>
              </a:rPr>
              <a:t>]; </a:t>
            </a:r>
            <a:r>
              <a:rPr lang="en-US" sz="1000" dirty="0" err="1">
                <a:latin typeface="Courier" pitchFamily="2" charset="0"/>
              </a:rPr>
              <a:t>j++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}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}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endParaRPr lang="en-US" sz="1000" dirty="0">
              <a:latin typeface="Courier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if</a:t>
            </a:r>
            <a:r>
              <a:rPr lang="en-US" sz="1000" dirty="0">
                <a:latin typeface="Courier" pitchFamily="2" charset="0"/>
              </a:rPr>
              <a:t>(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== m) {  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// Done with A[] handle remaining B[]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for</a:t>
            </a:r>
            <a:r>
              <a:rPr lang="en-US" sz="1000" dirty="0">
                <a:latin typeface="Courier" pitchFamily="2" charset="0"/>
              </a:rPr>
              <a:t>(; j &lt; n; </a:t>
            </a:r>
            <a:r>
              <a:rPr lang="en-US" sz="1000" dirty="0" err="1">
                <a:latin typeface="Courier" pitchFamily="2" charset="0"/>
              </a:rPr>
              <a:t>j++</a:t>
            </a:r>
            <a:r>
              <a:rPr lang="en-US" sz="1000" dirty="0">
                <a:latin typeface="Courier" pitchFamily="2" charset="0"/>
              </a:rPr>
              <a:t>) {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j_cir</a:t>
            </a:r>
            <a:r>
              <a:rPr lang="en-US" sz="1000" dirty="0">
                <a:latin typeface="Courier" pitchFamily="2" charset="0"/>
              </a:rPr>
              <a:t> = (</a:t>
            </a:r>
            <a:r>
              <a:rPr lang="en-US" sz="1000" dirty="0" err="1">
                <a:latin typeface="Courier" pitchFamily="2" charset="0"/>
              </a:rPr>
              <a:t>B_S_start</a:t>
            </a:r>
            <a:r>
              <a:rPr lang="en-US" sz="1000" dirty="0">
                <a:latin typeface="Courier" pitchFamily="2" charset="0"/>
              </a:rPr>
              <a:t> + j) %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);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C[k++] = B[</a:t>
            </a:r>
            <a:r>
              <a:rPr lang="en-US" sz="1000" dirty="0" err="1">
                <a:latin typeface="Courier" pitchFamily="2" charset="0"/>
              </a:rPr>
              <a:t>j_cir</a:t>
            </a:r>
            <a:r>
              <a:rPr lang="en-US" sz="1000" dirty="0">
                <a:latin typeface="Courier" pitchFamily="2" charset="0"/>
              </a:rPr>
              <a:t>];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}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}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else</a:t>
            </a:r>
            <a:r>
              <a:rPr lang="en-US" sz="1000" dirty="0">
                <a:latin typeface="Courier" pitchFamily="2" charset="0"/>
              </a:rPr>
              <a:t>{       </a:t>
            </a:r>
            <a:r>
              <a:rPr lang="en-US" sz="1000" dirty="0">
                <a:solidFill>
                  <a:srgbClr val="9DC3E6"/>
                </a:solidFill>
                <a:latin typeface="Courier" pitchFamily="2" charset="0"/>
              </a:rPr>
              <a:t>// Done with B[], handle remaining A[]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</a:t>
            </a:r>
            <a:r>
              <a:rPr lang="en-US" sz="1000" dirty="0">
                <a:solidFill>
                  <a:srgbClr val="CC9900"/>
                </a:solidFill>
                <a:latin typeface="Courier" pitchFamily="2" charset="0"/>
              </a:rPr>
              <a:t>for</a:t>
            </a:r>
            <a:r>
              <a:rPr lang="en-US" sz="1000" dirty="0">
                <a:latin typeface="Courier" pitchFamily="2" charset="0"/>
              </a:rPr>
              <a:t>(;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 &lt;m;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++) {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</a:t>
            </a:r>
            <a:r>
              <a:rPr lang="en-US" sz="1000" dirty="0">
                <a:solidFill>
                  <a:srgbClr val="00B050"/>
                </a:solidFill>
                <a:latin typeface="Courier" pitchFamily="2" charset="0"/>
              </a:rPr>
              <a:t>int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i_cir</a:t>
            </a:r>
            <a:r>
              <a:rPr lang="en-US" sz="1000" dirty="0">
                <a:latin typeface="Courier" pitchFamily="2" charset="0"/>
              </a:rPr>
              <a:t> = (</a:t>
            </a:r>
            <a:r>
              <a:rPr lang="en-US" sz="1000" dirty="0" err="1">
                <a:latin typeface="Courier" pitchFamily="2" charset="0"/>
              </a:rPr>
              <a:t>A_S_start</a:t>
            </a:r>
            <a:r>
              <a:rPr lang="en-US" sz="1000" dirty="0">
                <a:latin typeface="Courier" pitchFamily="2" charset="0"/>
              </a:rPr>
              <a:t> + </a:t>
            </a:r>
            <a:r>
              <a:rPr lang="en-US" sz="1000" dirty="0" err="1">
                <a:latin typeface="Courier" pitchFamily="2" charset="0"/>
              </a:rPr>
              <a:t>i</a:t>
            </a:r>
            <a:r>
              <a:rPr lang="en-US" sz="1000" dirty="0">
                <a:latin typeface="Courier" pitchFamily="2" charset="0"/>
              </a:rPr>
              <a:t>) % </a:t>
            </a:r>
            <a:r>
              <a:rPr lang="en-US" sz="1000" dirty="0" err="1">
                <a:latin typeface="Courier" pitchFamily="2" charset="0"/>
              </a:rPr>
              <a:t>tile_size</a:t>
            </a:r>
            <a:r>
              <a:rPr lang="en-US" sz="1000" dirty="0">
                <a:latin typeface="Courier" pitchFamily="2" charset="0"/>
              </a:rPr>
              <a:t>;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  C[k++] = A[</a:t>
            </a:r>
            <a:r>
              <a:rPr lang="en-US" sz="1000" dirty="0" err="1">
                <a:latin typeface="Courier" pitchFamily="2" charset="0"/>
              </a:rPr>
              <a:t>i_cir</a:t>
            </a:r>
            <a:r>
              <a:rPr lang="en-US" sz="1000" dirty="0">
                <a:latin typeface="Courier" pitchFamily="2" charset="0"/>
              </a:rPr>
              <a:t>];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  } 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  }</a:t>
            </a:r>
          </a:p>
          <a:p>
            <a:pPr marL="0" lvl="0" indent="0">
              <a:spcBef>
                <a:spcPts val="320"/>
              </a:spcBef>
              <a:spcAft>
                <a:spcPts val="0"/>
              </a:spcAft>
              <a:buClr>
                <a:srgbClr val="004990"/>
              </a:buClr>
              <a:buSzPts val="1600"/>
              <a:buNone/>
            </a:pPr>
            <a:r>
              <a:rPr lang="en-US" sz="1000" dirty="0">
                <a:latin typeface="Courier" pitchFamily="2" charset="0"/>
              </a:rPr>
              <a:t>}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DC3E6"/>
              </a:solidFill>
              <a:effectLst/>
              <a:uLnTx/>
              <a:uFillTx/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039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Merge Sort: Summary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Parallelization of merge sort requires </a:t>
            </a:r>
            <a:r>
              <a:rPr lang="en-US" altLang="zh-CN" dirty="0">
                <a:solidFill>
                  <a:srgbClr val="0070C0"/>
                </a:solidFill>
              </a:rPr>
              <a:t>each thread to dynamically identify its input ranges</a:t>
            </a:r>
          </a:p>
          <a:p>
            <a:pPr lvl="1"/>
            <a:r>
              <a:rPr lang="en-US" altLang="zh-CN" dirty="0"/>
              <a:t>Input ranges are data dependent</a:t>
            </a:r>
          </a:p>
          <a:p>
            <a:pPr lvl="1"/>
            <a:r>
              <a:rPr lang="en-US" altLang="zh-CN" dirty="0"/>
              <a:t>Challenges when using tiling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00B050"/>
                </a:solidFill>
              </a:rPr>
              <a:t>Circular buffers </a:t>
            </a:r>
            <a:r>
              <a:rPr lang="en-US" altLang="zh-CN" dirty="0"/>
              <a:t>to make full use of the data loaded into shared memory</a:t>
            </a:r>
          </a:p>
          <a:p>
            <a:pPr lvl="1"/>
            <a:r>
              <a:rPr lang="en-US" altLang="zh-CN" dirty="0"/>
              <a:t>Simplified buffer access model to not increase code complexity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DFF9C-712A-2A4E-8A99-96A516159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46D82-73E8-4CB3-8B05-AA66F8C47AE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9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6EFC1E-40D3-8B48-BF55-90304E676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1" r="7795"/>
          <a:stretch/>
        </p:blipFill>
        <p:spPr>
          <a:xfrm>
            <a:off x="5849415" y="2355206"/>
            <a:ext cx="3115073" cy="36724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Recommended Readings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1124744"/>
            <a:ext cx="8735888" cy="5256584"/>
          </a:xfrm>
        </p:spPr>
        <p:txBody>
          <a:bodyPr>
            <a:normAutofit/>
          </a:bodyPr>
          <a:lstStyle/>
          <a:p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Hwu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and Kirk, </a:t>
            </a:r>
            <a:r>
              <a:rPr lang="ja-JP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Programming Massively Parallel Processors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</a:t>
            </a:r>
            <a:r>
              <a:rPr lang="ja-JP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Third Edition, 2017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 11 - Parallel patterns: </a:t>
            </a:r>
          </a:p>
          <a:p>
            <a:pPr marL="344487" lvl="1" indent="0">
              <a:buNone/>
            </a:pP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merge sort: An introduction to tiling </a:t>
            </a:r>
          </a:p>
          <a:p>
            <a:pPr marL="344487" lvl="1" indent="0">
              <a:buNone/>
            </a:pP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with dynamic input data identification</a:t>
            </a:r>
          </a:p>
          <a:p>
            <a:pPr marL="344487" lvl="1" indent="0">
              <a:buNone/>
            </a:pPr>
            <a:endParaRPr lang="en-US" altLang="ja-JP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2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Computation</a:t>
            </a:r>
          </a:p>
        </p:txBody>
      </p:sp>
      <p:sp>
        <p:nvSpPr>
          <p:cNvPr id="542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Histogram is a frequently used computation for </a:t>
            </a:r>
            <a:r>
              <a:rPr lang="en-US" dirty="0">
                <a:solidFill>
                  <a:srgbClr val="00B050"/>
                </a:solidFill>
              </a:rPr>
              <a:t>reducing the dimensionality and extracting notable features </a:t>
            </a:r>
            <a:r>
              <a:rPr lang="en-US" dirty="0"/>
              <a:t>and patterns from large data sets</a:t>
            </a:r>
          </a:p>
          <a:p>
            <a:pPr lvl="1"/>
            <a:r>
              <a:rPr lang="en-US" dirty="0"/>
              <a:t>Feature extraction for object recognition in images</a:t>
            </a:r>
          </a:p>
          <a:p>
            <a:pPr lvl="1"/>
            <a:r>
              <a:rPr lang="en-US" dirty="0"/>
              <a:t>Fraud detection in credit card transactions</a:t>
            </a:r>
          </a:p>
          <a:p>
            <a:pPr lvl="1"/>
            <a:r>
              <a:rPr lang="en-US" dirty="0"/>
              <a:t>Correlating heavenly object movements in astrophysics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Basic histograms - for </a:t>
            </a:r>
            <a:r>
              <a:rPr lang="en-US" dirty="0">
                <a:solidFill>
                  <a:srgbClr val="0070C0"/>
                </a:solidFill>
              </a:rPr>
              <a:t>each element in the data set, use the value to identify a “bin” to increment</a:t>
            </a:r>
          </a:p>
          <a:p>
            <a:pPr lvl="1"/>
            <a:r>
              <a:rPr lang="en-US" dirty="0"/>
              <a:t>Divide possible input value range into “bins”</a:t>
            </a:r>
          </a:p>
          <a:p>
            <a:pPr lvl="1"/>
            <a:r>
              <a:rPr lang="en-US" dirty="0"/>
              <a:t>Associate a counter to each bin</a:t>
            </a:r>
          </a:p>
          <a:p>
            <a:pPr lvl="1"/>
            <a:r>
              <a:rPr lang="en-US" dirty="0"/>
              <a:t>For each input element, examine its value and determine the bin it falls into and increment the counter for that bin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4378F-8AD8-8946-ACCE-F7A0E9C78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94703-842D-BE41-9AF0-496458107D7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610">
            <a:extLst>
              <a:ext uri="{FF2B5EF4-FFF2-40B4-BE49-F238E27FC236}">
                <a16:creationId xmlns:a16="http://schemas.microsoft.com/office/drawing/2014/main" id="{09865BEE-1DFF-3E4F-995A-40BA3358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41584"/>
            <a:ext cx="15199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Slide credit: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Hwu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&amp; Kirk</a:t>
            </a:r>
          </a:p>
        </p:txBody>
      </p:sp>
    </p:spTree>
    <p:extLst>
      <p:ext uri="{BB962C8B-B14F-4D97-AF65-F5344CB8AC3E}">
        <p14:creationId xmlns:p14="http://schemas.microsoft.com/office/powerpoint/2010/main" val="875380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Recommended Readings (II)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1124744"/>
            <a:ext cx="8735888" cy="5256584"/>
          </a:xfrm>
        </p:spPr>
        <p:txBody>
          <a:bodyPr>
            <a:normAutofit/>
          </a:bodyPr>
          <a:lstStyle/>
          <a:p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Hwu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and Kirk and El Hajj, </a:t>
            </a:r>
            <a:r>
              <a:rPr lang="ja-JP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Programming Massively Parallel Processors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</a:t>
            </a:r>
            <a:r>
              <a:rPr lang="ja-JP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Fourth Edition, 2022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Chapter 12 - Merge: An introduction </a:t>
            </a:r>
          </a:p>
          <a:p>
            <a:pPr marL="344487" lvl="1" indent="0">
              <a:buNone/>
            </a:pP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to dynamic input data identification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ECA4F-0857-4944-8DAA-C32FBBBB3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03" y="2423490"/>
            <a:ext cx="2894697" cy="35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03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5">
            <a:extLst>
              <a:ext uri="{FF2B5EF4-FFF2-40B4-BE49-F238E27FC236}">
                <a16:creationId xmlns:a16="http://schemas.microsoft.com/office/drawing/2014/main" id="{38DFFC52-436B-2049-BC66-9FF2A94A4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7848600" cy="2286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Dr. Juan Gómez Luna</a:t>
            </a:r>
          </a:p>
          <a:p>
            <a:pPr marL="0" indent="0" algn="ctr" eaLnBrk="1" hangingPunct="1">
              <a:buNone/>
            </a:pP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Prof. </a:t>
            </a:r>
            <a:r>
              <a:rPr lang="en-US" altLang="en-US" sz="2800" dirty="0" err="1">
                <a:solidFill>
                  <a:srgbClr val="003399"/>
                </a:solidFill>
                <a:ea typeface="ＭＳ Ｐゴシック" panose="020B0600070205080204" pitchFamily="34" charset="-128"/>
              </a:rPr>
              <a:t>Onur</a:t>
            </a:r>
            <a:r>
              <a:rPr lang="en-US" altLang="en-US" sz="280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ea typeface="ＭＳ Ｐゴシック" panose="020B0600070205080204" pitchFamily="34" charset="-128"/>
              </a:rPr>
              <a:t>Mutlu</a:t>
            </a:r>
            <a:endParaRPr lang="en-US" altLang="en-US" sz="2800" dirty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ETH Zürich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Fall 2022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2 January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458200" cy="2209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P&amp;S Heterogeneous Systems</a:t>
            </a:r>
            <a:br>
              <a:rPr lang="en-US" sz="1600" b="1" dirty="0">
                <a:solidFill>
                  <a:srgbClr val="C00000"/>
                </a:solidFill>
              </a:rPr>
            </a:br>
            <a:br>
              <a:rPr lang="en-US" sz="1600" b="1" dirty="0">
                <a:solidFill>
                  <a:srgbClr val="C00000"/>
                </a:solidFill>
              </a:rPr>
            </a:br>
            <a:r>
              <a:rPr lang="en-US" sz="4600" dirty="0"/>
              <a:t>Parallel Patterns: Merge Sort</a:t>
            </a:r>
            <a:endParaRPr lang="en-US" sz="4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8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08720"/>
          </a:xfrm>
        </p:spPr>
        <p:txBody>
          <a:bodyPr/>
          <a:lstStyle/>
          <a:p>
            <a:r>
              <a:rPr lang="en-US" dirty="0"/>
              <a:t>Parallel Histogram Computation: Iteration 2</a:t>
            </a: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threads move to the next section of the input</a:t>
            </a:r>
          </a:p>
          <a:p>
            <a:pPr lvl="1"/>
            <a:r>
              <a:rPr lang="en-US" dirty="0"/>
              <a:t>Each thread moves to element </a:t>
            </a:r>
            <a:r>
              <a:rPr lang="en-US" dirty="0" err="1">
                <a:solidFill>
                  <a:srgbClr val="7030A0"/>
                </a:solidFill>
              </a:rPr>
              <a:t>threadID</a:t>
            </a:r>
            <a:r>
              <a:rPr lang="en-US" dirty="0">
                <a:solidFill>
                  <a:srgbClr val="7030A0"/>
                </a:solidFill>
              </a:rPr>
              <a:t> + #threads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71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_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1916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9122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56328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353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074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7946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5152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2358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956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6677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_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53976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1182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_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3883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90006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02800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1559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28388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51624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4418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77212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26029" y="218401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3888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951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3775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03444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6366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7737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33550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5130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14550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2522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92375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9915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6226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873084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242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24701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1400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62094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81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99486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14825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36879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716016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42724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65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1665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46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49058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27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86450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208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5897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59600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350845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72001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091488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472488" y="5928320"/>
            <a:ext cx="64204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 …</a:t>
            </a:r>
          </a:p>
        </p:txBody>
      </p:sp>
      <p:cxnSp>
        <p:nvCxnSpPr>
          <p:cNvPr id="88" name="Straight Arrow Connector 87"/>
          <p:cNvCxnSpPr>
            <a:cxnSpLocks/>
            <a:stCxn id="98" idx="4"/>
            <a:endCxn id="47" idx="0"/>
          </p:cNvCxnSpPr>
          <p:nvPr/>
        </p:nvCxnSpPr>
        <p:spPr>
          <a:xfrm flipH="1">
            <a:off x="1567872" y="4030660"/>
            <a:ext cx="1974975" cy="1497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102" idx="4"/>
            <a:endCxn id="65" idx="0"/>
          </p:cNvCxnSpPr>
          <p:nvPr/>
        </p:nvCxnSpPr>
        <p:spPr>
          <a:xfrm>
            <a:off x="1543473" y="4030660"/>
            <a:ext cx="3389751" cy="1497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  <a:stCxn id="93" idx="4"/>
            <a:endCxn id="113" idx="0"/>
          </p:cNvCxnSpPr>
          <p:nvPr/>
        </p:nvCxnSpPr>
        <p:spPr>
          <a:xfrm>
            <a:off x="5542221" y="4030660"/>
            <a:ext cx="2756355" cy="1497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  <a:stCxn id="4" idx="4"/>
            <a:endCxn id="65" idx="0"/>
          </p:cNvCxnSpPr>
          <p:nvPr/>
        </p:nvCxnSpPr>
        <p:spPr>
          <a:xfrm flipH="1">
            <a:off x="4933224" y="4030660"/>
            <a:ext cx="2608370" cy="1497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7511976-D918-524E-AECD-733558469C0A}"/>
              </a:ext>
            </a:extLst>
          </p:cNvPr>
          <p:cNvGrpSpPr/>
          <p:nvPr/>
        </p:nvGrpSpPr>
        <p:grpSpPr>
          <a:xfrm>
            <a:off x="676177" y="3270644"/>
            <a:ext cx="7732713" cy="760016"/>
            <a:chOff x="583703" y="3742519"/>
            <a:chExt cx="7732713" cy="7600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FB5F83-166A-1E4D-8B98-E989409EDF69}"/>
                </a:ext>
              </a:extLst>
            </p:cNvPr>
            <p:cNvGrpSpPr/>
            <p:nvPr/>
          </p:nvGrpSpPr>
          <p:grpSpPr>
            <a:xfrm>
              <a:off x="6581824" y="3742519"/>
              <a:ext cx="1734592" cy="760016"/>
              <a:chOff x="1835696" y="2276872"/>
              <a:chExt cx="1734592" cy="760016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0A59351-AA81-B140-A9F8-A8229C410D00}"/>
                  </a:ext>
                </a:extLst>
              </p:cNvPr>
              <p:cNvSpPr/>
              <p:nvPr/>
            </p:nvSpPr>
            <p:spPr>
              <a:xfrm>
                <a:off x="1835696" y="2276872"/>
                <a:ext cx="1734592" cy="7600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600" dirty="0">
                    <a:solidFill>
                      <a:sysClr val="windowText" lastClr="000000"/>
                    </a:solidFill>
                  </a:rPr>
                  <a:t>Thread 3</a:t>
                </a:r>
              </a:p>
            </p:txBody>
          </p:sp>
          <p:sp>
            <p:nvSpPr>
              <p:cNvPr id="91" name="Freeform 124">
                <a:extLst>
                  <a:ext uri="{FF2B5EF4-FFF2-40B4-BE49-F238E27FC236}">
                    <a16:creationId xmlns:a16="http://schemas.microsoft.com/office/drawing/2014/main" id="{75E7FEE7-8A30-9E47-BCE4-06B9E72CF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671" y="2421466"/>
                <a:ext cx="73025" cy="468000"/>
              </a:xfrm>
              <a:custGeom>
                <a:avLst/>
                <a:gdLst>
                  <a:gd name="T0" fmla="*/ 56 w 208"/>
                  <a:gd name="T1" fmla="*/ 0 h 1536"/>
                  <a:gd name="T2" fmla="*/ 200 w 208"/>
                  <a:gd name="T3" fmla="*/ 192 h 1536"/>
                  <a:gd name="T4" fmla="*/ 8 w 208"/>
                  <a:gd name="T5" fmla="*/ 336 h 1536"/>
                  <a:gd name="T6" fmla="*/ 152 w 208"/>
                  <a:gd name="T7" fmla="*/ 528 h 1536"/>
                  <a:gd name="T8" fmla="*/ 8 w 208"/>
                  <a:gd name="T9" fmla="*/ 720 h 1536"/>
                  <a:gd name="T10" fmla="*/ 152 w 208"/>
                  <a:gd name="T11" fmla="*/ 816 h 1536"/>
                  <a:gd name="T12" fmla="*/ 56 w 208"/>
                  <a:gd name="T13" fmla="*/ 960 h 1536"/>
                  <a:gd name="T14" fmla="*/ 152 w 208"/>
                  <a:gd name="T15" fmla="*/ 1104 h 1536"/>
                  <a:gd name="T16" fmla="*/ 8 w 208"/>
                  <a:gd name="T17" fmla="*/ 1248 h 1536"/>
                  <a:gd name="T18" fmla="*/ 104 w 208"/>
                  <a:gd name="T19" fmla="*/ 1344 h 1536"/>
                  <a:gd name="T20" fmla="*/ 56 w 208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2844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D34E672-6FA0-C64F-A1E8-69FEB2DE112E}"/>
                </a:ext>
              </a:extLst>
            </p:cNvPr>
            <p:cNvGrpSpPr/>
            <p:nvPr/>
          </p:nvGrpSpPr>
          <p:grpSpPr>
            <a:xfrm>
              <a:off x="4582451" y="3742519"/>
              <a:ext cx="1734592" cy="760016"/>
              <a:chOff x="1835696" y="2276872"/>
              <a:chExt cx="1734592" cy="760016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3C1593F-1A87-7947-9BE3-1819442E523E}"/>
                  </a:ext>
                </a:extLst>
              </p:cNvPr>
              <p:cNvSpPr/>
              <p:nvPr/>
            </p:nvSpPr>
            <p:spPr>
              <a:xfrm>
                <a:off x="1835696" y="2276872"/>
                <a:ext cx="1734592" cy="7600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600" dirty="0">
                    <a:solidFill>
                      <a:sysClr val="windowText" lastClr="000000"/>
                    </a:solidFill>
                  </a:rPr>
                  <a:t>Thread 2</a:t>
                </a:r>
              </a:p>
            </p:txBody>
          </p:sp>
          <p:sp>
            <p:nvSpPr>
              <p:cNvPr id="94" name="Freeform 124">
                <a:extLst>
                  <a:ext uri="{FF2B5EF4-FFF2-40B4-BE49-F238E27FC236}">
                    <a16:creationId xmlns:a16="http://schemas.microsoft.com/office/drawing/2014/main" id="{BEE1AFDF-380A-8043-90FC-C9B748220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671" y="2421466"/>
                <a:ext cx="73025" cy="468000"/>
              </a:xfrm>
              <a:custGeom>
                <a:avLst/>
                <a:gdLst>
                  <a:gd name="T0" fmla="*/ 56 w 208"/>
                  <a:gd name="T1" fmla="*/ 0 h 1536"/>
                  <a:gd name="T2" fmla="*/ 200 w 208"/>
                  <a:gd name="T3" fmla="*/ 192 h 1536"/>
                  <a:gd name="T4" fmla="*/ 8 w 208"/>
                  <a:gd name="T5" fmla="*/ 336 h 1536"/>
                  <a:gd name="T6" fmla="*/ 152 w 208"/>
                  <a:gd name="T7" fmla="*/ 528 h 1536"/>
                  <a:gd name="T8" fmla="*/ 8 w 208"/>
                  <a:gd name="T9" fmla="*/ 720 h 1536"/>
                  <a:gd name="T10" fmla="*/ 152 w 208"/>
                  <a:gd name="T11" fmla="*/ 816 h 1536"/>
                  <a:gd name="T12" fmla="*/ 56 w 208"/>
                  <a:gd name="T13" fmla="*/ 960 h 1536"/>
                  <a:gd name="T14" fmla="*/ 152 w 208"/>
                  <a:gd name="T15" fmla="*/ 1104 h 1536"/>
                  <a:gd name="T16" fmla="*/ 8 w 208"/>
                  <a:gd name="T17" fmla="*/ 1248 h 1536"/>
                  <a:gd name="T18" fmla="*/ 104 w 208"/>
                  <a:gd name="T19" fmla="*/ 1344 h 1536"/>
                  <a:gd name="T20" fmla="*/ 56 w 208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2844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B8077BE-9A8F-FA48-86A1-04A2CFF9349B}"/>
                </a:ext>
              </a:extLst>
            </p:cNvPr>
            <p:cNvGrpSpPr/>
            <p:nvPr/>
          </p:nvGrpSpPr>
          <p:grpSpPr>
            <a:xfrm>
              <a:off x="2583077" y="3742519"/>
              <a:ext cx="1734592" cy="760016"/>
              <a:chOff x="1835696" y="2276872"/>
              <a:chExt cx="1734592" cy="760016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37BE266-B361-E14D-BCBF-BAE32D546B69}"/>
                  </a:ext>
                </a:extLst>
              </p:cNvPr>
              <p:cNvSpPr/>
              <p:nvPr/>
            </p:nvSpPr>
            <p:spPr>
              <a:xfrm>
                <a:off x="1835696" y="2276872"/>
                <a:ext cx="1734592" cy="7600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600" dirty="0">
                    <a:solidFill>
                      <a:sysClr val="windowText" lastClr="000000"/>
                    </a:solidFill>
                  </a:rPr>
                  <a:t>Thread 1</a:t>
                </a:r>
              </a:p>
            </p:txBody>
          </p:sp>
          <p:sp>
            <p:nvSpPr>
              <p:cNvPr id="99" name="Freeform 124">
                <a:extLst>
                  <a:ext uri="{FF2B5EF4-FFF2-40B4-BE49-F238E27FC236}">
                    <a16:creationId xmlns:a16="http://schemas.microsoft.com/office/drawing/2014/main" id="{FD4C22E3-311D-A44B-BCC4-0C1674DE2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671" y="2421466"/>
                <a:ext cx="73025" cy="468000"/>
              </a:xfrm>
              <a:custGeom>
                <a:avLst/>
                <a:gdLst>
                  <a:gd name="T0" fmla="*/ 56 w 208"/>
                  <a:gd name="T1" fmla="*/ 0 h 1536"/>
                  <a:gd name="T2" fmla="*/ 200 w 208"/>
                  <a:gd name="T3" fmla="*/ 192 h 1536"/>
                  <a:gd name="T4" fmla="*/ 8 w 208"/>
                  <a:gd name="T5" fmla="*/ 336 h 1536"/>
                  <a:gd name="T6" fmla="*/ 152 w 208"/>
                  <a:gd name="T7" fmla="*/ 528 h 1536"/>
                  <a:gd name="T8" fmla="*/ 8 w 208"/>
                  <a:gd name="T9" fmla="*/ 720 h 1536"/>
                  <a:gd name="T10" fmla="*/ 152 w 208"/>
                  <a:gd name="T11" fmla="*/ 816 h 1536"/>
                  <a:gd name="T12" fmla="*/ 56 w 208"/>
                  <a:gd name="T13" fmla="*/ 960 h 1536"/>
                  <a:gd name="T14" fmla="*/ 152 w 208"/>
                  <a:gd name="T15" fmla="*/ 1104 h 1536"/>
                  <a:gd name="T16" fmla="*/ 8 w 208"/>
                  <a:gd name="T17" fmla="*/ 1248 h 1536"/>
                  <a:gd name="T18" fmla="*/ 104 w 208"/>
                  <a:gd name="T19" fmla="*/ 1344 h 1536"/>
                  <a:gd name="T20" fmla="*/ 56 w 208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2844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CE6598-25B2-3C4C-9110-43B25BA3C6D5}"/>
                </a:ext>
              </a:extLst>
            </p:cNvPr>
            <p:cNvGrpSpPr/>
            <p:nvPr/>
          </p:nvGrpSpPr>
          <p:grpSpPr>
            <a:xfrm>
              <a:off x="583703" y="3742519"/>
              <a:ext cx="1734592" cy="760016"/>
              <a:chOff x="1835696" y="2276872"/>
              <a:chExt cx="1734592" cy="760016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9D70190-551E-AA45-9ACE-ABD9BD781651}"/>
                  </a:ext>
                </a:extLst>
              </p:cNvPr>
              <p:cNvSpPr/>
              <p:nvPr/>
            </p:nvSpPr>
            <p:spPr>
              <a:xfrm>
                <a:off x="1835696" y="2276872"/>
                <a:ext cx="1734592" cy="7600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600" dirty="0">
                    <a:solidFill>
                      <a:sysClr val="windowText" lastClr="000000"/>
                    </a:solidFill>
                  </a:rPr>
                  <a:t>Thread 0</a:t>
                </a:r>
              </a:p>
            </p:txBody>
          </p:sp>
          <p:sp>
            <p:nvSpPr>
              <p:cNvPr id="103" name="Freeform 124">
                <a:extLst>
                  <a:ext uri="{FF2B5EF4-FFF2-40B4-BE49-F238E27FC236}">
                    <a16:creationId xmlns:a16="http://schemas.microsoft.com/office/drawing/2014/main" id="{67D3C365-A2BA-CF42-A74C-8D03EFDEB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671" y="2421466"/>
                <a:ext cx="73025" cy="468000"/>
              </a:xfrm>
              <a:custGeom>
                <a:avLst/>
                <a:gdLst>
                  <a:gd name="T0" fmla="*/ 56 w 208"/>
                  <a:gd name="T1" fmla="*/ 0 h 1536"/>
                  <a:gd name="T2" fmla="*/ 200 w 208"/>
                  <a:gd name="T3" fmla="*/ 192 h 1536"/>
                  <a:gd name="T4" fmla="*/ 8 w 208"/>
                  <a:gd name="T5" fmla="*/ 336 h 1536"/>
                  <a:gd name="T6" fmla="*/ 152 w 208"/>
                  <a:gd name="T7" fmla="*/ 528 h 1536"/>
                  <a:gd name="T8" fmla="*/ 8 w 208"/>
                  <a:gd name="T9" fmla="*/ 720 h 1536"/>
                  <a:gd name="T10" fmla="*/ 152 w 208"/>
                  <a:gd name="T11" fmla="*/ 816 h 1536"/>
                  <a:gd name="T12" fmla="*/ 56 w 208"/>
                  <a:gd name="T13" fmla="*/ 960 h 1536"/>
                  <a:gd name="T14" fmla="*/ 152 w 208"/>
                  <a:gd name="T15" fmla="*/ 1104 h 1536"/>
                  <a:gd name="T16" fmla="*/ 8 w 208"/>
                  <a:gd name="T17" fmla="*/ 1248 h 1536"/>
                  <a:gd name="T18" fmla="*/ 104 w 208"/>
                  <a:gd name="T19" fmla="*/ 1344 h 1536"/>
                  <a:gd name="T20" fmla="*/ 56 w 208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2844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cxnSp>
        <p:nvCxnSpPr>
          <p:cNvPr id="86" name="Straight Arrow Connector 85"/>
          <p:cNvCxnSpPr>
            <a:cxnSpLocks/>
            <a:stCxn id="13" idx="2"/>
            <a:endCxn id="98" idx="0"/>
          </p:cNvCxnSpPr>
          <p:nvPr/>
        </p:nvCxnSpPr>
        <p:spPr>
          <a:xfrm>
            <a:off x="2234034" y="2565013"/>
            <a:ext cx="1308813" cy="705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  <a:stCxn id="14" idx="2"/>
            <a:endCxn id="93" idx="0"/>
          </p:cNvCxnSpPr>
          <p:nvPr/>
        </p:nvCxnSpPr>
        <p:spPr>
          <a:xfrm>
            <a:off x="2621240" y="2565013"/>
            <a:ext cx="2920981" cy="705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cxnSpLocks/>
            <a:stCxn id="15" idx="2"/>
            <a:endCxn id="4" idx="0"/>
          </p:cNvCxnSpPr>
          <p:nvPr/>
        </p:nvCxnSpPr>
        <p:spPr>
          <a:xfrm>
            <a:off x="3008446" y="2565013"/>
            <a:ext cx="4533148" cy="705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8F50D30-2541-FD46-92CB-E9ACF4CC8DCC}"/>
              </a:ext>
            </a:extLst>
          </p:cNvPr>
          <p:cNvSpPr/>
          <p:nvPr/>
        </p:nvSpPr>
        <p:spPr>
          <a:xfrm>
            <a:off x="246063" y="592832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E447F13-524E-0643-834D-C9578342F743}"/>
              </a:ext>
            </a:extLst>
          </p:cNvPr>
          <p:cNvSpPr/>
          <p:nvPr/>
        </p:nvSpPr>
        <p:spPr>
          <a:xfrm>
            <a:off x="25558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0" name="Straight Arrow Connector 89"/>
          <p:cNvCxnSpPr>
            <a:cxnSpLocks/>
            <a:stCxn id="12" idx="2"/>
            <a:endCxn id="102" idx="0"/>
          </p:cNvCxnSpPr>
          <p:nvPr/>
        </p:nvCxnSpPr>
        <p:spPr>
          <a:xfrm flipH="1">
            <a:off x="1543473" y="2565013"/>
            <a:ext cx="303355" cy="705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1138F7-D979-084E-927D-28567C49316D}"/>
              </a:ext>
            </a:extLst>
          </p:cNvPr>
          <p:cNvSpPr/>
          <p:nvPr/>
        </p:nvSpPr>
        <p:spPr>
          <a:xfrm>
            <a:off x="623843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4DB569F-0669-2940-8C19-FEC926027CB2}"/>
              </a:ext>
            </a:extLst>
          </p:cNvPr>
          <p:cNvSpPr/>
          <p:nvPr/>
        </p:nvSpPr>
        <p:spPr>
          <a:xfrm>
            <a:off x="6612364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EDCDA46-2598-EB4E-8DCB-AB1223A4835F}"/>
              </a:ext>
            </a:extLst>
          </p:cNvPr>
          <p:cNvSpPr/>
          <p:nvPr/>
        </p:nvSpPr>
        <p:spPr>
          <a:xfrm>
            <a:off x="698629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5D32A0C-D0F4-3141-8F7A-F19F88169B06}"/>
              </a:ext>
            </a:extLst>
          </p:cNvPr>
          <p:cNvSpPr/>
          <p:nvPr/>
        </p:nvSpPr>
        <p:spPr>
          <a:xfrm>
            <a:off x="736022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26B8D81-411C-464B-B99F-F976ED64329E}"/>
              </a:ext>
            </a:extLst>
          </p:cNvPr>
          <p:cNvSpPr/>
          <p:nvPr/>
        </p:nvSpPr>
        <p:spPr>
          <a:xfrm>
            <a:off x="773414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FA6D971-3BDD-E84D-A94B-EC46612ABA87}"/>
              </a:ext>
            </a:extLst>
          </p:cNvPr>
          <p:cNvSpPr/>
          <p:nvPr/>
        </p:nvSpPr>
        <p:spPr>
          <a:xfrm>
            <a:off x="8108076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E78BBBC-FB74-AC45-9F0C-1E5D899677D1}"/>
              </a:ext>
            </a:extLst>
          </p:cNvPr>
          <p:cNvSpPr/>
          <p:nvPr/>
        </p:nvSpPr>
        <p:spPr>
          <a:xfrm>
            <a:off x="8482013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E6EB0B-A25E-1546-8942-EBD3250B405D}"/>
              </a:ext>
            </a:extLst>
          </p:cNvPr>
          <p:cNvSpPr txBox="1"/>
          <p:nvPr/>
        </p:nvSpPr>
        <p:spPr>
          <a:xfrm>
            <a:off x="2163649" y="4479503"/>
            <a:ext cx="4816703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CH" sz="2400" dirty="0"/>
              <a:t>We need to use </a:t>
            </a:r>
            <a:r>
              <a:rPr lang="en-CH" sz="2400" dirty="0">
                <a:solidFill>
                  <a:srgbClr val="C00000"/>
                </a:solidFill>
              </a:rPr>
              <a:t>atomic operations</a:t>
            </a:r>
          </a:p>
        </p:txBody>
      </p:sp>
      <p:sp>
        <p:nvSpPr>
          <p:cNvPr id="104" name="Slide Number Placeholder 3">
            <a:extLst>
              <a:ext uri="{FF2B5EF4-FFF2-40B4-BE49-F238E27FC236}">
                <a16:creationId xmlns:a16="http://schemas.microsoft.com/office/drawing/2014/main" id="{5289099E-8870-0D4A-A22B-4E61F05B7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94703-842D-BE41-9AF0-496458107D7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C798CD8-A4F5-1843-8940-B5442BD7CAAC}"/>
              </a:ext>
            </a:extLst>
          </p:cNvPr>
          <p:cNvSpPr/>
          <p:nvPr/>
        </p:nvSpPr>
        <p:spPr>
          <a:xfrm>
            <a:off x="1375948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A5F8FA6-54B9-2E47-8C20-DCA998D11A97}"/>
              </a:ext>
            </a:extLst>
          </p:cNvPr>
          <p:cNvSpPr/>
          <p:nvPr/>
        </p:nvSpPr>
        <p:spPr>
          <a:xfrm>
            <a:off x="4741300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3F132FB-A305-D34F-82B2-46EF8ACB0D07}"/>
              </a:ext>
            </a:extLst>
          </p:cNvPr>
          <p:cNvSpPr/>
          <p:nvPr/>
        </p:nvSpPr>
        <p:spPr>
          <a:xfrm>
            <a:off x="8106652" y="552827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352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Privatization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ea typeface="ヒラギノ角ゴ Pro W3" pitchFamily="-108" charset="-128"/>
                <a:cs typeface="ヒラギノ角ゴ Pro W3" pitchFamily="-108" charset="-128"/>
              </a:rPr>
              <a:t>Privatization</a:t>
            </a:r>
            <a:r>
              <a:rPr lang="en-US" dirty="0">
                <a:ea typeface="ヒラギノ角ゴ Pro W3" pitchFamily="-108" charset="-128"/>
                <a:cs typeface="ヒラギノ角ゴ Pro W3" pitchFamily="-108" charset="-128"/>
              </a:rPr>
              <a:t>: Per-block sub-histograms in shared memory</a:t>
            </a:r>
          </a:p>
          <a:p>
            <a:pPr lvl="1"/>
            <a:r>
              <a:rPr lang="en-US" dirty="0">
                <a:ea typeface="ヒラギノ角ゴ Pro W3" pitchFamily="-108" charset="-128"/>
                <a:cs typeface="ヒラギノ角ゴ Pro W3" pitchFamily="-108" charset="-128"/>
              </a:rPr>
              <a:t>Threads use atomic operations in shared memory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24" y="1946527"/>
            <a:ext cx="2202553" cy="220255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95" y="4567690"/>
            <a:ext cx="5396227" cy="32828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343" y="5599086"/>
            <a:ext cx="1485900" cy="4064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808615" y="4286295"/>
            <a:ext cx="134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Block 0’s sub-</a:t>
            </a:r>
            <a:r>
              <a:rPr lang="en-US" sz="1200" dirty="0" err="1"/>
              <a:t>histo</a:t>
            </a:r>
            <a:endParaRPr lang="en-US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198159" y="4300195"/>
            <a:ext cx="134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Block 1’s sub-</a:t>
            </a:r>
            <a:r>
              <a:rPr lang="en-US" sz="1200" dirty="0" err="1"/>
              <a:t>histo</a:t>
            </a:r>
            <a:endParaRPr lang="en-US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604439" y="4300195"/>
            <a:ext cx="134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Block 2’s sub-</a:t>
            </a:r>
            <a:r>
              <a:rPr lang="en-US" sz="1200" dirty="0" err="1"/>
              <a:t>histo</a:t>
            </a:r>
            <a:endParaRPr lang="en-US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046313" y="4300195"/>
            <a:ext cx="134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Block 3’s sub-</a:t>
            </a:r>
            <a:r>
              <a:rPr lang="en-US" sz="1200" dirty="0" err="1"/>
              <a:t>histo</a:t>
            </a:r>
            <a:endParaRPr lang="en-US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346415" y="5624144"/>
            <a:ext cx="1310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Global memory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880826" y="6001543"/>
            <a:ext cx="130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Final histogram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31473" y="4563294"/>
            <a:ext cx="134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Shared memory</a:t>
            </a:r>
          </a:p>
        </p:txBody>
      </p:sp>
      <p:cxnSp>
        <p:nvCxnSpPr>
          <p:cNvPr id="33" name="Conector recto de flecha 32"/>
          <p:cNvCxnSpPr/>
          <p:nvPr/>
        </p:nvCxnSpPr>
        <p:spPr>
          <a:xfrm flipH="1">
            <a:off x="5067687" y="4922357"/>
            <a:ext cx="1589354" cy="676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2484536" y="4895978"/>
            <a:ext cx="1696605" cy="676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4780159" y="4895978"/>
            <a:ext cx="556766" cy="728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3880827" y="4871071"/>
            <a:ext cx="527941" cy="7280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0" name="CuadroTexto 29">
            <a:extLst>
              <a:ext uri="{FF2B5EF4-FFF2-40B4-BE49-F238E27FC236}">
                <a16:creationId xmlns:a16="http://schemas.microsoft.com/office/drawing/2014/main" id="{26191C57-5FA0-0145-983F-9FA0362EDE44}"/>
              </a:ext>
            </a:extLst>
          </p:cNvPr>
          <p:cNvSpPr txBox="1"/>
          <p:nvPr/>
        </p:nvSpPr>
        <p:spPr>
          <a:xfrm>
            <a:off x="6063044" y="5114795"/>
            <a:ext cx="1544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Parallel reduction</a:t>
            </a:r>
          </a:p>
        </p:txBody>
      </p:sp>
    </p:spTree>
    <p:extLst>
      <p:ext uri="{BB962C8B-B14F-4D97-AF65-F5344CB8AC3E}">
        <p14:creationId xmlns:p14="http://schemas.microsoft.com/office/powerpoint/2010/main" val="203600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Convolution </a:t>
            </a:r>
            <a:r>
              <a:rPr lang="en-US" dirty="0"/>
              <a:t>is a widely-used operation in signal processing, image processing, video processing, and computer vision</a:t>
            </a:r>
          </a:p>
          <a:p>
            <a:endParaRPr lang="en-US" dirty="0"/>
          </a:p>
          <a:p>
            <a:r>
              <a:rPr lang="en-US" dirty="0"/>
              <a:t>Convolution applies a </a:t>
            </a:r>
            <a:r>
              <a:rPr lang="en-US" dirty="0">
                <a:solidFill>
                  <a:srgbClr val="0070C0"/>
                </a:solidFill>
              </a:rPr>
              <a:t>filter </a:t>
            </a:r>
            <a:r>
              <a:rPr lang="en-US" dirty="0"/>
              <a:t>or </a:t>
            </a:r>
            <a:r>
              <a:rPr lang="en-US" dirty="0">
                <a:solidFill>
                  <a:srgbClr val="7030A0"/>
                </a:solidFill>
              </a:rPr>
              <a:t>mask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kernel*</a:t>
            </a:r>
            <a:r>
              <a:rPr lang="en-US" dirty="0"/>
              <a:t> on each element of the input (e.g., a signal, an image, a frame) to obtain a new value, which is a </a:t>
            </a:r>
            <a:r>
              <a:rPr lang="en-US" dirty="0">
                <a:solidFill>
                  <a:srgbClr val="00B050"/>
                </a:solidFill>
              </a:rPr>
              <a:t>weighted sum of a set of neighboring input elements</a:t>
            </a:r>
          </a:p>
          <a:p>
            <a:pPr lvl="1"/>
            <a:r>
              <a:rPr lang="en-US" dirty="0"/>
              <a:t>Smoothing, sharpening, or blurring an image</a:t>
            </a:r>
          </a:p>
          <a:p>
            <a:pPr lvl="1"/>
            <a:r>
              <a:rPr lang="en-US" dirty="0"/>
              <a:t>Finding edges in an image</a:t>
            </a:r>
          </a:p>
          <a:p>
            <a:pPr lvl="1"/>
            <a:r>
              <a:rPr lang="en-US" dirty="0"/>
              <a:t>Removing noise, etc.</a:t>
            </a:r>
          </a:p>
          <a:p>
            <a:endParaRPr lang="en-US" dirty="0"/>
          </a:p>
          <a:p>
            <a:r>
              <a:rPr lang="en-US" dirty="0"/>
              <a:t>Applications in machine learning and artificial intelligence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Convolutional Neural Networks</a:t>
            </a:r>
            <a:r>
              <a:rPr lang="en-US" dirty="0"/>
              <a:t> (CNN or </a:t>
            </a:r>
            <a:r>
              <a:rPr lang="en-US" dirty="0" err="1"/>
              <a:t>ConvNets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46D82-73E8-4CB3-8B05-AA66F8C47A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29689-3D95-1949-A69B-D66D15E08CBF}"/>
              </a:ext>
            </a:extLst>
          </p:cNvPr>
          <p:cNvSpPr txBox="1"/>
          <p:nvPr/>
        </p:nvSpPr>
        <p:spPr>
          <a:xfrm>
            <a:off x="192954" y="6407750"/>
            <a:ext cx="8627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The term “kernel” may create confusion in the context of GPUs (recall a CUDA/GPU kernel is a function executed by a GPU)</a:t>
            </a:r>
          </a:p>
        </p:txBody>
      </p:sp>
    </p:spTree>
    <p:extLst>
      <p:ext uri="{BB962C8B-B14F-4D97-AF65-F5344CB8AC3E}">
        <p14:creationId xmlns:p14="http://schemas.microsoft.com/office/powerpoint/2010/main" val="996778822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4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185486</TotalTime>
  <Words>7996</Words>
  <Application>Microsoft Macintosh PowerPoint</Application>
  <PresentationFormat>On-screen Show (4:3)</PresentationFormat>
  <Paragraphs>1760</Paragraphs>
  <Slides>61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61</vt:i4>
      </vt:variant>
    </vt:vector>
  </HeadingPairs>
  <TitlesOfParts>
    <vt:vector size="98" baseType="lpstr">
      <vt:lpstr>Arial</vt:lpstr>
      <vt:lpstr>Calibri</vt:lpstr>
      <vt:lpstr>Courier</vt:lpstr>
      <vt:lpstr>Garamond</vt:lpstr>
      <vt:lpstr>Palatino</vt:lpstr>
      <vt:lpstr>Tahoma</vt:lpstr>
      <vt:lpstr>Times New Roman</vt:lpstr>
      <vt:lpstr>Wingdings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1_Metropolitan_bullet</vt:lpstr>
      <vt:lpstr>98_Edge</vt:lpstr>
      <vt:lpstr>1_Office 테마</vt:lpstr>
      <vt:lpstr>136_Edge</vt:lpstr>
      <vt:lpstr>148_Edge</vt:lpstr>
      <vt:lpstr>151_Edge</vt:lpstr>
      <vt:lpstr>152_Edge</vt:lpstr>
      <vt:lpstr>P&amp;S Heterogeneous Systems  Parallel Patterns: Merge Sort</vt:lpstr>
      <vt:lpstr>Parallel Patterns</vt:lpstr>
      <vt:lpstr>Reduction Operation</vt:lpstr>
      <vt:lpstr>Divergence-Free Mapping (I)</vt:lpstr>
      <vt:lpstr>Divergence-Free Mapping (II)</vt:lpstr>
      <vt:lpstr>Histogram Computation</vt:lpstr>
      <vt:lpstr>Parallel Histogram Computation: Iteration 2</vt:lpstr>
      <vt:lpstr>Histogram Privatization</vt:lpstr>
      <vt:lpstr>Convolution Applications</vt:lpstr>
      <vt:lpstr>1D Convolution Example</vt:lpstr>
      <vt:lpstr>Another Example of 2D Convolution</vt:lpstr>
      <vt:lpstr>Implementing a Convolutional Layer  with Matrix Multiplication</vt:lpstr>
      <vt:lpstr>Prefix Sum (Scan)</vt:lpstr>
      <vt:lpstr>Hierarchical (Inclusive) Scan</vt:lpstr>
      <vt:lpstr>Kogge-Stone Parallel (Inclusive) Scan</vt:lpstr>
      <vt:lpstr>Sparse Matrices</vt:lpstr>
      <vt:lpstr>SpMV/CSR</vt:lpstr>
      <vt:lpstr>Breadth-First Search – 3 Hops</vt:lpstr>
      <vt:lpstr>Two-level Hierarchy</vt:lpstr>
      <vt:lpstr>Hierarchical Kernel Arrangement</vt:lpstr>
      <vt:lpstr>Merge Sort</vt:lpstr>
      <vt:lpstr>Merge Sort</vt:lpstr>
      <vt:lpstr>Merging Two Sorted Lists into One</vt:lpstr>
      <vt:lpstr>A Sequential Merge (I)</vt:lpstr>
      <vt:lpstr>A Sequential Merge (II)</vt:lpstr>
      <vt:lpstr>Parallel Merge</vt:lpstr>
      <vt:lpstr>Parallel Merge: Gather Parallelization (I)</vt:lpstr>
      <vt:lpstr>Parallel Merge: Gather Parallelization (II)</vt:lpstr>
      <vt:lpstr>Parallel Merge: Gather Parallelization (III)</vt:lpstr>
      <vt:lpstr>Co-Rank Value Calculation (I)</vt:lpstr>
      <vt:lpstr>Co-Rank Value Calculation (II)</vt:lpstr>
      <vt:lpstr>Co-Rank Function (I)</vt:lpstr>
      <vt:lpstr>Co-Rank Function (II)</vt:lpstr>
      <vt:lpstr>Co-Rank Function: Iteration 0</vt:lpstr>
      <vt:lpstr>Co-Rank Function: Iteration 1</vt:lpstr>
      <vt:lpstr>Co-Rank Function: Iteration 2</vt:lpstr>
      <vt:lpstr>Basic Parallel Merge (I)</vt:lpstr>
      <vt:lpstr>Basic Parallel Merge (II)</vt:lpstr>
      <vt:lpstr>Basic Parallel Merge (III)</vt:lpstr>
      <vt:lpstr>Tiled Merge Kernel (I)</vt:lpstr>
      <vt:lpstr>Tiled Merge Kernel (II)</vt:lpstr>
      <vt:lpstr>Tiled Merge Kernel: Co-Rank Values (I)</vt:lpstr>
      <vt:lpstr>Tiled Merge Kernel: Co-Rank Values (II)</vt:lpstr>
      <vt:lpstr>Tiled Merge Kernel: Loading Tiles (Iteration 0)</vt:lpstr>
      <vt:lpstr>Tiled Merge Kernel: Loading Tiles</vt:lpstr>
      <vt:lpstr>Tiled Merge Kernel: Generating Output Tiles (Iteration 0)</vt:lpstr>
      <vt:lpstr>Tiled Merge Kernel: Partitioning Tiles among Threads</vt:lpstr>
      <vt:lpstr>Each Thread Generates a Subsection of the Output Tile</vt:lpstr>
      <vt:lpstr>Tiled Merge Kernel: Loading Tiles (Iteration 1)</vt:lpstr>
      <vt:lpstr>Tiled Merge Kernel: Pros &amp; Cons</vt:lpstr>
      <vt:lpstr>Circular Buffering</vt:lpstr>
      <vt:lpstr>Loading Circular Buffering Tiles</vt:lpstr>
      <vt:lpstr>Simplified Model for Co-Rank Values</vt:lpstr>
      <vt:lpstr>Circular-Buffer Merge Kernel (I)</vt:lpstr>
      <vt:lpstr>Circular-Buffer Merge Kernel (II)</vt:lpstr>
      <vt:lpstr>Co-Rank Function with Circular Buffer</vt:lpstr>
      <vt:lpstr>Sequential Merge with Circular Buffers</vt:lpstr>
      <vt:lpstr>Merge Sort: Summary</vt:lpstr>
      <vt:lpstr>Recommended Readings (I)</vt:lpstr>
      <vt:lpstr>Recommended Readings (II)</vt:lpstr>
      <vt:lpstr>P&amp;S Heterogeneous Systems  Parallel Patterns: Merge 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Gomez Luna  Juan</cp:lastModifiedBy>
  <cp:revision>3637</cp:revision>
  <cp:lastPrinted>2021-11-11T11:38:37Z</cp:lastPrinted>
  <dcterms:created xsi:type="dcterms:W3CDTF">2010-10-08T20:41:54Z</dcterms:created>
  <dcterms:modified xsi:type="dcterms:W3CDTF">2022-12-28T11:56:29Z</dcterms:modified>
</cp:coreProperties>
</file>